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41"/>
  </p:notesMasterIdLst>
  <p:sldIdLst>
    <p:sldId id="256" r:id="rId2"/>
    <p:sldId id="338" r:id="rId3"/>
    <p:sldId id="270" r:id="rId4"/>
    <p:sldId id="271" r:id="rId5"/>
    <p:sldId id="277" r:id="rId6"/>
    <p:sldId id="280" r:id="rId7"/>
    <p:sldId id="281" r:id="rId8"/>
    <p:sldId id="282" r:id="rId9"/>
    <p:sldId id="283" r:id="rId10"/>
    <p:sldId id="311" r:id="rId11"/>
    <p:sldId id="312" r:id="rId12"/>
    <p:sldId id="284" r:id="rId13"/>
    <p:sldId id="285" r:id="rId14"/>
    <p:sldId id="286" r:id="rId15"/>
    <p:sldId id="287" r:id="rId16"/>
    <p:sldId id="288" r:id="rId17"/>
    <p:sldId id="268" r:id="rId18"/>
    <p:sldId id="310" r:id="rId19"/>
    <p:sldId id="289" r:id="rId20"/>
    <p:sldId id="301" r:id="rId21"/>
    <p:sldId id="314" r:id="rId22"/>
    <p:sldId id="315" r:id="rId23"/>
    <p:sldId id="290" r:id="rId24"/>
    <p:sldId id="302" r:id="rId25"/>
    <p:sldId id="316" r:id="rId26"/>
    <p:sldId id="305" r:id="rId27"/>
    <p:sldId id="317" r:id="rId28"/>
    <p:sldId id="291" r:id="rId29"/>
    <p:sldId id="318" r:id="rId30"/>
    <p:sldId id="326" r:id="rId31"/>
    <p:sldId id="319" r:id="rId32"/>
    <p:sldId id="292" r:id="rId33"/>
    <p:sldId id="293" r:id="rId34"/>
    <p:sldId id="320" r:id="rId35"/>
    <p:sldId id="294" r:id="rId36"/>
    <p:sldId id="306" r:id="rId37"/>
    <p:sldId id="273" r:id="rId38"/>
    <p:sldId id="339" r:id="rId39"/>
    <p:sldId id="341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43"/>
    <a:srgbClr val="006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/>
    <p:restoredTop sz="94637"/>
  </p:normalViewPr>
  <p:slideViewPr>
    <p:cSldViewPr>
      <p:cViewPr varScale="1">
        <p:scale>
          <a:sx n="48" d="100"/>
          <a:sy n="48" d="100"/>
        </p:scale>
        <p:origin x="60" y="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88DA2-9C25-4D4A-AE4D-BAD88567F048}" type="datetimeFigureOut">
              <a:rPr lang="tr-TR"/>
              <a:t>24.02.2019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180EB-E3CB-4EE1-B2B0-6B28E526498E}" type="slidenum">
              <a:rPr lang="tr-TR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2366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180EB-E3CB-4EE1-B2B0-6B28E526498E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0585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80EB-E3CB-4EE1-B2B0-6B28E526498E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3175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180EB-E3CB-4EE1-B2B0-6B28E526498E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6962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80EB-E3CB-4EE1-B2B0-6B28E526498E}" type="slidenum">
              <a:rPr lang="tr-TR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2969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779912" y="1169931"/>
            <a:ext cx="6419780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0" y="533402"/>
            <a:ext cx="8206284" cy="3124201"/>
          </a:xfrm>
        </p:spPr>
        <p:txBody>
          <a:bodyPr anchor="b">
            <a:normAutofit/>
          </a:bodyPr>
          <a:lstStyle>
            <a:lvl1pPr algn="l">
              <a:defRPr sz="5416">
                <a:effectLst/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843868"/>
            <a:ext cx="6605666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462">
                <a:solidFill>
                  <a:schemeClr val="bg2">
                    <a:lumMod val="75000"/>
                  </a:schemeClr>
                </a:solidFill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805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11200" y="533400"/>
            <a:ext cx="107696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69"/>
            </a:lvl1pPr>
            <a:lvl2pPr marL="562722" indent="0">
              <a:buNone/>
              <a:defRPr sz="1969"/>
            </a:lvl2pPr>
            <a:lvl3pPr marL="1125444" indent="0">
              <a:buNone/>
              <a:defRPr sz="1969"/>
            </a:lvl3pPr>
            <a:lvl4pPr marL="1688165" indent="0">
              <a:buNone/>
              <a:defRPr sz="1969"/>
            </a:lvl4pPr>
            <a:lvl5pPr marL="2250887" indent="0">
              <a:buNone/>
              <a:defRPr sz="1969"/>
            </a:lvl5pPr>
            <a:lvl6pPr marL="2813609" indent="0">
              <a:buNone/>
              <a:defRPr sz="1969"/>
            </a:lvl6pPr>
            <a:lvl7pPr marL="3376331" indent="0">
              <a:buNone/>
              <a:defRPr sz="1969"/>
            </a:lvl7pPr>
            <a:lvl8pPr marL="3939052" indent="0">
              <a:buNone/>
              <a:defRPr sz="1969"/>
            </a:lvl8pPr>
            <a:lvl9pPr marL="4501774" indent="0">
              <a:buNone/>
              <a:defRPr sz="1969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16003" y="3843867"/>
            <a:ext cx="9708443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69"/>
            </a:lvl1pPr>
            <a:lvl2pPr marL="562722" indent="0">
              <a:buFontTx/>
              <a:buNone/>
              <a:defRPr/>
            </a:lvl2pPr>
            <a:lvl3pPr marL="1125444" indent="0">
              <a:buFontTx/>
              <a:buNone/>
              <a:defRPr/>
            </a:lvl3pPr>
            <a:lvl4pPr marL="1688165" indent="0">
              <a:buFontTx/>
              <a:buNone/>
              <a:defRPr/>
            </a:lvl4pPr>
            <a:lvl5pPr marL="2250887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318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769600" cy="2895600"/>
          </a:xfrm>
        </p:spPr>
        <p:txBody>
          <a:bodyPr anchor="ctr">
            <a:normAutofit/>
          </a:bodyPr>
          <a:lstStyle>
            <a:lvl1pPr algn="l">
              <a:defRPr sz="3446" b="0" cap="all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114800"/>
            <a:ext cx="8511403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215">
                <a:solidFill>
                  <a:schemeClr val="bg2">
                    <a:lumMod val="75000"/>
                  </a:schemeClr>
                </a:solidFill>
              </a:defRPr>
            </a:lvl1pPr>
            <a:lvl2pPr marL="562722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2pPr>
            <a:lvl3pPr marL="1125444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3pPr>
            <a:lvl4pPr marL="1688165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4pPr>
            <a:lvl5pPr marL="2250887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5pPr>
            <a:lvl6pPr marL="2813609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6pPr>
            <a:lvl7pPr marL="3376331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7pPr>
            <a:lvl8pPr marL="3939052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8pPr>
            <a:lvl9pPr marL="4501774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28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1" y="533400"/>
            <a:ext cx="9146383" cy="2895600"/>
          </a:xfrm>
        </p:spPr>
        <p:txBody>
          <a:bodyPr anchor="ctr">
            <a:normAutofit/>
          </a:bodyPr>
          <a:lstStyle>
            <a:lvl1pPr algn="l">
              <a:defRPr sz="3446" b="0" cap="all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2401" y="3429000"/>
            <a:ext cx="8536623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562722" indent="0">
              <a:buFontTx/>
              <a:buNone/>
              <a:defRPr/>
            </a:lvl2pPr>
            <a:lvl3pPr marL="1125444" indent="0">
              <a:buFontTx/>
              <a:buNone/>
              <a:defRPr/>
            </a:lvl3pPr>
            <a:lvl4pPr marL="1688165" indent="0">
              <a:buFontTx/>
              <a:buNone/>
              <a:defRPr/>
            </a:lvl4pPr>
            <a:lvl5pPr marL="2250887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301070"/>
            <a:ext cx="850981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462">
                <a:solidFill>
                  <a:schemeClr val="bg2">
                    <a:lumMod val="75000"/>
                  </a:schemeClr>
                </a:solidFill>
              </a:defRPr>
            </a:lvl1pPr>
            <a:lvl2pPr marL="562722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2pPr>
            <a:lvl3pPr marL="1125444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3pPr>
            <a:lvl4pPr marL="1688165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4pPr>
            <a:lvl5pPr marL="2250887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5pPr>
            <a:lvl6pPr marL="2813609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6pPr>
            <a:lvl7pPr marL="3376331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7pPr>
            <a:lvl8pPr marL="3939052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8pPr>
            <a:lvl9pPr marL="4501774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2" y="710624"/>
            <a:ext cx="609759" cy="584776"/>
          </a:xfrm>
          <a:prstGeom prst="rect">
            <a:avLst/>
          </a:prstGeom>
        </p:spPr>
        <p:txBody>
          <a:bodyPr vert="horz" lIns="112542" tIns="56271" rIns="112542" bIns="56271" rtlCol="0" anchor="ctr">
            <a:noAutofit/>
          </a:bodyPr>
          <a:lstStyle/>
          <a:p>
            <a:pPr lvl="0"/>
            <a:r>
              <a:rPr lang="en-US" sz="984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2" y="2768601"/>
            <a:ext cx="609759" cy="584776"/>
          </a:xfrm>
          <a:prstGeom prst="rect">
            <a:avLst/>
          </a:prstGeom>
        </p:spPr>
        <p:txBody>
          <a:bodyPr vert="horz" lIns="112542" tIns="56271" rIns="112542" bIns="56271" rtlCol="0" anchor="ctr">
            <a:noAutofit/>
          </a:bodyPr>
          <a:lstStyle/>
          <a:p>
            <a:pPr lvl="0" algn="r"/>
            <a:r>
              <a:rPr lang="en-US" sz="9846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838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429000"/>
            <a:ext cx="8509814" cy="1697400"/>
          </a:xfrm>
        </p:spPr>
        <p:txBody>
          <a:bodyPr anchor="b">
            <a:normAutofit/>
          </a:bodyPr>
          <a:lstStyle>
            <a:lvl1pPr algn="l">
              <a:defRPr sz="3446" b="0" cap="all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5132982"/>
            <a:ext cx="8511403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2215">
                <a:solidFill>
                  <a:schemeClr val="bg2">
                    <a:lumMod val="75000"/>
                  </a:schemeClr>
                </a:solidFill>
              </a:defRPr>
            </a:lvl1pPr>
            <a:lvl2pPr marL="562722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2pPr>
            <a:lvl3pPr marL="1125444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3pPr>
            <a:lvl4pPr marL="1688165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4pPr>
            <a:lvl5pPr marL="2250887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5pPr>
            <a:lvl6pPr marL="2813609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6pPr>
            <a:lvl7pPr marL="3376331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7pPr>
            <a:lvl8pPr marL="3939052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8pPr>
            <a:lvl9pPr marL="4501774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886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2" y="533400"/>
            <a:ext cx="9146382" cy="2895600"/>
          </a:xfrm>
        </p:spPr>
        <p:txBody>
          <a:bodyPr anchor="ctr">
            <a:normAutofit/>
          </a:bodyPr>
          <a:lstStyle>
            <a:lvl1pPr algn="l">
              <a:defRPr sz="3446" b="0" cap="all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886200"/>
            <a:ext cx="850981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62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953000"/>
            <a:ext cx="850981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215">
                <a:solidFill>
                  <a:schemeClr val="bg2">
                    <a:lumMod val="75000"/>
                  </a:schemeClr>
                </a:solidFill>
              </a:defRPr>
            </a:lvl1pPr>
            <a:lvl2pPr marL="562722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2pPr>
            <a:lvl3pPr marL="1125444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3pPr>
            <a:lvl4pPr marL="1688165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4pPr>
            <a:lvl5pPr marL="2250887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5pPr>
            <a:lvl6pPr marL="2813609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6pPr>
            <a:lvl7pPr marL="3376331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7pPr>
            <a:lvl8pPr marL="3939052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8pPr>
            <a:lvl9pPr marL="4501774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2" y="710624"/>
            <a:ext cx="609759" cy="584776"/>
          </a:xfrm>
          <a:prstGeom prst="rect">
            <a:avLst/>
          </a:prstGeom>
        </p:spPr>
        <p:txBody>
          <a:bodyPr vert="horz" lIns="112542" tIns="56271" rIns="112542" bIns="56271" rtlCol="0" anchor="ctr">
            <a:noAutofit/>
          </a:bodyPr>
          <a:lstStyle/>
          <a:p>
            <a:pPr lvl="0"/>
            <a:r>
              <a:rPr lang="en-US" sz="984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2" y="2768601"/>
            <a:ext cx="609759" cy="584776"/>
          </a:xfrm>
          <a:prstGeom prst="rect">
            <a:avLst/>
          </a:prstGeom>
        </p:spPr>
        <p:txBody>
          <a:bodyPr vert="horz" lIns="112542" tIns="56271" rIns="112542" bIns="56271" rtlCol="0" anchor="ctr">
            <a:noAutofit/>
          </a:bodyPr>
          <a:lstStyle/>
          <a:p>
            <a:pPr lvl="0" algn="r"/>
            <a:r>
              <a:rPr lang="en-US" sz="9846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0607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034210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446" b="0" dirty="0"/>
            </a:lvl1pPr>
          </a:lstStyle>
          <a:p>
            <a:pPr marL="0" lvl="0"/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928534"/>
            <a:ext cx="850981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62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766737"/>
            <a:ext cx="850981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2215">
                <a:solidFill>
                  <a:schemeClr val="bg2">
                    <a:lumMod val="75000"/>
                  </a:schemeClr>
                </a:solidFill>
              </a:defRPr>
            </a:lvl1pPr>
            <a:lvl2pPr marL="562722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2pPr>
            <a:lvl3pPr marL="1125444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3pPr>
            <a:lvl4pPr marL="1688165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4pPr>
            <a:lvl5pPr marL="2250887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5pPr>
            <a:lvl6pPr marL="2813609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6pPr>
            <a:lvl7pPr marL="3376331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7pPr>
            <a:lvl8pPr marL="3939052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8pPr>
            <a:lvl9pPr marL="4501774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450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 algn="l">
              <a:defRPr sz="3446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533401"/>
            <a:ext cx="8739823" cy="3767670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344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5207" y="533400"/>
            <a:ext cx="2725593" cy="4419600"/>
          </a:xfrm>
        </p:spPr>
        <p:txBody>
          <a:bodyPr vert="eaVert">
            <a:normAutofit/>
          </a:bodyPr>
          <a:lstStyle>
            <a:lvl1pPr>
              <a:defRPr sz="3446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533400"/>
            <a:ext cx="7800016" cy="5486400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55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533400"/>
            <a:ext cx="8739823" cy="3767670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2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1981201"/>
            <a:ext cx="8536624" cy="2319867"/>
          </a:xfrm>
        </p:spPr>
        <p:txBody>
          <a:bodyPr anchor="b">
            <a:normAutofit/>
          </a:bodyPr>
          <a:lstStyle>
            <a:lvl1pPr algn="l">
              <a:defRPr sz="3939" b="0" cap="all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487335"/>
            <a:ext cx="8536623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2215">
                <a:solidFill>
                  <a:schemeClr val="bg2">
                    <a:lumMod val="75000"/>
                  </a:schemeClr>
                </a:solidFill>
              </a:defRPr>
            </a:lvl1pPr>
            <a:lvl2pPr marL="562722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2pPr>
            <a:lvl3pPr marL="1125444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3pPr>
            <a:lvl4pPr marL="1688165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4pPr>
            <a:lvl5pPr marL="2250887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5pPr>
            <a:lvl6pPr marL="2813609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6pPr>
            <a:lvl7pPr marL="3376331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7pPr>
            <a:lvl8pPr marL="3939052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8pPr>
            <a:lvl9pPr marL="4501774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99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939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11202" y="533402"/>
            <a:ext cx="5266623" cy="3767667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216482" y="533400"/>
            <a:ext cx="5264318" cy="3759200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557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939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2" y="533400"/>
            <a:ext cx="4955822" cy="609600"/>
          </a:xfrm>
        </p:spPr>
        <p:txBody>
          <a:bodyPr anchor="b">
            <a:noAutofit/>
          </a:bodyPr>
          <a:lstStyle>
            <a:lvl1pPr marL="0" indent="0">
              <a:buNone/>
              <a:defRPr sz="2954" b="0" cap="all">
                <a:solidFill>
                  <a:schemeClr val="tx1"/>
                </a:solidFill>
              </a:defRPr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199" y="1143002"/>
            <a:ext cx="5260623" cy="3158067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3355" y="566738"/>
            <a:ext cx="5018735" cy="576262"/>
          </a:xfrm>
        </p:spPr>
        <p:txBody>
          <a:bodyPr anchor="b">
            <a:noAutofit/>
          </a:bodyPr>
          <a:lstStyle>
            <a:lvl1pPr marL="0" indent="0">
              <a:buNone/>
              <a:defRPr sz="2954" b="0" cap="all">
                <a:solidFill>
                  <a:schemeClr val="tx1"/>
                </a:solidFill>
              </a:defRPr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484" y="1143000"/>
            <a:ext cx="5275606" cy="3149600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837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939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806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15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0" y="533400"/>
            <a:ext cx="4267200" cy="1524000"/>
          </a:xfrm>
        </p:spPr>
        <p:txBody>
          <a:bodyPr anchor="b">
            <a:normAutofit/>
          </a:bodyPr>
          <a:lstStyle>
            <a:lvl1pPr algn="l">
              <a:defRPr sz="2462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533400"/>
            <a:ext cx="5918340" cy="5486400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4890" y="2209804"/>
            <a:ext cx="4267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969"/>
            </a:lvl1pPr>
            <a:lvl2pPr marL="562722" indent="0">
              <a:buNone/>
              <a:defRPr sz="1477"/>
            </a:lvl2pPr>
            <a:lvl3pPr marL="1125444" indent="0">
              <a:buNone/>
              <a:defRPr sz="1231"/>
            </a:lvl3pPr>
            <a:lvl4pPr marL="1688165" indent="0">
              <a:buNone/>
              <a:defRPr sz="1108"/>
            </a:lvl4pPr>
            <a:lvl5pPr marL="2250887" indent="0">
              <a:buNone/>
              <a:defRPr sz="1108"/>
            </a:lvl5pPr>
            <a:lvl6pPr marL="2813609" indent="0">
              <a:buNone/>
              <a:defRPr sz="1108"/>
            </a:lvl6pPr>
            <a:lvl7pPr marL="3376331" indent="0">
              <a:buNone/>
              <a:defRPr sz="1108"/>
            </a:lvl7pPr>
            <a:lvl8pPr marL="3939052" indent="0">
              <a:buNone/>
              <a:defRPr sz="1108"/>
            </a:lvl8pPr>
            <a:lvl9pPr marL="4501774" indent="0">
              <a:buNone/>
              <a:defRPr sz="1108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48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4400" y="1447800"/>
            <a:ext cx="4751010" cy="1143000"/>
          </a:xfrm>
        </p:spPr>
        <p:txBody>
          <a:bodyPr anchor="b">
            <a:normAutofit/>
          </a:bodyPr>
          <a:lstStyle>
            <a:lvl1pPr algn="l">
              <a:defRPr sz="2954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16000" y="914400"/>
            <a:ext cx="4374633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69"/>
            </a:lvl1pPr>
            <a:lvl2pPr marL="562722" indent="0">
              <a:buNone/>
              <a:defRPr sz="1969"/>
            </a:lvl2pPr>
            <a:lvl3pPr marL="1125444" indent="0">
              <a:buNone/>
              <a:defRPr sz="1969"/>
            </a:lvl3pPr>
            <a:lvl4pPr marL="1688165" indent="0">
              <a:buNone/>
              <a:defRPr sz="1969"/>
            </a:lvl4pPr>
            <a:lvl5pPr marL="2250887" indent="0">
              <a:buNone/>
              <a:defRPr sz="1969"/>
            </a:lvl5pPr>
            <a:lvl6pPr marL="2813609" indent="0">
              <a:buNone/>
              <a:defRPr sz="1969"/>
            </a:lvl6pPr>
            <a:lvl7pPr marL="3376331" indent="0">
              <a:buNone/>
              <a:defRPr sz="1969"/>
            </a:lvl7pPr>
            <a:lvl8pPr marL="3939052" indent="0">
              <a:buNone/>
              <a:defRPr sz="1969"/>
            </a:lvl8pPr>
            <a:lvl9pPr marL="4501774" indent="0">
              <a:buNone/>
              <a:defRPr sz="1969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703" y="2743200"/>
            <a:ext cx="4752298" cy="2082800"/>
          </a:xfrm>
        </p:spPr>
        <p:txBody>
          <a:bodyPr anchor="t">
            <a:normAutofit/>
          </a:bodyPr>
          <a:lstStyle>
            <a:lvl1pPr marL="0" indent="0">
              <a:buNone/>
              <a:defRPr sz="2215"/>
            </a:lvl1pPr>
            <a:lvl2pPr marL="562722" indent="0">
              <a:buNone/>
              <a:defRPr sz="1477"/>
            </a:lvl2pPr>
            <a:lvl3pPr marL="1125444" indent="0">
              <a:buNone/>
              <a:defRPr sz="1231"/>
            </a:lvl3pPr>
            <a:lvl4pPr marL="1688165" indent="0">
              <a:buNone/>
              <a:defRPr sz="1108"/>
            </a:lvl4pPr>
            <a:lvl5pPr marL="2250887" indent="0">
              <a:buNone/>
              <a:defRPr sz="1108"/>
            </a:lvl5pPr>
            <a:lvl6pPr marL="2813609" indent="0">
              <a:buNone/>
              <a:defRPr sz="1108"/>
            </a:lvl6pPr>
            <a:lvl7pPr marL="3376331" indent="0">
              <a:buNone/>
              <a:defRPr sz="1108"/>
            </a:lvl7pPr>
            <a:lvl8pPr marL="3939052" indent="0">
              <a:buNone/>
              <a:defRPr sz="1108"/>
            </a:lvl8pPr>
            <a:lvl9pPr marL="4501774" indent="0">
              <a:buNone/>
              <a:defRPr sz="1108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1200" y="6172202"/>
            <a:ext cx="774896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6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894234" y="3894669"/>
            <a:ext cx="3293941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533401"/>
            <a:ext cx="8739823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993" y="6172205"/>
            <a:ext cx="160061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31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0" y="6172202"/>
            <a:ext cx="774896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31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5901" y="5578480"/>
            <a:ext cx="1142543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446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112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562722" rtl="0" eaLnBrk="1" latinLnBrk="0" hangingPunct="1">
        <a:spcBef>
          <a:spcPct val="0"/>
        </a:spcBef>
        <a:buNone/>
        <a:defRPr sz="3939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51701" indent="-351701" algn="l" defTabSz="562722" rtl="0" eaLnBrk="1" latinLnBrk="0" hangingPunct="1">
        <a:spcBef>
          <a:spcPct val="20000"/>
        </a:spcBef>
        <a:spcAft>
          <a:spcPts val="738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462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914423" indent="-351701" algn="l" defTabSz="562722" rtl="0" eaLnBrk="1" latinLnBrk="0" hangingPunct="1">
        <a:spcBef>
          <a:spcPct val="20000"/>
        </a:spcBef>
        <a:spcAft>
          <a:spcPts val="738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215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477145" indent="-351701" algn="l" defTabSz="562722" rtl="0" eaLnBrk="1" latinLnBrk="0" hangingPunct="1">
        <a:spcBef>
          <a:spcPct val="20000"/>
        </a:spcBef>
        <a:spcAft>
          <a:spcPts val="738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6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899186" indent="-211021" algn="l" defTabSz="562722" rtl="0" eaLnBrk="1" latinLnBrk="0" hangingPunct="1">
        <a:spcBef>
          <a:spcPct val="20000"/>
        </a:spcBef>
        <a:spcAft>
          <a:spcPts val="738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2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461908" indent="-211021" algn="l" defTabSz="562722" rtl="0" eaLnBrk="1" latinLnBrk="0" hangingPunct="1">
        <a:spcBef>
          <a:spcPct val="20000"/>
        </a:spcBef>
        <a:spcAft>
          <a:spcPts val="738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2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3094970" indent="-281361" algn="l" defTabSz="562722" rtl="0" eaLnBrk="1" latinLnBrk="0" hangingPunct="1">
        <a:spcBef>
          <a:spcPct val="20000"/>
        </a:spcBef>
        <a:spcAft>
          <a:spcPts val="738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2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657691" indent="-281361" algn="l" defTabSz="562722" rtl="0" eaLnBrk="1" latinLnBrk="0" hangingPunct="1">
        <a:spcBef>
          <a:spcPct val="20000"/>
        </a:spcBef>
        <a:spcAft>
          <a:spcPts val="738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2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4220413" indent="-281361" algn="l" defTabSz="562722" rtl="0" eaLnBrk="1" latinLnBrk="0" hangingPunct="1">
        <a:spcBef>
          <a:spcPct val="20000"/>
        </a:spcBef>
        <a:spcAft>
          <a:spcPts val="738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2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4783135" indent="-281361" algn="l" defTabSz="562722" rtl="0" eaLnBrk="1" latinLnBrk="0" hangingPunct="1">
        <a:spcBef>
          <a:spcPct val="20000"/>
        </a:spcBef>
        <a:spcAft>
          <a:spcPts val="738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2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1E4C938B-9025-496A-A018-009A597464B0}"/>
              </a:ext>
            </a:extLst>
          </p:cNvPr>
          <p:cNvSpPr txBox="1"/>
          <p:nvPr/>
        </p:nvSpPr>
        <p:spPr>
          <a:xfrm>
            <a:off x="-609600" y="2895600"/>
            <a:ext cx="7543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bg1"/>
                </a:solidFill>
              </a:rPr>
              <a:t>            </a:t>
            </a:r>
            <a:r>
              <a:rPr lang="tr-TR" sz="3200" b="1" dirty="0" err="1">
                <a:solidFill>
                  <a:schemeClr val="bg1"/>
                </a:solidFill>
              </a:rPr>
              <a:t>Er:YAG</a:t>
            </a:r>
            <a:r>
              <a:rPr lang="tr-TR" sz="3200" b="1" dirty="0">
                <a:solidFill>
                  <a:schemeClr val="bg1"/>
                </a:solidFill>
              </a:rPr>
              <a:t>  </a:t>
            </a:r>
            <a:r>
              <a:rPr lang="tr-TR" sz="2600" b="1" dirty="0">
                <a:solidFill>
                  <a:schemeClr val="bg1"/>
                </a:solidFill>
              </a:rPr>
              <a:t>LASER  UYGULAMALARI</a:t>
            </a:r>
            <a:br>
              <a:rPr lang="tr-TR" sz="2600" b="1" dirty="0">
                <a:solidFill>
                  <a:schemeClr val="bg1"/>
                </a:solidFill>
              </a:rPr>
            </a:br>
            <a:r>
              <a:rPr lang="tr-TR" sz="2600" b="1" dirty="0">
                <a:solidFill>
                  <a:schemeClr val="bg1"/>
                </a:solidFill>
              </a:rPr>
              <a:t>                     Jinekoloji de Altın Çağ</a:t>
            </a:r>
            <a:r>
              <a:rPr lang="tr-TR" sz="2400" b="1" dirty="0">
                <a:solidFill>
                  <a:schemeClr val="bg1"/>
                </a:solidFill>
              </a:rPr>
              <a:t/>
            </a:r>
            <a:br>
              <a:rPr lang="tr-TR" sz="2400" b="1" dirty="0">
                <a:solidFill>
                  <a:schemeClr val="bg1"/>
                </a:solidFill>
              </a:rPr>
            </a:br>
            <a:r>
              <a:rPr lang="tr-TR" sz="2400" b="1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FCFAC38E-E29F-461F-8365-6D40B7FDBF3C}"/>
              </a:ext>
            </a:extLst>
          </p:cNvPr>
          <p:cNvSpPr txBox="1"/>
          <p:nvPr/>
        </p:nvSpPr>
        <p:spPr>
          <a:xfrm flipH="1">
            <a:off x="1904999" y="4648200"/>
            <a:ext cx="334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/>
              <a:t>Op.Dr</a:t>
            </a:r>
            <a:r>
              <a:rPr lang="tr-TR" sz="2000" b="1" dirty="0"/>
              <a:t>. Sibel Malkoç</a:t>
            </a:r>
          </a:p>
        </p:txBody>
      </p:sp>
    </p:spTree>
    <p:extLst>
      <p:ext uri="{BB962C8B-B14F-4D97-AF65-F5344CB8AC3E}">
        <p14:creationId xmlns:p14="http://schemas.microsoft.com/office/powerpoint/2010/main" val="380611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5" t="17460" r="20352" b="20833"/>
          <a:stretch/>
        </p:blipFill>
        <p:spPr bwMode="auto">
          <a:xfrm>
            <a:off x="304800" y="1295401"/>
            <a:ext cx="115443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3736024" y="4572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chemeClr val="bg1"/>
                </a:solidFill>
              </a:rPr>
              <a:t>Laserin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Vajen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Epiteline</a:t>
            </a:r>
            <a:r>
              <a:rPr lang="tr-TR" sz="2800" b="1" dirty="0">
                <a:solidFill>
                  <a:schemeClr val="bg1"/>
                </a:solidFill>
              </a:rPr>
              <a:t> Etkisi</a:t>
            </a:r>
          </a:p>
        </p:txBody>
      </p:sp>
    </p:spTree>
    <p:extLst>
      <p:ext uri="{BB962C8B-B14F-4D97-AF65-F5344CB8AC3E}">
        <p14:creationId xmlns:p14="http://schemas.microsoft.com/office/powerpoint/2010/main" val="351793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0" t="27843" r="30137" b="33341"/>
          <a:stretch/>
        </p:blipFill>
        <p:spPr bwMode="auto">
          <a:xfrm>
            <a:off x="304800" y="1371600"/>
            <a:ext cx="11430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124200" y="3810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chemeClr val="bg1"/>
                </a:solidFill>
              </a:rPr>
              <a:t>Laser</a:t>
            </a:r>
            <a:r>
              <a:rPr lang="tr-TR" sz="2800" b="1" dirty="0">
                <a:solidFill>
                  <a:schemeClr val="bg1"/>
                </a:solidFill>
              </a:rPr>
              <a:t> Öncesi ve Sonrası Vajina </a:t>
            </a:r>
            <a:r>
              <a:rPr lang="tr-TR" sz="2800" b="1" dirty="0" err="1">
                <a:solidFill>
                  <a:schemeClr val="bg1"/>
                </a:solidFill>
              </a:rPr>
              <a:t>Epiteli</a:t>
            </a:r>
            <a:endParaRPr lang="tr-T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25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12126" y="-76200"/>
            <a:ext cx="8167906" cy="1524000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</a:rPr>
              <a:t>LASERLE VAJİNAL REJUVENASYON SONRASI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81200" y="2133600"/>
            <a:ext cx="8686800" cy="3767670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b="1" dirty="0">
                <a:solidFill>
                  <a:schemeClr val="bg1"/>
                </a:solidFill>
              </a:rPr>
              <a:t>Yeni </a:t>
            </a:r>
            <a:r>
              <a:rPr lang="tr-TR" b="1" dirty="0" err="1">
                <a:solidFill>
                  <a:schemeClr val="bg1"/>
                </a:solidFill>
              </a:rPr>
              <a:t>kollajen</a:t>
            </a:r>
            <a:r>
              <a:rPr lang="tr-TR" b="1" dirty="0">
                <a:solidFill>
                  <a:schemeClr val="bg1"/>
                </a:solidFill>
              </a:rPr>
              <a:t> ve elastik fibrin üretimi artar</a:t>
            </a:r>
            <a:r>
              <a:rPr lang="tr-TR" dirty="0">
                <a:solidFill>
                  <a:srgbClr val="C00000"/>
                </a:solidFill>
              </a:rPr>
              <a:t>.(</a:t>
            </a:r>
            <a:r>
              <a:rPr lang="tr-TR" dirty="0" err="1">
                <a:solidFill>
                  <a:srgbClr val="C00000"/>
                </a:solidFill>
              </a:rPr>
              <a:t>Gasper</a:t>
            </a:r>
            <a:r>
              <a:rPr lang="tr-TR" dirty="0">
                <a:solidFill>
                  <a:srgbClr val="C00000"/>
                </a:solidFill>
              </a:rPr>
              <a:t> at al 2011)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b="1" dirty="0">
                <a:solidFill>
                  <a:schemeClr val="bg1"/>
                </a:solidFill>
              </a:rPr>
              <a:t>Normal vajinal </a:t>
            </a:r>
            <a:r>
              <a:rPr lang="tr-TR" b="1" dirty="0" err="1">
                <a:solidFill>
                  <a:schemeClr val="bg1"/>
                </a:solidFill>
              </a:rPr>
              <a:t>asidite</a:t>
            </a:r>
            <a:r>
              <a:rPr lang="tr-TR" b="1" dirty="0">
                <a:solidFill>
                  <a:schemeClr val="bg1"/>
                </a:solidFill>
              </a:rPr>
              <a:t> sağlanır ,</a:t>
            </a:r>
            <a:r>
              <a:rPr lang="tr-TR" b="1" dirty="0" err="1">
                <a:solidFill>
                  <a:schemeClr val="bg1"/>
                </a:solidFill>
              </a:rPr>
              <a:t>genital</a:t>
            </a:r>
            <a:r>
              <a:rPr lang="tr-TR" b="1" dirty="0">
                <a:solidFill>
                  <a:schemeClr val="bg1"/>
                </a:solidFill>
              </a:rPr>
              <a:t> ve </a:t>
            </a:r>
            <a:r>
              <a:rPr lang="tr-TR" b="1" dirty="0" err="1">
                <a:solidFill>
                  <a:schemeClr val="bg1"/>
                </a:solidFill>
              </a:rPr>
              <a:t>üriner</a:t>
            </a:r>
            <a:r>
              <a:rPr lang="tr-TR" b="1" dirty="0">
                <a:solidFill>
                  <a:schemeClr val="bg1"/>
                </a:solidFill>
              </a:rPr>
              <a:t> enfeksiyonlarda azalma olur.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b="1" dirty="0">
                <a:solidFill>
                  <a:schemeClr val="bg1"/>
                </a:solidFill>
              </a:rPr>
              <a:t>Vajinal yenilenme( gençleşme) sağlanır.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b="1" dirty="0" err="1">
                <a:solidFill>
                  <a:schemeClr val="bg1"/>
                </a:solidFill>
              </a:rPr>
              <a:t>Prolapsus</a:t>
            </a:r>
            <a:r>
              <a:rPr lang="tr-TR" b="1" dirty="0">
                <a:solidFill>
                  <a:schemeClr val="bg1"/>
                </a:solidFill>
              </a:rPr>
              <a:t> hissi azalır.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b="1" dirty="0" err="1">
                <a:solidFill>
                  <a:schemeClr val="bg1"/>
                </a:solidFill>
              </a:rPr>
              <a:t>Sexüal</a:t>
            </a:r>
            <a:r>
              <a:rPr lang="tr-TR" b="1" dirty="0">
                <a:solidFill>
                  <a:schemeClr val="bg1"/>
                </a:solidFill>
              </a:rPr>
              <a:t> hazda artış.</a:t>
            </a:r>
            <a:r>
              <a:rPr lang="tr-TR" dirty="0">
                <a:solidFill>
                  <a:srgbClr val="C00000"/>
                </a:solidFill>
              </a:rPr>
              <a:t>(</a:t>
            </a:r>
            <a:r>
              <a:rPr lang="tr-TR" dirty="0" err="1">
                <a:solidFill>
                  <a:srgbClr val="C00000"/>
                </a:solidFill>
              </a:rPr>
              <a:t>Salvatore</a:t>
            </a:r>
            <a:r>
              <a:rPr lang="tr-TR" dirty="0">
                <a:solidFill>
                  <a:srgbClr val="C00000"/>
                </a:solidFill>
              </a:rPr>
              <a:t> at al 2015)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b="1" dirty="0" err="1">
                <a:solidFill>
                  <a:schemeClr val="bg1"/>
                </a:solidFill>
              </a:rPr>
              <a:t>Postmenopozal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yanma,kaşıntı,kuruluk,dizuri</a:t>
            </a:r>
            <a:r>
              <a:rPr lang="tr-TR" b="1" dirty="0">
                <a:solidFill>
                  <a:schemeClr val="bg1"/>
                </a:solidFill>
              </a:rPr>
              <a:t> ve </a:t>
            </a:r>
            <a:r>
              <a:rPr lang="tr-TR" b="1" dirty="0" err="1">
                <a:solidFill>
                  <a:schemeClr val="bg1"/>
                </a:solidFill>
              </a:rPr>
              <a:t>disparoniada</a:t>
            </a:r>
            <a:r>
              <a:rPr lang="tr-TR" b="1" dirty="0">
                <a:solidFill>
                  <a:schemeClr val="bg1"/>
                </a:solidFill>
              </a:rPr>
              <a:t> azalma</a:t>
            </a:r>
            <a:r>
              <a:rPr lang="tr-TR" dirty="0">
                <a:solidFill>
                  <a:srgbClr val="C00000"/>
                </a:solidFill>
              </a:rPr>
              <a:t>.(</a:t>
            </a:r>
            <a:r>
              <a:rPr lang="tr-TR" dirty="0" err="1">
                <a:solidFill>
                  <a:srgbClr val="C00000"/>
                </a:solidFill>
              </a:rPr>
              <a:t>Salvatore</a:t>
            </a:r>
            <a:r>
              <a:rPr lang="tr-TR" dirty="0">
                <a:solidFill>
                  <a:srgbClr val="C00000"/>
                </a:solidFill>
              </a:rPr>
              <a:t> at al- </a:t>
            </a:r>
            <a:r>
              <a:rPr lang="tr-TR" dirty="0" err="1">
                <a:solidFill>
                  <a:srgbClr val="C00000"/>
                </a:solidFill>
              </a:rPr>
              <a:t>Perino</a:t>
            </a:r>
            <a:r>
              <a:rPr lang="tr-TR" dirty="0">
                <a:solidFill>
                  <a:srgbClr val="C00000"/>
                </a:solidFill>
              </a:rPr>
              <a:t> at al 2015)</a:t>
            </a:r>
          </a:p>
        </p:txBody>
      </p:sp>
    </p:spTree>
    <p:extLst>
      <p:ext uri="{BB962C8B-B14F-4D97-AF65-F5344CB8AC3E}">
        <p14:creationId xmlns:p14="http://schemas.microsoft.com/office/powerpoint/2010/main" val="19541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743200" y="-24063"/>
            <a:ext cx="8198753" cy="1524000"/>
          </a:xfrm>
        </p:spPr>
        <p:txBody>
          <a:bodyPr/>
          <a:lstStyle/>
          <a:p>
            <a:r>
              <a:rPr lang="tr-TR" b="1" dirty="0">
                <a:latin typeface="Arial Black" pitchFamily="34" charset="0"/>
              </a:rPr>
              <a:t>      </a:t>
            </a:r>
            <a:r>
              <a:rPr lang="tr-TR" sz="3200" b="1" dirty="0">
                <a:solidFill>
                  <a:schemeClr val="bg1"/>
                </a:solidFill>
                <a:latin typeface="Arial Black" pitchFamily="34" charset="0"/>
              </a:rPr>
              <a:t>LASER &amp; CERRAHİ</a:t>
            </a:r>
            <a:endParaRPr lang="tr-TR" sz="3200" b="1" dirty="0">
              <a:latin typeface="Arial Black" pitchFamily="34" charset="0"/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7496231"/>
              </p:ext>
            </p:extLst>
          </p:nvPr>
        </p:nvGraphicFramePr>
        <p:xfrm>
          <a:off x="304800" y="1307430"/>
          <a:ext cx="11544300" cy="5334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4491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LVR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SVR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4491">
                <a:tc>
                  <a:txBody>
                    <a:bodyPr/>
                    <a:lstStyle/>
                    <a:p>
                      <a:r>
                        <a:rPr lang="tr-TR" b="1" dirty="0"/>
                        <a:t>       TEKNİK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Nonsurgical</a:t>
                      </a:r>
                      <a:r>
                        <a:rPr lang="tr-TR" dirty="0"/>
                        <a:t>/Kolay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Surgical</a:t>
                      </a:r>
                      <a:r>
                        <a:rPr lang="tr-TR" dirty="0"/>
                        <a:t>/ Daha zor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4491">
                <a:tc>
                  <a:txBody>
                    <a:bodyPr/>
                    <a:lstStyle/>
                    <a:p>
                      <a:r>
                        <a:rPr lang="tr-TR" b="1" dirty="0"/>
                        <a:t>       ANESTEZİ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4491">
                <a:tc>
                  <a:txBody>
                    <a:bodyPr/>
                    <a:lstStyle/>
                    <a:p>
                      <a:r>
                        <a:rPr lang="tr-TR" b="1" dirty="0"/>
                        <a:t>DARALT/</a:t>
                      </a:r>
                      <a:r>
                        <a:rPr lang="tr-TR" b="1" baseline="0" dirty="0"/>
                        <a:t> YENİLEME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Tüm vajinal kanal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3-7 cm içeri</a:t>
                      </a:r>
                      <a:r>
                        <a:rPr lang="tr-TR" baseline="0" dirty="0"/>
                        <a:t> doğru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3583">
                <a:tc>
                  <a:txBody>
                    <a:bodyPr/>
                    <a:lstStyle/>
                    <a:p>
                      <a:r>
                        <a:rPr lang="tr-TR" b="1" dirty="0"/>
                        <a:t>      MEKANİZMA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Kollajen</a:t>
                      </a:r>
                      <a:r>
                        <a:rPr lang="tr-TR" dirty="0"/>
                        <a:t> ve </a:t>
                      </a:r>
                      <a:r>
                        <a:rPr lang="tr-TR" dirty="0" err="1"/>
                        <a:t>elastin</a:t>
                      </a:r>
                      <a:r>
                        <a:rPr lang="tr-TR" dirty="0"/>
                        <a:t> liflerinin artması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Fasial</a:t>
                      </a:r>
                      <a:r>
                        <a:rPr lang="tr-TR" dirty="0"/>
                        <a:t> ve kas </a:t>
                      </a:r>
                      <a:r>
                        <a:rPr lang="tr-TR" dirty="0" err="1"/>
                        <a:t>tabk</a:t>
                      </a:r>
                      <a:r>
                        <a:rPr lang="tr-TR" dirty="0"/>
                        <a:t>.</a:t>
                      </a:r>
                      <a:r>
                        <a:rPr lang="tr-TR" baseline="0" dirty="0"/>
                        <a:t> yakınlaştırılması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4491">
                <a:tc>
                  <a:txBody>
                    <a:bodyPr/>
                    <a:lstStyle/>
                    <a:p>
                      <a:r>
                        <a:rPr lang="tr-TR" b="1" baseline="0" dirty="0"/>
                        <a:t>      SÜRE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20-25 </a:t>
                      </a:r>
                      <a:r>
                        <a:rPr lang="tr-TR" dirty="0" err="1"/>
                        <a:t>dak</a:t>
                      </a:r>
                      <a:r>
                        <a:rPr lang="tr-TR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60 </a:t>
                      </a:r>
                      <a:r>
                        <a:rPr lang="tr-TR" dirty="0" err="1"/>
                        <a:t>dak</a:t>
                      </a:r>
                      <a:r>
                        <a:rPr lang="tr-TR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4491">
                <a:tc>
                  <a:txBody>
                    <a:bodyPr/>
                    <a:lstStyle/>
                    <a:p>
                      <a:r>
                        <a:rPr lang="tr-TR" b="1" dirty="0"/>
                        <a:t>       TEKRAR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-/+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4491">
                <a:tc>
                  <a:txBody>
                    <a:bodyPr/>
                    <a:lstStyle/>
                    <a:p>
                      <a:r>
                        <a:rPr lang="tr-TR" b="1" dirty="0"/>
                        <a:t> AB</a:t>
                      </a:r>
                      <a:r>
                        <a:rPr lang="tr-TR" b="1" baseline="0" dirty="0"/>
                        <a:t> ve ANALJEZİ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  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   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4491">
                <a:tc>
                  <a:txBody>
                    <a:bodyPr/>
                    <a:lstStyle/>
                    <a:p>
                      <a:r>
                        <a:rPr lang="tr-TR" b="1" dirty="0"/>
                        <a:t>SEXUAL PERHİZ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7</a:t>
                      </a:r>
                      <a:r>
                        <a:rPr lang="tr-TR" baseline="0" dirty="0"/>
                        <a:t> gün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 1.5- 2 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4491">
                <a:tc>
                  <a:txBody>
                    <a:bodyPr/>
                    <a:lstStyle/>
                    <a:p>
                      <a:r>
                        <a:rPr lang="tr-TR" b="1" dirty="0"/>
                        <a:t>AKTİVİTE DÖNÜŞÜ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Aynı gün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 ay sonra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64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362200" y="-8021"/>
            <a:ext cx="7101106" cy="1524000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/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egc</a:t>
            </a:r>
            <a:r>
              <a:rPr lang="tr-TR" sz="2800" b="1" dirty="0">
                <a:solidFill>
                  <a:schemeClr val="bg1"/>
                </a:solidFill>
              </a:rPr>
              <a:t> de kullanılan </a:t>
            </a:r>
            <a:r>
              <a:rPr lang="tr-TR" sz="2800" b="1" dirty="0" err="1">
                <a:solidFill>
                  <a:schemeClr val="bg1"/>
                </a:solidFill>
              </a:rPr>
              <a:t>laserler</a:t>
            </a:r>
            <a:endParaRPr lang="tr-TR" sz="28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971800" y="1676400"/>
            <a:ext cx="4038600" cy="37676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800" b="1" dirty="0" err="1">
                <a:solidFill>
                  <a:schemeClr val="bg1"/>
                </a:solidFill>
              </a:rPr>
              <a:t>Erbium</a:t>
            </a:r>
            <a:r>
              <a:rPr lang="tr-TR" sz="2800" b="1" dirty="0">
                <a:solidFill>
                  <a:schemeClr val="bg1"/>
                </a:solidFill>
              </a:rPr>
              <a:t> YAG </a:t>
            </a:r>
            <a:r>
              <a:rPr lang="tr-TR" sz="2800" b="1" dirty="0" err="1">
                <a:solidFill>
                  <a:schemeClr val="bg1"/>
                </a:solidFill>
              </a:rPr>
              <a:t>Laser</a:t>
            </a:r>
            <a:endParaRPr lang="tr-TR" sz="2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800" b="1" dirty="0">
                <a:solidFill>
                  <a:schemeClr val="bg1"/>
                </a:solidFill>
              </a:rPr>
              <a:t>Nd YAG </a:t>
            </a:r>
            <a:r>
              <a:rPr lang="tr-TR" sz="2800" b="1" dirty="0" err="1">
                <a:solidFill>
                  <a:schemeClr val="bg1"/>
                </a:solidFill>
              </a:rPr>
              <a:t>Laser</a:t>
            </a:r>
            <a:endParaRPr lang="tr-TR" sz="2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800" b="1" dirty="0">
                <a:solidFill>
                  <a:schemeClr val="bg1"/>
                </a:solidFill>
              </a:rPr>
              <a:t>CO2 </a:t>
            </a:r>
            <a:r>
              <a:rPr lang="tr-TR" sz="2800" b="1" dirty="0" err="1">
                <a:solidFill>
                  <a:schemeClr val="bg1"/>
                </a:solidFill>
              </a:rPr>
              <a:t>Laser</a:t>
            </a:r>
            <a:endParaRPr lang="tr-TR" sz="2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800" b="1" dirty="0">
                <a:solidFill>
                  <a:schemeClr val="bg1"/>
                </a:solidFill>
              </a:rPr>
              <a:t>KTP </a:t>
            </a:r>
            <a:r>
              <a:rPr lang="tr-TR" sz="2800" b="1" dirty="0" err="1">
                <a:solidFill>
                  <a:schemeClr val="bg1"/>
                </a:solidFill>
              </a:rPr>
              <a:t>Laser</a:t>
            </a:r>
            <a:endParaRPr lang="tr-T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5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57400" y="0"/>
            <a:ext cx="7101106" cy="1524000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 err="1">
                <a:solidFill>
                  <a:schemeClr val="bg1"/>
                </a:solidFill>
              </a:rPr>
              <a:t>Erbİum</a:t>
            </a:r>
            <a:r>
              <a:rPr lang="tr-TR" sz="2800" b="1" dirty="0">
                <a:solidFill>
                  <a:schemeClr val="bg1"/>
                </a:solidFill>
              </a:rPr>
              <a:t>  </a:t>
            </a:r>
            <a:r>
              <a:rPr lang="tr-TR" sz="2800" b="1" dirty="0" err="1">
                <a:solidFill>
                  <a:schemeClr val="bg1"/>
                </a:solidFill>
              </a:rPr>
              <a:t>yag</a:t>
            </a:r>
            <a:r>
              <a:rPr lang="tr-TR" sz="2800" b="1" dirty="0">
                <a:solidFill>
                  <a:schemeClr val="bg1"/>
                </a:solidFill>
              </a:rPr>
              <a:t>  </a:t>
            </a:r>
            <a:r>
              <a:rPr lang="tr-TR" sz="2800" b="1" dirty="0" err="1">
                <a:solidFill>
                  <a:schemeClr val="bg1"/>
                </a:solidFill>
              </a:rPr>
              <a:t>laSer</a:t>
            </a:r>
            <a:endParaRPr lang="tr-TR" sz="2800" b="1" dirty="0">
              <a:solidFill>
                <a:schemeClr val="bg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4600" y="1752600"/>
            <a:ext cx="8534400" cy="3767670"/>
          </a:xfrm>
        </p:spPr>
        <p:txBody>
          <a:bodyPr>
            <a:normAutofit/>
          </a:bodyPr>
          <a:lstStyle/>
          <a:p>
            <a:pPr marL="0" indent="0">
              <a:buClr>
                <a:srgbClr val="C00000"/>
              </a:buClr>
              <a:buNone/>
            </a:pPr>
            <a:r>
              <a:rPr lang="tr-TR" sz="2400" b="1" dirty="0">
                <a:solidFill>
                  <a:schemeClr val="bg1"/>
                </a:solidFill>
              </a:rPr>
              <a:t>Fotona 2940nm Er: YAG </a:t>
            </a:r>
            <a:r>
              <a:rPr lang="tr-TR" sz="2400" b="1" dirty="0" err="1">
                <a:solidFill>
                  <a:schemeClr val="bg1"/>
                </a:solidFill>
              </a:rPr>
              <a:t>non-ablative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laser</a:t>
            </a:r>
            <a:r>
              <a:rPr lang="tr-TR" sz="2400" b="1" dirty="0">
                <a:solidFill>
                  <a:schemeClr val="bg1"/>
                </a:solidFill>
              </a:rPr>
              <a:t>…</a:t>
            </a:r>
            <a:br>
              <a:rPr lang="tr-TR" sz="2400" b="1" dirty="0">
                <a:solidFill>
                  <a:schemeClr val="bg1"/>
                </a:solidFill>
              </a:rPr>
            </a:br>
            <a:r>
              <a:rPr lang="tr-TR" sz="2400" dirty="0">
                <a:solidFill>
                  <a:schemeClr val="bg1"/>
                </a:solidFill>
              </a:rPr>
              <a:t> 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dirty="0" err="1">
                <a:solidFill>
                  <a:schemeClr val="bg1"/>
                </a:solidFill>
              </a:rPr>
              <a:t>Vaginal</a:t>
            </a:r>
            <a:r>
              <a:rPr lang="tr-TR" sz="2400" dirty="0">
                <a:solidFill>
                  <a:schemeClr val="bg1"/>
                </a:solidFill>
              </a:rPr>
              <a:t> mukozada termal etki ile </a:t>
            </a:r>
            <a:r>
              <a:rPr lang="tr-TR" sz="2400" dirty="0" err="1">
                <a:solidFill>
                  <a:schemeClr val="bg1"/>
                </a:solidFill>
              </a:rPr>
              <a:t>kollajen</a:t>
            </a:r>
            <a:r>
              <a:rPr lang="tr-TR" sz="2400" dirty="0">
                <a:solidFill>
                  <a:schemeClr val="bg1"/>
                </a:solidFill>
              </a:rPr>
              <a:t> </a:t>
            </a:r>
            <a:r>
              <a:rPr lang="tr-TR" sz="2400" dirty="0" err="1">
                <a:solidFill>
                  <a:schemeClr val="bg1"/>
                </a:solidFill>
              </a:rPr>
              <a:t>remodelingini</a:t>
            </a:r>
            <a:r>
              <a:rPr lang="tr-TR" sz="2400" dirty="0">
                <a:solidFill>
                  <a:schemeClr val="bg1"/>
                </a:solidFill>
              </a:rPr>
              <a:t> </a:t>
            </a:r>
            <a:r>
              <a:rPr lang="tr-TR" sz="2400" dirty="0" err="1">
                <a:solidFill>
                  <a:schemeClr val="bg1"/>
                </a:solidFill>
              </a:rPr>
              <a:t>stimule</a:t>
            </a:r>
            <a:r>
              <a:rPr lang="tr-TR" sz="2400" dirty="0">
                <a:solidFill>
                  <a:schemeClr val="bg1"/>
                </a:solidFill>
              </a:rPr>
              <a:t> edilir ,vajinal </a:t>
            </a:r>
            <a:r>
              <a:rPr lang="tr-TR" sz="2400" dirty="0" err="1">
                <a:solidFill>
                  <a:schemeClr val="bg1"/>
                </a:solidFill>
              </a:rPr>
              <a:t>mukaza</a:t>
            </a:r>
            <a:r>
              <a:rPr lang="tr-TR" sz="2400" dirty="0">
                <a:solidFill>
                  <a:schemeClr val="bg1"/>
                </a:solidFill>
              </a:rPr>
              <a:t> ve </a:t>
            </a:r>
            <a:r>
              <a:rPr lang="tr-TR" sz="2400" dirty="0" err="1">
                <a:solidFill>
                  <a:schemeClr val="bg1"/>
                </a:solidFill>
              </a:rPr>
              <a:t>kollajenden</a:t>
            </a:r>
            <a:r>
              <a:rPr lang="tr-TR" sz="2400" dirty="0">
                <a:solidFill>
                  <a:schemeClr val="bg1"/>
                </a:solidFill>
              </a:rPr>
              <a:t> zengin </a:t>
            </a:r>
            <a:r>
              <a:rPr lang="tr-TR" sz="2400" dirty="0" err="1">
                <a:solidFill>
                  <a:schemeClr val="bg1"/>
                </a:solidFill>
              </a:rPr>
              <a:t>endopelvik</a:t>
            </a:r>
            <a:r>
              <a:rPr lang="tr-TR" sz="2400" dirty="0">
                <a:solidFill>
                  <a:schemeClr val="bg1"/>
                </a:solidFill>
              </a:rPr>
              <a:t> </a:t>
            </a:r>
            <a:r>
              <a:rPr lang="tr-TR" sz="2400" dirty="0" err="1">
                <a:solidFill>
                  <a:schemeClr val="bg1"/>
                </a:solidFill>
              </a:rPr>
              <a:t>fasiada</a:t>
            </a:r>
            <a:r>
              <a:rPr lang="tr-TR" sz="2400" dirty="0">
                <a:solidFill>
                  <a:schemeClr val="bg1"/>
                </a:solidFill>
              </a:rPr>
              <a:t> yeni </a:t>
            </a:r>
            <a:r>
              <a:rPr lang="tr-TR" sz="2400" dirty="0" err="1">
                <a:solidFill>
                  <a:schemeClr val="bg1"/>
                </a:solidFill>
              </a:rPr>
              <a:t>kollajen</a:t>
            </a:r>
            <a:r>
              <a:rPr lang="tr-TR" sz="2400" dirty="0">
                <a:solidFill>
                  <a:schemeClr val="bg1"/>
                </a:solidFill>
              </a:rPr>
              <a:t> sentezi uyarılır.</a:t>
            </a:r>
            <a:br>
              <a:rPr lang="tr-TR" sz="2400" dirty="0">
                <a:solidFill>
                  <a:schemeClr val="bg1"/>
                </a:solidFill>
              </a:rPr>
            </a:br>
            <a:endParaRPr lang="tr-TR" sz="2400" b="1" dirty="0">
              <a:solidFill>
                <a:schemeClr val="bg1"/>
              </a:solidFill>
            </a:endParaRP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dirty="0" err="1">
                <a:solidFill>
                  <a:schemeClr val="bg1"/>
                </a:solidFill>
              </a:rPr>
              <a:t>Kolajenin</a:t>
            </a:r>
            <a:r>
              <a:rPr lang="tr-TR" sz="2400" dirty="0">
                <a:solidFill>
                  <a:schemeClr val="bg1"/>
                </a:solidFill>
              </a:rPr>
              <a:t> </a:t>
            </a:r>
            <a:r>
              <a:rPr lang="tr-TR" sz="2400" dirty="0" err="1">
                <a:solidFill>
                  <a:schemeClr val="bg1"/>
                </a:solidFill>
              </a:rPr>
              <a:t>neogenesisi</a:t>
            </a:r>
            <a:r>
              <a:rPr lang="tr-TR" sz="2400" dirty="0">
                <a:solidFill>
                  <a:schemeClr val="bg1"/>
                </a:solidFill>
              </a:rPr>
              <a:t> ve </a:t>
            </a:r>
            <a:r>
              <a:rPr lang="tr-TR" sz="2400" dirty="0" err="1">
                <a:solidFill>
                  <a:schemeClr val="bg1"/>
                </a:solidFill>
              </a:rPr>
              <a:t>remodelingi</a:t>
            </a:r>
            <a:r>
              <a:rPr lang="tr-TR" sz="2400" dirty="0">
                <a:solidFill>
                  <a:schemeClr val="bg1"/>
                </a:solidFill>
              </a:rPr>
              <a:t> vajinal kanalda yenilenme/ daralma ile sonuçlanır.</a:t>
            </a:r>
            <a:endParaRPr lang="tr-T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8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7101106" cy="1524000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</a:rPr>
              <a:t>Neden er: </a:t>
            </a:r>
            <a:r>
              <a:rPr lang="tr-TR" sz="2800" b="1" dirty="0" err="1">
                <a:solidFill>
                  <a:schemeClr val="bg1"/>
                </a:solidFill>
              </a:rPr>
              <a:t>yag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laser</a:t>
            </a:r>
            <a:r>
              <a:rPr lang="tr-TR" sz="2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438400" y="1981200"/>
            <a:ext cx="8229600" cy="399627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100" b="1" dirty="0">
                <a:solidFill>
                  <a:schemeClr val="bg1"/>
                </a:solidFill>
              </a:rPr>
              <a:t>Er: YAG </a:t>
            </a:r>
            <a:r>
              <a:rPr lang="tr-TR" sz="2100" b="1" dirty="0" err="1">
                <a:solidFill>
                  <a:schemeClr val="bg1"/>
                </a:solidFill>
              </a:rPr>
              <a:t>laser</a:t>
            </a:r>
            <a:r>
              <a:rPr lang="tr-TR" sz="2100" b="1" dirty="0">
                <a:solidFill>
                  <a:schemeClr val="bg1"/>
                </a:solidFill>
              </a:rPr>
              <a:t>  2940 </a:t>
            </a:r>
            <a:r>
              <a:rPr lang="tr-TR" sz="2100" b="1" dirty="0" err="1">
                <a:solidFill>
                  <a:schemeClr val="bg1"/>
                </a:solidFill>
              </a:rPr>
              <a:t>nm</a:t>
            </a:r>
            <a:r>
              <a:rPr lang="tr-TR" sz="2100" b="1" dirty="0">
                <a:solidFill>
                  <a:schemeClr val="bg1"/>
                </a:solidFill>
              </a:rPr>
              <a:t> </a:t>
            </a:r>
            <a:r>
              <a:rPr lang="tr-TR" sz="2100" b="1" dirty="0" err="1">
                <a:solidFill>
                  <a:schemeClr val="bg1"/>
                </a:solidFill>
              </a:rPr>
              <a:t>dalgaboyu</a:t>
            </a:r>
            <a:r>
              <a:rPr lang="tr-TR" sz="2100" b="1" dirty="0">
                <a:solidFill>
                  <a:schemeClr val="bg1"/>
                </a:solidFill>
              </a:rPr>
              <a:t> ile suda en yüksek oranda </a:t>
            </a:r>
            <a:r>
              <a:rPr lang="tr-TR" sz="2100" b="1" dirty="0" err="1">
                <a:solidFill>
                  <a:schemeClr val="bg1"/>
                </a:solidFill>
              </a:rPr>
              <a:t>absorbe</a:t>
            </a:r>
            <a:r>
              <a:rPr lang="tr-TR" sz="2100" b="1" dirty="0">
                <a:solidFill>
                  <a:schemeClr val="bg1"/>
                </a:solidFill>
              </a:rPr>
              <a:t> edilebilen </a:t>
            </a:r>
            <a:r>
              <a:rPr lang="tr-TR" sz="2100" b="1" dirty="0" err="1">
                <a:solidFill>
                  <a:schemeClr val="bg1"/>
                </a:solidFill>
              </a:rPr>
              <a:t>laser</a:t>
            </a:r>
            <a:r>
              <a:rPr lang="tr-TR" sz="2100" b="1" dirty="0">
                <a:solidFill>
                  <a:schemeClr val="bg1"/>
                </a:solidFill>
              </a:rPr>
              <a:t> tipidir. </a:t>
            </a:r>
            <a:br>
              <a:rPr lang="tr-TR" sz="2100" b="1" dirty="0">
                <a:solidFill>
                  <a:schemeClr val="bg1"/>
                </a:solidFill>
              </a:rPr>
            </a:br>
            <a:r>
              <a:rPr lang="tr-TR" sz="2100" b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100" b="1" dirty="0">
                <a:solidFill>
                  <a:schemeClr val="bg1"/>
                </a:solidFill>
              </a:rPr>
              <a:t>Vajinal uygulamalar için geliştirilen ‘’SMOOTH MODE’’ teknoloji sayesinde ; optimal </a:t>
            </a:r>
            <a:r>
              <a:rPr lang="tr-TR" sz="2100" b="1" dirty="0" err="1">
                <a:solidFill>
                  <a:schemeClr val="bg1"/>
                </a:solidFill>
              </a:rPr>
              <a:t>laser</a:t>
            </a:r>
            <a:r>
              <a:rPr lang="tr-TR" sz="2100" b="1" dirty="0">
                <a:solidFill>
                  <a:schemeClr val="bg1"/>
                </a:solidFill>
              </a:rPr>
              <a:t> dalgaları </a:t>
            </a:r>
            <a:r>
              <a:rPr lang="tr-TR" sz="2100" b="1" dirty="0" err="1">
                <a:solidFill>
                  <a:schemeClr val="bg1"/>
                </a:solidFill>
              </a:rPr>
              <a:t>mukozal</a:t>
            </a:r>
            <a:r>
              <a:rPr lang="tr-TR" sz="2100" b="1" dirty="0">
                <a:solidFill>
                  <a:schemeClr val="bg1"/>
                </a:solidFill>
              </a:rPr>
              <a:t> dokudan birkaç mikron derinliğe </a:t>
            </a:r>
            <a:r>
              <a:rPr lang="tr-TR" sz="2100" b="1" dirty="0" err="1">
                <a:solidFill>
                  <a:schemeClr val="bg1"/>
                </a:solidFill>
              </a:rPr>
              <a:t>absorbe</a:t>
            </a:r>
            <a:r>
              <a:rPr lang="tr-TR" sz="2100" b="1" dirty="0">
                <a:solidFill>
                  <a:schemeClr val="bg1"/>
                </a:solidFill>
              </a:rPr>
              <a:t> edildiği için, daha derin doku ve organlara zedelenmeye neden olmaksızın, vajinal mukoza ve alttaki destek dokuda maksimum etkiyi oluşturur.</a:t>
            </a:r>
            <a:br>
              <a:rPr lang="tr-TR" sz="2100" b="1" dirty="0">
                <a:solidFill>
                  <a:schemeClr val="bg1"/>
                </a:solidFill>
              </a:rPr>
            </a:br>
            <a:endParaRPr lang="tr-TR" sz="2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1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8FD48FB1-66D8-4676-B0AA-C139A1DB78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033F5AE-6728-4F19-8DED-658E674B3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82C7D74A-18BA-4709-A808-44E8815C4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B5164A3F-1561-4039-8185-AB0EEB713E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2A35DB53-42BE-460E-9CA1-1294C9846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xmlns="" id="{C5BDD1EA-D8C1-45AF-9F0A-14A2A137BA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DEB038B9-22D6-43A7-802D-08657DABC0B5}"/>
              </a:ext>
            </a:extLst>
          </p:cNvPr>
          <p:cNvSpPr txBox="1"/>
          <p:nvPr/>
        </p:nvSpPr>
        <p:spPr>
          <a:xfrm>
            <a:off x="7532710" y="628617"/>
            <a:ext cx="3971902" cy="30289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 cap="all">
                <a:ln w="3175" cmpd="sng">
                  <a:noFill/>
                </a:ln>
                <a:latin typeface="+mj-lt"/>
                <a:ea typeface="+mj-ea"/>
                <a:cs typeface="+mj-cs"/>
              </a:rPr>
              <a:t>liv</a:t>
            </a:r>
          </a:p>
        </p:txBody>
      </p:sp>
      <p:sp>
        <p:nvSpPr>
          <p:cNvPr id="43" name="Snip Diagonal Corner Rectangle 6">
            <a:extLst>
              <a:ext uri="{FF2B5EF4-FFF2-40B4-BE49-F238E27FC236}">
                <a16:creationId xmlns:a16="http://schemas.microsoft.com/office/drawing/2014/main" xmlns="" id="{14354E08-0068-48D7-A8AD-84C7B1CF58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B46E2F3B-8193-4CA2-98E7-3C0B884668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40" r="1" b="18611"/>
          <a:stretch/>
        </p:blipFill>
        <p:spPr>
          <a:xfrm>
            <a:off x="79907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779F34F-2960-4B81-BA08-445B6F6A0C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10A57ACC-416F-4A5D-B7F7-DDA9886A3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26522B4F-50C4-4FCE-8AE2-3789D63ED3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2C3978FC-B5D1-42BE-B086-BC2A733D58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ACED99F1-340D-4970-8E66-3B28E92711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50A54E39-63C0-4847-A766-C6B74FEB48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022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6" t="18549" r="25377" b="18549"/>
          <a:stretch/>
        </p:blipFill>
        <p:spPr bwMode="auto">
          <a:xfrm>
            <a:off x="304800" y="1143001"/>
            <a:ext cx="1158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3505200" y="4572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Key</a:t>
            </a:r>
            <a:r>
              <a:rPr lang="tr-TR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8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Points</a:t>
            </a:r>
            <a:r>
              <a:rPr lang="tr-TR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</a:t>
            </a:r>
            <a:r>
              <a:rPr lang="tr-TR" sz="28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For</a:t>
            </a:r>
            <a:r>
              <a:rPr lang="tr-TR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</a:t>
            </a:r>
            <a:r>
              <a:rPr lang="tr-TR" sz="28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Er:YAG</a:t>
            </a:r>
            <a:r>
              <a:rPr lang="tr-TR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</a:t>
            </a:r>
            <a:r>
              <a:rPr lang="tr-TR" sz="28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Laser</a:t>
            </a:r>
            <a:endParaRPr lang="tr-TR" sz="2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600200" y="8756073"/>
            <a:ext cx="5410200" cy="304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32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43000" y="-28074"/>
            <a:ext cx="7101106" cy="1524000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</a:rPr>
              <a:t>              </a:t>
            </a:r>
            <a:r>
              <a:rPr lang="tr-TR" sz="2800" b="1" dirty="0" err="1">
                <a:solidFill>
                  <a:schemeClr val="bg1"/>
                </a:solidFill>
              </a:rPr>
              <a:t>İntİmalase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nedİr</a:t>
            </a:r>
            <a:r>
              <a:rPr lang="tr-TR" sz="2800" b="1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86000" y="1905000"/>
            <a:ext cx="8991600" cy="399627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400" b="1" dirty="0" err="1">
                <a:solidFill>
                  <a:srgbClr val="C00000"/>
                </a:solidFill>
              </a:rPr>
              <a:t>Laserle</a:t>
            </a:r>
            <a:r>
              <a:rPr lang="tr-TR" sz="2400" b="1" dirty="0">
                <a:solidFill>
                  <a:srgbClr val="C00000"/>
                </a:solidFill>
              </a:rPr>
              <a:t> vajina gençleştirme- daraltma tedavisidir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Vajinal esneklik sorununa çözüm sağlar.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Vajinal kanalı </a:t>
            </a:r>
            <a:r>
              <a:rPr lang="tr-TR" sz="2400" b="1" dirty="0" err="1">
                <a:solidFill>
                  <a:schemeClr val="bg1"/>
                </a:solidFill>
              </a:rPr>
              <a:t>fototermal</a:t>
            </a:r>
            <a:r>
              <a:rPr lang="tr-TR" sz="2400" b="1" dirty="0">
                <a:solidFill>
                  <a:schemeClr val="bg1"/>
                </a:solidFill>
              </a:rPr>
              <a:t> etki ile kalınlaştırır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Anestezi gerektirmez.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 err="1">
                <a:solidFill>
                  <a:schemeClr val="bg1"/>
                </a:solidFill>
              </a:rPr>
              <a:t>Kesi,cerrahi</a:t>
            </a:r>
            <a:r>
              <a:rPr lang="tr-TR" sz="2400" b="1" dirty="0">
                <a:solidFill>
                  <a:schemeClr val="bg1"/>
                </a:solidFill>
              </a:rPr>
              <a:t> veya dikişe gerek yoktur.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Hızlı, güvenli ve kolaydır.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Ayaktan tedavi imkanı sağlar.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Yüksek hasta memnuniyeti sağlar.                                          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endParaRPr lang="tr-T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51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/>
          <p:cNvSpPr>
            <a:spLocks noGrp="1"/>
          </p:cNvSpPr>
          <p:nvPr>
            <p:ph type="title"/>
          </p:nvPr>
        </p:nvSpPr>
        <p:spPr>
          <a:xfrm>
            <a:off x="3733800" y="1371600"/>
            <a:ext cx="6553200" cy="1447800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</a:rPr>
              <a:t>YENİDEN KENDİNİZ OLMANIN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TADINI ÇIKARIN !!!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819400"/>
            <a:ext cx="6571904" cy="3353268"/>
          </a:xfrm>
        </p:spPr>
      </p:pic>
    </p:spTree>
    <p:extLst>
      <p:ext uri="{BB962C8B-B14F-4D97-AF65-F5344CB8AC3E}">
        <p14:creationId xmlns:p14="http://schemas.microsoft.com/office/powerpoint/2010/main" val="223005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timaLas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0" y="1752600"/>
            <a:ext cx="5250266" cy="422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1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53" t="16071" r="21081" b="6250"/>
          <a:stretch/>
        </p:blipFill>
        <p:spPr bwMode="auto">
          <a:xfrm>
            <a:off x="14514" y="0"/>
            <a:ext cx="121920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sp>
        <p:nvSpPr>
          <p:cNvPr id="6" name="Dikdörtgen: Tek Köşesi Yuvarlatılmış 5">
            <a:extLst>
              <a:ext uri="{FF2B5EF4-FFF2-40B4-BE49-F238E27FC236}">
                <a16:creationId xmlns:a16="http://schemas.microsoft.com/office/drawing/2014/main" xmlns="" id="{9C887EBF-78B1-44DA-BDE1-E9DDA47EBCBE}"/>
              </a:ext>
            </a:extLst>
          </p:cNvPr>
          <p:cNvSpPr/>
          <p:nvPr/>
        </p:nvSpPr>
        <p:spPr>
          <a:xfrm flipV="1">
            <a:off x="9906000" y="4602480"/>
            <a:ext cx="914400" cy="45719"/>
          </a:xfrm>
          <a:prstGeom prst="round1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: Tek Köşesi Yuvarlatılmış 6">
            <a:extLst>
              <a:ext uri="{FF2B5EF4-FFF2-40B4-BE49-F238E27FC236}">
                <a16:creationId xmlns:a16="http://schemas.microsoft.com/office/drawing/2014/main" xmlns="" id="{8BFEC8E4-B9C9-4E22-8CA4-E28E844EB51D}"/>
              </a:ext>
            </a:extLst>
          </p:cNvPr>
          <p:cNvSpPr/>
          <p:nvPr/>
        </p:nvSpPr>
        <p:spPr>
          <a:xfrm>
            <a:off x="1371600" y="4800600"/>
            <a:ext cx="9448800" cy="45719"/>
          </a:xfrm>
          <a:prstGeom prst="round1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: Tek Köşesi Yuvarlatılmış 8">
            <a:extLst>
              <a:ext uri="{FF2B5EF4-FFF2-40B4-BE49-F238E27FC236}">
                <a16:creationId xmlns:a16="http://schemas.microsoft.com/office/drawing/2014/main" xmlns="" id="{3CA8F768-951B-414C-BFEF-ADBB38E6267B}"/>
              </a:ext>
            </a:extLst>
          </p:cNvPr>
          <p:cNvSpPr/>
          <p:nvPr/>
        </p:nvSpPr>
        <p:spPr>
          <a:xfrm>
            <a:off x="1524000" y="5018189"/>
            <a:ext cx="5791200" cy="45719"/>
          </a:xfrm>
          <a:prstGeom prst="round1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: Tek Köşesi Yuvarlatılmış 7">
            <a:extLst>
              <a:ext uri="{FF2B5EF4-FFF2-40B4-BE49-F238E27FC236}">
                <a16:creationId xmlns:a16="http://schemas.microsoft.com/office/drawing/2014/main" xmlns="" id="{5AAAF4F3-60E6-42DB-907A-12B172A1EF9B}"/>
              </a:ext>
            </a:extLst>
          </p:cNvPr>
          <p:cNvSpPr/>
          <p:nvPr/>
        </p:nvSpPr>
        <p:spPr>
          <a:xfrm>
            <a:off x="7467600" y="5018189"/>
            <a:ext cx="45719" cy="45719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xmlns="" id="{CBFF1C69-7B7A-4B3E-9E05-F79A13529556}"/>
              </a:ext>
            </a:extLst>
          </p:cNvPr>
          <p:cNvSpPr/>
          <p:nvPr/>
        </p:nvSpPr>
        <p:spPr>
          <a:xfrm>
            <a:off x="7467600" y="5018189"/>
            <a:ext cx="33528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xmlns="" id="{3265DA05-9A91-4EBF-B113-A50502EC5DE7}"/>
              </a:ext>
            </a:extLst>
          </p:cNvPr>
          <p:cNvSpPr/>
          <p:nvPr/>
        </p:nvSpPr>
        <p:spPr>
          <a:xfrm>
            <a:off x="1524000" y="5257800"/>
            <a:ext cx="55626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xmlns="" id="{2F021CF3-3A4B-48FA-B4A5-F77A36C3F882}"/>
              </a:ext>
            </a:extLst>
          </p:cNvPr>
          <p:cNvSpPr/>
          <p:nvPr/>
        </p:nvSpPr>
        <p:spPr>
          <a:xfrm>
            <a:off x="7315200" y="5193448"/>
            <a:ext cx="3505200" cy="110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k: Sağ 13">
            <a:extLst>
              <a:ext uri="{FF2B5EF4-FFF2-40B4-BE49-F238E27FC236}">
                <a16:creationId xmlns:a16="http://schemas.microsoft.com/office/drawing/2014/main" xmlns="" id="{AF97F717-B02B-45D4-9970-9C1EFFE092D7}"/>
              </a:ext>
            </a:extLst>
          </p:cNvPr>
          <p:cNvSpPr/>
          <p:nvPr/>
        </p:nvSpPr>
        <p:spPr>
          <a:xfrm>
            <a:off x="1524000" y="5440681"/>
            <a:ext cx="41148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xmlns="" id="{27BA5787-C982-4912-9DEF-BA9019FF83B5}"/>
              </a:ext>
            </a:extLst>
          </p:cNvPr>
          <p:cNvSpPr/>
          <p:nvPr/>
        </p:nvSpPr>
        <p:spPr>
          <a:xfrm>
            <a:off x="5791200" y="5440681"/>
            <a:ext cx="5029200" cy="4571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xmlns="" id="{6A28BEA1-9613-4D72-994C-B0AD7BD19DF9}"/>
              </a:ext>
            </a:extLst>
          </p:cNvPr>
          <p:cNvSpPr/>
          <p:nvPr/>
        </p:nvSpPr>
        <p:spPr>
          <a:xfrm>
            <a:off x="1516743" y="5657432"/>
            <a:ext cx="9296400" cy="4571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xmlns="" id="{972D45EC-64F0-4036-BF51-B37E6EB3203A}"/>
              </a:ext>
            </a:extLst>
          </p:cNvPr>
          <p:cNvSpPr/>
          <p:nvPr/>
        </p:nvSpPr>
        <p:spPr>
          <a:xfrm>
            <a:off x="1524000" y="5863173"/>
            <a:ext cx="5105400" cy="4571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54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22" t="19332" r="22022" b="25394"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D5F1052C-81D6-4E81-BAB4-793202573C9F}"/>
              </a:ext>
            </a:extLst>
          </p:cNvPr>
          <p:cNvSpPr/>
          <p:nvPr/>
        </p:nvSpPr>
        <p:spPr>
          <a:xfrm>
            <a:off x="3200400" y="3657600"/>
            <a:ext cx="7696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3A25D260-7414-4524-A942-5171C0C0F74B}"/>
              </a:ext>
            </a:extLst>
          </p:cNvPr>
          <p:cNvSpPr/>
          <p:nvPr/>
        </p:nvSpPr>
        <p:spPr>
          <a:xfrm>
            <a:off x="1295400" y="3992881"/>
            <a:ext cx="9601200" cy="76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C1B0CB8F-0073-46FB-86E4-00CBC8246E58}"/>
              </a:ext>
            </a:extLst>
          </p:cNvPr>
          <p:cNvSpPr/>
          <p:nvPr/>
        </p:nvSpPr>
        <p:spPr>
          <a:xfrm>
            <a:off x="1295400" y="4301070"/>
            <a:ext cx="9601200" cy="76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6C10BFB2-86F5-4BA1-B998-84A03F78FB8A}"/>
              </a:ext>
            </a:extLst>
          </p:cNvPr>
          <p:cNvSpPr/>
          <p:nvPr/>
        </p:nvSpPr>
        <p:spPr>
          <a:xfrm>
            <a:off x="1295400" y="4602481"/>
            <a:ext cx="960120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xmlns="" id="{73793382-0964-48BE-9FB1-9D6D32EF82C1}"/>
              </a:ext>
            </a:extLst>
          </p:cNvPr>
          <p:cNvSpPr/>
          <p:nvPr/>
        </p:nvSpPr>
        <p:spPr>
          <a:xfrm>
            <a:off x="1295400" y="4953000"/>
            <a:ext cx="960120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xmlns="" id="{B8A510CA-43AE-4005-AB74-0C8EF98062A1}"/>
              </a:ext>
            </a:extLst>
          </p:cNvPr>
          <p:cNvSpPr/>
          <p:nvPr/>
        </p:nvSpPr>
        <p:spPr>
          <a:xfrm>
            <a:off x="1295400" y="5193449"/>
            <a:ext cx="5562600" cy="643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782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62000" y="-76200"/>
            <a:ext cx="7101106" cy="1524000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</a:rPr>
              <a:t>        İNCONTİLASE NEDİR?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362200" y="2438400"/>
            <a:ext cx="8610600" cy="37676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sz="2400" b="1" dirty="0">
                <a:solidFill>
                  <a:srgbClr val="C00000"/>
                </a:solidFill>
              </a:rPr>
              <a:t>Hafif ve orta derecedeki SUI da, </a:t>
            </a:r>
            <a:r>
              <a:rPr lang="tr-TR" sz="2400" b="1" dirty="0" err="1">
                <a:solidFill>
                  <a:srgbClr val="C00000"/>
                </a:solidFill>
              </a:rPr>
              <a:t>laser</a:t>
            </a:r>
            <a:r>
              <a:rPr lang="tr-TR" sz="2400" b="1" dirty="0">
                <a:solidFill>
                  <a:srgbClr val="C00000"/>
                </a:solidFill>
              </a:rPr>
              <a:t> kullanılarak yapılan güvenli ve konforlu bir tedavi yöntemidir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Anestezi gerektirmez.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Güvenli, hızlı ve kolaydır.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Ayaktan tedavi imkanı sağlar.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KOMPLİKASYON RİSKİ VE YAN ETKİSİ YOKTUR.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Hastaların %70 inde 120 gün sonra şikayetlerinin %87 si geçmiştir.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%94 hastada </a:t>
            </a:r>
            <a:r>
              <a:rPr lang="tr-TR" sz="2400" b="1" dirty="0" err="1">
                <a:solidFill>
                  <a:schemeClr val="bg1"/>
                </a:solidFill>
              </a:rPr>
              <a:t>anşamlı</a:t>
            </a:r>
            <a:r>
              <a:rPr lang="tr-TR" sz="2400" b="1" dirty="0">
                <a:solidFill>
                  <a:schemeClr val="bg1"/>
                </a:solidFill>
              </a:rPr>
              <a:t> SUI azalma tespit edilmiştir.</a:t>
            </a:r>
            <a:br>
              <a:rPr lang="tr-TR" sz="2400" b="1" dirty="0">
                <a:solidFill>
                  <a:schemeClr val="bg1"/>
                </a:solidFill>
              </a:rPr>
            </a:br>
            <a:endParaRPr lang="tr-TR" sz="2400" b="1" dirty="0">
              <a:solidFill>
                <a:schemeClr val="bg1"/>
              </a:solidFill>
            </a:endParaRPr>
          </a:p>
          <a:p>
            <a:r>
              <a:rPr lang="tr-TR" sz="24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6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contilas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0" y="1828800"/>
            <a:ext cx="5022850" cy="3767138"/>
          </a:xfrm>
        </p:spPr>
      </p:pic>
    </p:spTree>
    <p:extLst>
      <p:ext uri="{BB962C8B-B14F-4D97-AF65-F5344CB8AC3E}">
        <p14:creationId xmlns:p14="http://schemas.microsoft.com/office/powerpoint/2010/main" val="17821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9" t="17213" r="20850" b="6480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36A6DDF7-B6C8-4929-95D7-934AC01D9ECD}"/>
              </a:ext>
            </a:extLst>
          </p:cNvPr>
          <p:cNvSpPr/>
          <p:nvPr/>
        </p:nvSpPr>
        <p:spPr>
          <a:xfrm>
            <a:off x="2362200" y="4800600"/>
            <a:ext cx="838200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0604B831-6BE8-4476-AF9A-F3930EDC0D1F}"/>
              </a:ext>
            </a:extLst>
          </p:cNvPr>
          <p:cNvSpPr/>
          <p:nvPr/>
        </p:nvSpPr>
        <p:spPr>
          <a:xfrm>
            <a:off x="1447800" y="5029200"/>
            <a:ext cx="701040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5D964DE2-701D-4AEB-978B-F058AE5B0912}"/>
              </a:ext>
            </a:extLst>
          </p:cNvPr>
          <p:cNvSpPr/>
          <p:nvPr/>
        </p:nvSpPr>
        <p:spPr>
          <a:xfrm>
            <a:off x="7162800" y="5470433"/>
            <a:ext cx="3701143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7D7EEB0B-5FC5-468A-B332-DD91B7DBDDC9}"/>
              </a:ext>
            </a:extLst>
          </p:cNvPr>
          <p:cNvSpPr/>
          <p:nvPr/>
        </p:nvSpPr>
        <p:spPr>
          <a:xfrm>
            <a:off x="1447800" y="5715000"/>
            <a:ext cx="59436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728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24653" r="25147" b="5804"/>
          <a:stretch/>
        </p:blipFill>
        <p:spPr bwMode="auto">
          <a:xfrm>
            <a:off x="38100" y="-32657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31631C2F-717A-4590-86F1-1B82BA66D3C2}"/>
              </a:ext>
            </a:extLst>
          </p:cNvPr>
          <p:cNvSpPr/>
          <p:nvPr/>
        </p:nvSpPr>
        <p:spPr>
          <a:xfrm>
            <a:off x="1905000" y="5486400"/>
            <a:ext cx="982980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xmlns="" id="{BCECC039-E198-4640-A416-20E680FACBAF}"/>
              </a:ext>
            </a:extLst>
          </p:cNvPr>
          <p:cNvSpPr/>
          <p:nvPr/>
        </p:nvSpPr>
        <p:spPr>
          <a:xfrm>
            <a:off x="696686" y="5715000"/>
            <a:ext cx="1089660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B169BDBE-7A20-42A4-B70B-1828FBE85AF8}"/>
              </a:ext>
            </a:extLst>
          </p:cNvPr>
          <p:cNvSpPr/>
          <p:nvPr/>
        </p:nvSpPr>
        <p:spPr>
          <a:xfrm flipH="1">
            <a:off x="381000" y="7008223"/>
            <a:ext cx="3048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71EDD09E-C871-4CF8-B110-DE118D3E3958}"/>
              </a:ext>
            </a:extLst>
          </p:cNvPr>
          <p:cNvSpPr/>
          <p:nvPr/>
        </p:nvSpPr>
        <p:spPr>
          <a:xfrm>
            <a:off x="696686" y="6019800"/>
            <a:ext cx="5246914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755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1" t="20697" r="20850" b="15873"/>
          <a:stretch/>
        </p:blipFill>
        <p:spPr bwMode="auto">
          <a:xfrm>
            <a:off x="-316230" y="-96157"/>
            <a:ext cx="12420600" cy="705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62A665CF-CE81-4BAC-A032-0D55722788FC}"/>
              </a:ext>
            </a:extLst>
          </p:cNvPr>
          <p:cNvSpPr/>
          <p:nvPr/>
        </p:nvSpPr>
        <p:spPr>
          <a:xfrm>
            <a:off x="2590800" y="2590800"/>
            <a:ext cx="80772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244EA257-F194-44CC-9FD6-AA821AF295E3}"/>
              </a:ext>
            </a:extLst>
          </p:cNvPr>
          <p:cNvSpPr/>
          <p:nvPr/>
        </p:nvSpPr>
        <p:spPr>
          <a:xfrm>
            <a:off x="1325881" y="2849881"/>
            <a:ext cx="32461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156AAD86-2009-4A7A-AB52-C04B0BAF3AA2}"/>
              </a:ext>
            </a:extLst>
          </p:cNvPr>
          <p:cNvSpPr/>
          <p:nvPr/>
        </p:nvSpPr>
        <p:spPr>
          <a:xfrm>
            <a:off x="4800600" y="5656941"/>
            <a:ext cx="4726624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2486200D-93A5-4C16-9CF3-10DC1D0DCF07}"/>
              </a:ext>
            </a:extLst>
          </p:cNvPr>
          <p:cNvSpPr/>
          <p:nvPr/>
        </p:nvSpPr>
        <p:spPr>
          <a:xfrm>
            <a:off x="9451024" y="5669552"/>
            <a:ext cx="1216976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xmlns="" id="{F8A0777A-0D8B-48A9-AA9D-D56306E70170}"/>
              </a:ext>
            </a:extLst>
          </p:cNvPr>
          <p:cNvSpPr/>
          <p:nvPr/>
        </p:nvSpPr>
        <p:spPr>
          <a:xfrm>
            <a:off x="1120140" y="5948859"/>
            <a:ext cx="954786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xmlns="" id="{FD9457FB-8C8B-4C81-B951-AB75C6C57095}"/>
              </a:ext>
            </a:extLst>
          </p:cNvPr>
          <p:cNvSpPr/>
          <p:nvPr/>
        </p:nvSpPr>
        <p:spPr>
          <a:xfrm>
            <a:off x="1120140" y="6324600"/>
            <a:ext cx="497586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1211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33600" y="0"/>
            <a:ext cx="7101106" cy="1524000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</a:rPr>
              <a:t>         RENOVALASE  NEDİR?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31253" y="1981200"/>
            <a:ext cx="8305800" cy="3767670"/>
          </a:xfrm>
        </p:spPr>
        <p:txBody>
          <a:bodyPr>
            <a:noAutofit/>
          </a:bodyPr>
          <a:lstStyle/>
          <a:p>
            <a:pPr marL="0" indent="0" algn="ctr">
              <a:buClr>
                <a:srgbClr val="C00000"/>
              </a:buClr>
              <a:buNone/>
            </a:pPr>
            <a:r>
              <a:rPr lang="tr-TR" sz="2400" b="1" dirty="0">
                <a:solidFill>
                  <a:srgbClr val="C00000"/>
                </a:solidFill>
              </a:rPr>
              <a:t>Vajinal </a:t>
            </a:r>
            <a:r>
              <a:rPr lang="tr-TR" sz="2400" b="1" dirty="0" err="1">
                <a:solidFill>
                  <a:srgbClr val="C00000"/>
                </a:solidFill>
              </a:rPr>
              <a:t>atrofinin</a:t>
            </a:r>
            <a:r>
              <a:rPr lang="tr-TR" sz="2400" b="1" dirty="0">
                <a:solidFill>
                  <a:srgbClr val="C00000"/>
                </a:solidFill>
              </a:rPr>
              <a:t> </a:t>
            </a:r>
            <a:r>
              <a:rPr lang="tr-TR" sz="2400" b="1" dirty="0" err="1">
                <a:solidFill>
                  <a:srgbClr val="C00000"/>
                </a:solidFill>
              </a:rPr>
              <a:t>laserle</a:t>
            </a:r>
            <a:r>
              <a:rPr lang="tr-TR" sz="2400" b="1" dirty="0">
                <a:solidFill>
                  <a:srgbClr val="C00000"/>
                </a:solidFill>
              </a:rPr>
              <a:t> tedavisidir </a:t>
            </a:r>
            <a:endParaRPr lang="tr-TR" sz="2400" b="1" dirty="0">
              <a:solidFill>
                <a:schemeClr val="bg1"/>
              </a:solidFill>
            </a:endParaRP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Vajinal mukozanın fonksiyonel restorasyonunu sağlar.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Vajinal kanalda </a:t>
            </a:r>
            <a:r>
              <a:rPr lang="tr-TR" sz="2400" b="1" dirty="0" err="1">
                <a:solidFill>
                  <a:schemeClr val="bg1"/>
                </a:solidFill>
              </a:rPr>
              <a:t>fototermal</a:t>
            </a:r>
            <a:r>
              <a:rPr lang="tr-TR" sz="2400" b="1" dirty="0">
                <a:solidFill>
                  <a:schemeClr val="bg1"/>
                </a:solidFill>
              </a:rPr>
              <a:t> etki ile </a:t>
            </a:r>
            <a:r>
              <a:rPr lang="tr-TR" sz="2400" b="1" dirty="0" err="1">
                <a:solidFill>
                  <a:schemeClr val="bg1"/>
                </a:solidFill>
              </a:rPr>
              <a:t>neovascularizasyonu</a:t>
            </a:r>
            <a:r>
              <a:rPr lang="tr-TR" sz="2400" b="1" dirty="0">
                <a:solidFill>
                  <a:schemeClr val="bg1"/>
                </a:solidFill>
              </a:rPr>
              <a:t> ve </a:t>
            </a:r>
            <a:r>
              <a:rPr lang="tr-TR" sz="2400" b="1" dirty="0" err="1">
                <a:solidFill>
                  <a:schemeClr val="bg1"/>
                </a:solidFill>
              </a:rPr>
              <a:t>kollajen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remodelingine</a:t>
            </a:r>
            <a:r>
              <a:rPr lang="tr-TR" sz="2400" b="1" dirty="0">
                <a:solidFill>
                  <a:schemeClr val="bg1"/>
                </a:solidFill>
              </a:rPr>
              <a:t> neden olur.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Uzun  süreli </a:t>
            </a:r>
            <a:r>
              <a:rPr lang="tr-TR" sz="2400" b="1" dirty="0" err="1">
                <a:solidFill>
                  <a:schemeClr val="bg1"/>
                </a:solidFill>
              </a:rPr>
              <a:t>hormonal</a:t>
            </a:r>
            <a:r>
              <a:rPr lang="tr-TR" sz="2400" b="1" dirty="0">
                <a:solidFill>
                  <a:schemeClr val="bg1"/>
                </a:solidFill>
              </a:rPr>
              <a:t> tedavi olmaksızın güvenli ve memnuniyet oranı yüksek tedavi imkanı verir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Minimal </a:t>
            </a:r>
            <a:r>
              <a:rPr lang="tr-TR" sz="2400" b="1" dirty="0" err="1">
                <a:solidFill>
                  <a:schemeClr val="bg1"/>
                </a:solidFill>
              </a:rPr>
              <a:t>invazivdir</a:t>
            </a:r>
            <a:r>
              <a:rPr lang="tr-TR" sz="2400" b="1" dirty="0">
                <a:solidFill>
                  <a:schemeClr val="bg1"/>
                </a:solidFill>
              </a:rPr>
              <a:t>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 err="1">
                <a:solidFill>
                  <a:schemeClr val="bg1"/>
                </a:solidFill>
              </a:rPr>
              <a:t>walk</a:t>
            </a:r>
            <a:r>
              <a:rPr lang="tr-TR" sz="2400" b="1" dirty="0">
                <a:solidFill>
                  <a:schemeClr val="bg1"/>
                </a:solidFill>
              </a:rPr>
              <a:t> in/ </a:t>
            </a:r>
            <a:r>
              <a:rPr lang="tr-TR" sz="2400" b="1" dirty="0" err="1">
                <a:solidFill>
                  <a:schemeClr val="bg1"/>
                </a:solidFill>
              </a:rPr>
              <a:t>walk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out</a:t>
            </a:r>
            <a:r>
              <a:rPr lang="tr-TR" sz="2400" b="1" dirty="0">
                <a:solidFill>
                  <a:schemeClr val="bg1"/>
                </a:solidFill>
              </a:rPr>
              <a:t> uygulamadır.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endParaRPr lang="tr-T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22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2" t="11475" r="21542" b="15080"/>
          <a:stretch/>
        </p:blipFill>
        <p:spPr bwMode="auto">
          <a:xfrm>
            <a:off x="-152400" y="-3629"/>
            <a:ext cx="12300857" cy="685799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76100DD1-0F0B-4D09-BB43-3D887D9841C1}"/>
              </a:ext>
            </a:extLst>
          </p:cNvPr>
          <p:cNvSpPr/>
          <p:nvPr/>
        </p:nvSpPr>
        <p:spPr>
          <a:xfrm flipV="1">
            <a:off x="2417741" y="4907281"/>
            <a:ext cx="8382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1C3BB5D3-3AA7-4E04-879E-24E691ADAAF0}"/>
              </a:ext>
            </a:extLst>
          </p:cNvPr>
          <p:cNvSpPr/>
          <p:nvPr/>
        </p:nvSpPr>
        <p:spPr>
          <a:xfrm>
            <a:off x="453573" y="4811610"/>
            <a:ext cx="156028" cy="95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9761E8D1-BB3A-426E-BB22-6BFA7A635A7E}"/>
              </a:ext>
            </a:extLst>
          </p:cNvPr>
          <p:cNvSpPr/>
          <p:nvPr/>
        </p:nvSpPr>
        <p:spPr>
          <a:xfrm>
            <a:off x="1600200" y="5147730"/>
            <a:ext cx="9199541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A126F7F2-C919-4846-8A48-612CBDCD7F0E}"/>
              </a:ext>
            </a:extLst>
          </p:cNvPr>
          <p:cNvSpPr/>
          <p:nvPr/>
        </p:nvSpPr>
        <p:spPr>
          <a:xfrm>
            <a:off x="1600200" y="5364481"/>
            <a:ext cx="92964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xmlns="" id="{8019E862-E6AF-455D-B113-DC3FB962F1C7}"/>
              </a:ext>
            </a:extLst>
          </p:cNvPr>
          <p:cNvSpPr/>
          <p:nvPr/>
        </p:nvSpPr>
        <p:spPr>
          <a:xfrm>
            <a:off x="1600200" y="5593081"/>
            <a:ext cx="92964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xmlns="" id="{708BE853-6925-4480-8F25-761AB35AFD6F}"/>
              </a:ext>
            </a:extLst>
          </p:cNvPr>
          <p:cNvSpPr/>
          <p:nvPr/>
        </p:nvSpPr>
        <p:spPr>
          <a:xfrm>
            <a:off x="1600200" y="5821681"/>
            <a:ext cx="38862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7258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14600" y="-24063"/>
            <a:ext cx="9372600" cy="1524000"/>
          </a:xfrm>
        </p:spPr>
        <p:txBody>
          <a:bodyPr>
            <a:norm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ESTETİK GENİTAL CERRAHİ (EGC) NEDİR? NEDEN EGC 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52600" y="2350623"/>
            <a:ext cx="4114800" cy="3767670"/>
          </a:xfrm>
        </p:spPr>
        <p:txBody>
          <a:bodyPr>
            <a:noAutofit/>
          </a:bodyPr>
          <a:lstStyle/>
          <a:p>
            <a:pPr mar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endParaRPr lang="tr-TR" sz="2400" b="1" dirty="0">
              <a:solidFill>
                <a:schemeClr val="bg1"/>
              </a:solidFill>
            </a:endParaRPr>
          </a:p>
          <a:p>
            <a:pPr mar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Estetik Kaygılar</a:t>
            </a:r>
            <a:br>
              <a:rPr lang="tr-TR" sz="2400" b="1" dirty="0">
                <a:solidFill>
                  <a:schemeClr val="bg1"/>
                </a:solidFill>
              </a:rPr>
            </a:br>
            <a:endParaRPr lang="tr-TR" sz="2400" b="1" dirty="0">
              <a:solidFill>
                <a:schemeClr val="bg1"/>
              </a:solidFill>
            </a:endParaRPr>
          </a:p>
          <a:p>
            <a:pPr mar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Kültürel Nedenler</a:t>
            </a:r>
            <a:br>
              <a:rPr lang="tr-TR" sz="2400" b="1" dirty="0">
                <a:solidFill>
                  <a:schemeClr val="bg1"/>
                </a:solidFill>
              </a:rPr>
            </a:br>
            <a:endParaRPr lang="tr-TR" sz="2400" b="1" dirty="0">
              <a:solidFill>
                <a:schemeClr val="bg1"/>
              </a:solidFill>
            </a:endParaRPr>
          </a:p>
          <a:p>
            <a:pPr mar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Fonksiyonel Nedenler</a:t>
            </a:r>
            <a:br>
              <a:rPr lang="tr-TR" sz="2400" b="1" dirty="0">
                <a:solidFill>
                  <a:schemeClr val="bg1"/>
                </a:solidFill>
              </a:rPr>
            </a:br>
            <a:endParaRPr lang="tr-TR" sz="2400" b="1" dirty="0">
              <a:solidFill>
                <a:schemeClr val="bg1"/>
              </a:solidFill>
            </a:endParaRPr>
          </a:p>
          <a:p>
            <a:pPr mar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 err="1">
                <a:solidFill>
                  <a:schemeClr val="bg1"/>
                </a:solidFill>
              </a:rPr>
              <a:t>Hiyjenik</a:t>
            </a:r>
            <a:r>
              <a:rPr lang="tr-TR" sz="2400" b="1" dirty="0">
                <a:solidFill>
                  <a:schemeClr val="bg1"/>
                </a:solidFill>
              </a:rPr>
              <a:t> Nedenler</a:t>
            </a:r>
            <a:br>
              <a:rPr lang="tr-TR" sz="2400" b="1" dirty="0">
                <a:solidFill>
                  <a:schemeClr val="bg1"/>
                </a:solidFill>
              </a:rPr>
            </a:br>
            <a:endParaRPr lang="tr-TR" sz="2400" b="1" dirty="0">
              <a:solidFill>
                <a:schemeClr val="bg1"/>
              </a:solidFill>
            </a:endParaRPr>
          </a:p>
          <a:p>
            <a:pPr mar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Cinsel Nedenler</a:t>
            </a:r>
            <a:br>
              <a:rPr lang="tr-TR" sz="2400" b="1" dirty="0">
                <a:solidFill>
                  <a:schemeClr val="bg1"/>
                </a:solidFill>
              </a:rPr>
            </a:b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5083BAC1-9F7C-4F90-9B4E-8FB899F013A8}"/>
              </a:ext>
            </a:extLst>
          </p:cNvPr>
          <p:cNvSpPr txBox="1"/>
          <p:nvPr/>
        </p:nvSpPr>
        <p:spPr>
          <a:xfrm>
            <a:off x="978568" y="1663670"/>
            <a:ext cx="1089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bg1"/>
                </a:solidFill>
              </a:rPr>
              <a:t>Tüm estetik cerrahiler arasında en hızlı büyüyen alandır.</a:t>
            </a:r>
          </a:p>
        </p:txBody>
      </p:sp>
    </p:spTree>
    <p:extLst>
      <p:ext uri="{BB962C8B-B14F-4D97-AF65-F5344CB8AC3E}">
        <p14:creationId xmlns:p14="http://schemas.microsoft.com/office/powerpoint/2010/main" val="273023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1" t="26320" r="21384" b="15889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904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98" t="23666" r="24034" b="1111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DBAB7F3B-EDCD-4556-815F-8543CB651F78}"/>
              </a:ext>
            </a:extLst>
          </p:cNvPr>
          <p:cNvSpPr/>
          <p:nvPr/>
        </p:nvSpPr>
        <p:spPr>
          <a:xfrm>
            <a:off x="9753600" y="4876800"/>
            <a:ext cx="152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A99B57F2-4A45-4BC3-AD0B-2618E8C3615F}"/>
              </a:ext>
            </a:extLst>
          </p:cNvPr>
          <p:cNvSpPr/>
          <p:nvPr/>
        </p:nvSpPr>
        <p:spPr>
          <a:xfrm>
            <a:off x="914400" y="5181600"/>
            <a:ext cx="103632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469B02DB-7D0C-48C7-98E8-E3D9B1CF80B0}"/>
              </a:ext>
            </a:extLst>
          </p:cNvPr>
          <p:cNvSpPr/>
          <p:nvPr/>
        </p:nvSpPr>
        <p:spPr>
          <a:xfrm>
            <a:off x="914400" y="5364481"/>
            <a:ext cx="1056639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7A92775B-0848-462D-A6E6-99C6B2EFD8A7}"/>
              </a:ext>
            </a:extLst>
          </p:cNvPr>
          <p:cNvSpPr/>
          <p:nvPr/>
        </p:nvSpPr>
        <p:spPr>
          <a:xfrm>
            <a:off x="914400" y="5639529"/>
            <a:ext cx="73152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4307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362200" y="228600"/>
            <a:ext cx="9677400" cy="914400"/>
          </a:xfrm>
        </p:spPr>
        <p:txBody>
          <a:bodyPr>
            <a:noAutofit/>
          </a:bodyPr>
          <a:lstStyle/>
          <a:p>
            <a:pPr algn="ctr"/>
            <a:r>
              <a:rPr lang="tr-TR" sz="2500" b="1" dirty="0" err="1">
                <a:solidFill>
                  <a:schemeClr val="bg1"/>
                </a:solidFill>
              </a:rPr>
              <a:t>genİtal</a:t>
            </a:r>
            <a:r>
              <a:rPr lang="tr-TR" sz="2500" b="1" dirty="0">
                <a:solidFill>
                  <a:schemeClr val="bg1"/>
                </a:solidFill>
              </a:rPr>
              <a:t> bölgede </a:t>
            </a:r>
            <a:r>
              <a:rPr lang="tr-TR" sz="2500" b="1" dirty="0" err="1">
                <a:solidFill>
                  <a:schemeClr val="bg1"/>
                </a:solidFill>
              </a:rPr>
              <a:t>laserİn</a:t>
            </a:r>
            <a:r>
              <a:rPr lang="tr-TR" sz="2500" b="1" dirty="0">
                <a:solidFill>
                  <a:schemeClr val="bg1"/>
                </a:solidFill>
              </a:rPr>
              <a:t> </a:t>
            </a:r>
            <a:r>
              <a:rPr lang="tr-TR" sz="2500" b="1" dirty="0" err="1">
                <a:solidFill>
                  <a:schemeClr val="bg1"/>
                </a:solidFill>
              </a:rPr>
              <a:t>dİğer</a:t>
            </a:r>
            <a:r>
              <a:rPr lang="tr-TR" sz="2500" b="1" dirty="0">
                <a:solidFill>
                  <a:schemeClr val="bg1"/>
                </a:solidFill>
              </a:rPr>
              <a:t> kullanım alanları</a:t>
            </a:r>
            <a:endParaRPr lang="tr-TR" sz="2800" b="1" dirty="0">
              <a:solidFill>
                <a:schemeClr val="bg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86000" y="1752600"/>
            <a:ext cx="8001000" cy="376767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 err="1">
                <a:solidFill>
                  <a:schemeClr val="bg1"/>
                </a:solidFill>
              </a:rPr>
              <a:t>Laserle</a:t>
            </a:r>
            <a:r>
              <a:rPr lang="tr-TR" sz="2400" b="1" dirty="0">
                <a:solidFill>
                  <a:schemeClr val="bg1"/>
                </a:solidFill>
              </a:rPr>
              <a:t> vulvada renk açma tedavisi (VULVAR  BLEACHİNG)</a:t>
            </a:r>
          </a:p>
          <a:p>
            <a:pPr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 err="1">
                <a:solidFill>
                  <a:schemeClr val="bg1"/>
                </a:solidFill>
              </a:rPr>
              <a:t>Laserle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Labioplasti</a:t>
            </a:r>
            <a:r>
              <a:rPr lang="tr-TR" sz="2400" b="1" dirty="0">
                <a:solidFill>
                  <a:schemeClr val="bg1"/>
                </a:solidFill>
              </a:rPr>
              <a:t>/ </a:t>
            </a:r>
            <a:r>
              <a:rPr lang="tr-TR" sz="2400" b="1" dirty="0" err="1">
                <a:solidFill>
                  <a:schemeClr val="bg1"/>
                </a:solidFill>
              </a:rPr>
              <a:t>hud</a:t>
            </a:r>
            <a:r>
              <a:rPr lang="tr-TR" sz="2400" b="1" dirty="0">
                <a:solidFill>
                  <a:schemeClr val="bg1"/>
                </a:solidFill>
              </a:rPr>
              <a:t> redüksiyonu</a:t>
            </a:r>
          </a:p>
          <a:p>
            <a:pPr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 err="1">
                <a:solidFill>
                  <a:schemeClr val="bg1"/>
                </a:solidFill>
              </a:rPr>
              <a:t>Genital</a:t>
            </a:r>
            <a:r>
              <a:rPr lang="tr-TR" sz="2400" b="1" dirty="0">
                <a:solidFill>
                  <a:schemeClr val="bg1"/>
                </a:solidFill>
              </a:rPr>
              <a:t> siğillerin </a:t>
            </a:r>
            <a:r>
              <a:rPr lang="tr-TR" sz="2400" b="1" dirty="0" err="1">
                <a:solidFill>
                  <a:schemeClr val="bg1"/>
                </a:solidFill>
              </a:rPr>
              <a:t>laserle</a:t>
            </a:r>
            <a:r>
              <a:rPr lang="tr-TR" sz="2400" b="1" dirty="0">
                <a:solidFill>
                  <a:schemeClr val="bg1"/>
                </a:solidFill>
              </a:rPr>
              <a:t> tedavisi</a:t>
            </a:r>
          </a:p>
          <a:p>
            <a:pPr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Rahim ağzı yaralarının </a:t>
            </a:r>
            <a:r>
              <a:rPr lang="tr-TR" sz="2400" b="1" dirty="0" err="1">
                <a:solidFill>
                  <a:schemeClr val="bg1"/>
                </a:solidFill>
              </a:rPr>
              <a:t>laserle</a:t>
            </a:r>
            <a:r>
              <a:rPr lang="tr-TR" sz="2400" b="1" dirty="0">
                <a:solidFill>
                  <a:schemeClr val="bg1"/>
                </a:solidFill>
              </a:rPr>
              <a:t> tedavisi</a:t>
            </a:r>
          </a:p>
          <a:p>
            <a:pPr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v"/>
            </a:pPr>
            <a:endParaRPr lang="tr-T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73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5400" y="0"/>
            <a:ext cx="10439400" cy="1371600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</a:rPr>
              <a:t>     </a:t>
            </a:r>
            <a:r>
              <a:rPr lang="tr-TR" sz="2800" b="1" dirty="0" err="1">
                <a:solidFill>
                  <a:schemeClr val="bg1"/>
                </a:solidFill>
              </a:rPr>
              <a:t>Laserle</a:t>
            </a:r>
            <a:r>
              <a:rPr lang="tr-TR" sz="2800" b="1" dirty="0">
                <a:solidFill>
                  <a:schemeClr val="bg1"/>
                </a:solidFill>
              </a:rPr>
              <a:t> vulvada renk açma ( </a:t>
            </a:r>
            <a:r>
              <a:rPr lang="tr-TR" sz="2800" b="1" dirty="0" err="1">
                <a:solidFill>
                  <a:schemeClr val="bg1"/>
                </a:solidFill>
              </a:rPr>
              <a:t>bleacing</a:t>
            </a:r>
            <a:r>
              <a:rPr lang="tr-TR" sz="2800" b="1" dirty="0">
                <a:solidFill>
                  <a:schemeClr val="bg1"/>
                </a:solidFill>
              </a:rPr>
              <a:t> 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362200" y="1676400"/>
            <a:ext cx="8077200" cy="3767670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 err="1">
                <a:solidFill>
                  <a:schemeClr val="bg1"/>
                </a:solidFill>
              </a:rPr>
              <a:t>Topikal</a:t>
            </a:r>
            <a:r>
              <a:rPr lang="tr-TR" sz="2400" b="1" dirty="0">
                <a:solidFill>
                  <a:schemeClr val="bg1"/>
                </a:solidFill>
              </a:rPr>
              <a:t> anestezi uygulama için yeterlidir . 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İşlem yapılacak alan işaretlendikten sonra , dezenfektanla silinir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Er: YAG LASER tüm işaretli alan sırasıyla taranacak şekilde uygulanır.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Seans sayısı hastanın cilt tipi ve </a:t>
            </a:r>
            <a:r>
              <a:rPr lang="tr-TR" sz="2400" b="1" dirty="0" err="1">
                <a:solidFill>
                  <a:schemeClr val="bg1"/>
                </a:solidFill>
              </a:rPr>
              <a:t>pigmentasyonuna</a:t>
            </a:r>
            <a:r>
              <a:rPr lang="tr-TR" sz="2400" b="1" dirty="0">
                <a:solidFill>
                  <a:schemeClr val="bg1"/>
                </a:solidFill>
              </a:rPr>
              <a:t> ( koyuluk)  göre değişir.</a:t>
            </a:r>
          </a:p>
        </p:txBody>
      </p:sp>
    </p:spTree>
    <p:extLst>
      <p:ext uri="{BB962C8B-B14F-4D97-AF65-F5344CB8AC3E}">
        <p14:creationId xmlns:p14="http://schemas.microsoft.com/office/powerpoint/2010/main" val="517650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1" t="30648" r="24065" b="2549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268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09800" y="-152400"/>
            <a:ext cx="7101106" cy="1676400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/>
              <a:t>             </a:t>
            </a:r>
            <a:r>
              <a:rPr lang="tr-TR" sz="2800" b="1" dirty="0" err="1">
                <a:solidFill>
                  <a:schemeClr val="bg1"/>
                </a:solidFill>
              </a:rPr>
              <a:t>laser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labİoplastİ</a:t>
            </a:r>
            <a:endParaRPr lang="tr-TR" sz="28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362200" y="1752600"/>
            <a:ext cx="8382000" cy="3767670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 err="1">
                <a:solidFill>
                  <a:schemeClr val="bg1"/>
                </a:solidFill>
              </a:rPr>
              <a:t>Sedasyon</a:t>
            </a:r>
            <a:r>
              <a:rPr lang="tr-TR" sz="2400" b="1" dirty="0">
                <a:solidFill>
                  <a:schemeClr val="bg1"/>
                </a:solidFill>
              </a:rPr>
              <a:t> ve lokal anestezi eşliğinde uygulanabilir.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Er: YAG LASER ile kesi yapılırken , </a:t>
            </a:r>
            <a:r>
              <a:rPr lang="tr-TR" sz="2400" b="1" dirty="0" err="1">
                <a:solidFill>
                  <a:schemeClr val="bg1"/>
                </a:solidFill>
              </a:rPr>
              <a:t>koagülasyonda</a:t>
            </a:r>
            <a:r>
              <a:rPr lang="tr-TR" sz="2400" b="1" dirty="0">
                <a:solidFill>
                  <a:schemeClr val="bg1"/>
                </a:solidFill>
              </a:rPr>
              <a:t> yapılabildiği için kanama oranı düşüktür.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 err="1">
                <a:solidFill>
                  <a:schemeClr val="bg1"/>
                </a:solidFill>
              </a:rPr>
              <a:t>Laser</a:t>
            </a:r>
            <a:r>
              <a:rPr lang="tr-TR" sz="2400" b="1" dirty="0">
                <a:solidFill>
                  <a:schemeClr val="bg1"/>
                </a:solidFill>
              </a:rPr>
              <a:t> ile doku </a:t>
            </a:r>
            <a:r>
              <a:rPr lang="tr-TR" sz="2400" b="1" dirty="0" err="1">
                <a:solidFill>
                  <a:schemeClr val="bg1"/>
                </a:solidFill>
              </a:rPr>
              <a:t>harabiyeti</a:t>
            </a:r>
            <a:r>
              <a:rPr lang="tr-TR" sz="2400" b="1" dirty="0">
                <a:solidFill>
                  <a:schemeClr val="bg1"/>
                </a:solidFill>
              </a:rPr>
              <a:t> minimal olduğu için, cerrahi uygulamalara göre daha hızlı ve </a:t>
            </a:r>
            <a:r>
              <a:rPr lang="tr-TR" sz="2400" b="1" dirty="0" err="1">
                <a:solidFill>
                  <a:schemeClr val="bg1"/>
                </a:solidFill>
              </a:rPr>
              <a:t>skarsız</a:t>
            </a:r>
            <a:r>
              <a:rPr lang="tr-TR" sz="2400" b="1" dirty="0">
                <a:solidFill>
                  <a:schemeClr val="bg1"/>
                </a:solidFill>
              </a:rPr>
              <a:t> iyileşme imkanı sağlar.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>
                <a:solidFill>
                  <a:schemeClr val="bg1"/>
                </a:solidFill>
              </a:rPr>
              <a:t>Genelde dikiş gerektirmez.</a:t>
            </a:r>
          </a:p>
        </p:txBody>
      </p:sp>
    </p:spTree>
    <p:extLst>
      <p:ext uri="{BB962C8B-B14F-4D97-AF65-F5344CB8AC3E}">
        <p14:creationId xmlns:p14="http://schemas.microsoft.com/office/powerpoint/2010/main" val="3829132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99" t="18080" r="39040" b="54225"/>
          <a:stretch/>
        </p:blipFill>
        <p:spPr bwMode="auto">
          <a:xfrm>
            <a:off x="419100" y="-45437"/>
            <a:ext cx="11353800" cy="693552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232467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400800" y="2514600"/>
            <a:ext cx="5410200" cy="1981200"/>
          </a:xfrm>
        </p:spPr>
        <p:txBody>
          <a:bodyPr>
            <a:normAutofit/>
          </a:bodyPr>
          <a:lstStyle/>
          <a:p>
            <a:r>
              <a:rPr lang="tr-TR" sz="2400" b="1" dirty="0">
                <a:solidFill>
                  <a:schemeClr val="bg1"/>
                </a:solidFill>
              </a:rPr>
              <a:t/>
            </a:r>
            <a:br>
              <a:rPr lang="tr-TR" sz="2400" b="1" dirty="0">
                <a:solidFill>
                  <a:schemeClr val="bg1"/>
                </a:solidFill>
              </a:rPr>
            </a:br>
            <a:r>
              <a:rPr lang="tr-TR" sz="2400" b="1" dirty="0">
                <a:solidFill>
                  <a:schemeClr val="bg1"/>
                </a:solidFill>
              </a:rPr>
              <a:t/>
            </a:r>
            <a:br>
              <a:rPr lang="tr-TR" sz="2400" b="1" dirty="0">
                <a:solidFill>
                  <a:schemeClr val="bg1"/>
                </a:solidFill>
              </a:rPr>
            </a:br>
            <a:r>
              <a:rPr lang="tr-TR" sz="2400" b="1" dirty="0">
                <a:solidFill>
                  <a:schemeClr val="bg1"/>
                </a:solidFill>
              </a:rPr>
              <a:t>mart 2014 Ljubljana</a:t>
            </a:r>
            <a:br>
              <a:rPr lang="tr-TR" sz="2400" b="1" dirty="0">
                <a:solidFill>
                  <a:schemeClr val="bg1"/>
                </a:solidFill>
              </a:rPr>
            </a:br>
            <a:r>
              <a:rPr lang="tr-TR" sz="2400" b="1" dirty="0">
                <a:solidFill>
                  <a:schemeClr val="bg1"/>
                </a:solidFill>
              </a:rPr>
              <a:t/>
            </a:r>
            <a:br>
              <a:rPr lang="tr-TR" sz="2400" b="1" dirty="0">
                <a:solidFill>
                  <a:schemeClr val="bg1"/>
                </a:solidFill>
              </a:rPr>
            </a:br>
            <a:r>
              <a:rPr lang="tr-TR" sz="2400" b="1" dirty="0">
                <a:solidFill>
                  <a:schemeClr val="bg1"/>
                </a:solidFill>
              </a:rPr>
              <a:t>         Slovenya 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4" y="1204784"/>
            <a:ext cx="4572000" cy="53340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2" t="12302" r="35411" b="51984"/>
          <a:stretch/>
        </p:blipFill>
        <p:spPr bwMode="auto">
          <a:xfrm>
            <a:off x="-4267200" y="5029201"/>
            <a:ext cx="2459183" cy="160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4572000" y="4572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bg1"/>
                </a:solidFill>
              </a:rPr>
              <a:t>BENİM TECRÜBEM</a:t>
            </a:r>
          </a:p>
        </p:txBody>
      </p:sp>
    </p:spTree>
    <p:extLst>
      <p:ext uri="{BB962C8B-B14F-4D97-AF65-F5344CB8AC3E}">
        <p14:creationId xmlns:p14="http://schemas.microsoft.com/office/powerpoint/2010/main" val="2172427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7D69155C-7F08-420C-9571-924D1871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0"/>
            <a:ext cx="7825423" cy="1524000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chemeClr val="bg1"/>
                </a:solidFill>
              </a:rPr>
              <a:t>benim tecrübem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FC3AC266-2541-450C-8ABB-967193547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600200"/>
            <a:ext cx="8739823" cy="5257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ANTALYADA YAKLAŞIK 200 VAKA ….</a:t>
            </a:r>
            <a:b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                                                                                           KOMPLİKASYON YOK !!!!!</a:t>
            </a:r>
            <a:b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MEMNUNİYET ORANI   SUI DA %60-70</a:t>
            </a:r>
            <a:b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                                    LVT DA  % 30-40</a:t>
            </a:r>
            <a:b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                                    LABİOPLASTİ DE %90-100</a:t>
            </a:r>
            <a:b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tr-TR" sz="2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İSTANBUL DA 4.5 AYDA 24 VAKA ……</a:t>
            </a:r>
          </a:p>
          <a:p>
            <a:pPr marL="0" indent="0">
              <a:buNone/>
            </a:pPr>
            <a: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   AĞIRLIKLI SUI İÇİN ….</a:t>
            </a:r>
            <a:b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    ICIQ –SF VE PISQ-12 KULLANARAK ….</a:t>
            </a:r>
            <a:b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   3. AY , 6 AY  , 12 AY , 18 AY VE 24. AY SORGULAMA DEVAMDA</a:t>
            </a:r>
            <a:b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    KOMPLİKASYON YOK  !!!!!!!!</a:t>
            </a:r>
            <a:br>
              <a:rPr lang="tr-T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2000" b="1" dirty="0"/>
              <a:t/>
            </a:r>
            <a:br>
              <a:rPr lang="tr-TR" sz="2000" b="1" dirty="0"/>
            </a:br>
            <a:endParaRPr lang="tr-TR" sz="2000" b="1" dirty="0"/>
          </a:p>
          <a:p>
            <a:pPr marL="0" indent="0">
              <a:buNone/>
            </a:pP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35774713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35">
            <a:extLst>
              <a:ext uri="{FF2B5EF4-FFF2-40B4-BE49-F238E27FC236}">
                <a16:creationId xmlns:a16="http://schemas.microsoft.com/office/drawing/2014/main" xmlns="" id="{8FD48FB1-66D8-4676-B0AA-C139A1DB78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37">
            <a:extLst>
              <a:ext uri="{FF2B5EF4-FFF2-40B4-BE49-F238E27FC236}">
                <a16:creationId xmlns:a16="http://schemas.microsoft.com/office/drawing/2014/main" xmlns="" id="{F033F5AE-6728-4F19-8DED-658E674B3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39">
            <a:extLst>
              <a:ext uri="{FF2B5EF4-FFF2-40B4-BE49-F238E27FC236}">
                <a16:creationId xmlns:a16="http://schemas.microsoft.com/office/drawing/2014/main" xmlns="" id="{82C7D74A-18BA-4709-A808-44E8815C4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1">
            <a:extLst>
              <a:ext uri="{FF2B5EF4-FFF2-40B4-BE49-F238E27FC236}">
                <a16:creationId xmlns:a16="http://schemas.microsoft.com/office/drawing/2014/main" xmlns="" id="{B5164A3F-1561-4039-8185-AB0EEB713E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43">
            <a:extLst>
              <a:ext uri="{FF2B5EF4-FFF2-40B4-BE49-F238E27FC236}">
                <a16:creationId xmlns:a16="http://schemas.microsoft.com/office/drawing/2014/main" xmlns="" id="{2A35DB53-42BE-460E-9CA1-1294C9846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60" name="Rectangle 45">
            <a:extLst>
              <a:ext uri="{FF2B5EF4-FFF2-40B4-BE49-F238E27FC236}">
                <a16:creationId xmlns:a16="http://schemas.microsoft.com/office/drawing/2014/main" xmlns="" id="{C5BDD1EA-D8C1-45AF-9F0A-14A2A137BA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E2B7FC96-CBD6-40EC-8171-F2F144DA2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082" y="3063347"/>
            <a:ext cx="3971902" cy="9869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4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TEŞEKKÜRLER</a:t>
            </a:r>
            <a:r>
              <a:rPr lang="en-US" sz="4800" dirty="0"/>
              <a:t> </a:t>
            </a:r>
          </a:p>
        </p:txBody>
      </p:sp>
      <p:sp>
        <p:nvSpPr>
          <p:cNvPr id="48" name="Snip Diagonal Corner Rectangle 6">
            <a:extLst>
              <a:ext uri="{FF2B5EF4-FFF2-40B4-BE49-F238E27FC236}">
                <a16:creationId xmlns:a16="http://schemas.microsoft.com/office/drawing/2014/main" xmlns="" id="{14354E08-0068-48D7-A8AD-84C7B1CF58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İçerik Yer Tutucusu 4">
            <a:extLst>
              <a:ext uri="{FF2B5EF4-FFF2-40B4-BE49-F238E27FC236}">
                <a16:creationId xmlns:a16="http://schemas.microsoft.com/office/drawing/2014/main" xmlns="" id="{BC8966A5-A321-4913-ABBC-08DF123C2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29" r="1" b="1"/>
          <a:stretch/>
        </p:blipFill>
        <p:spPr>
          <a:xfrm>
            <a:off x="79907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779F34F-2960-4B81-BA08-445B6F6A0C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10A57ACC-416F-4A5D-B7F7-DDA9886A3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26522B4F-50C4-4FCE-8AE2-3789D63ED3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2C3978FC-B5D1-42BE-B086-BC2A733D58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ACED99F1-340D-4970-8E66-3B28E92711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50A54E39-63C0-4847-A766-C6B74FEB48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4768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657600" y="-76200"/>
            <a:ext cx="6096651" cy="1524000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</a:rPr>
              <a:t>EGC BAŞLIĞI ALTINDA..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43100" y="1676400"/>
            <a:ext cx="8305800" cy="43434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000" b="1" dirty="0" err="1">
                <a:solidFill>
                  <a:schemeClr val="bg1"/>
                </a:solidFill>
              </a:rPr>
              <a:t>Labioplasti</a:t>
            </a:r>
            <a:r>
              <a:rPr lang="tr-TR" sz="2000" b="1" dirty="0">
                <a:solidFill>
                  <a:schemeClr val="bg1"/>
                </a:solidFill>
              </a:rPr>
              <a:t>/ </a:t>
            </a:r>
            <a:r>
              <a:rPr lang="tr-TR" sz="2000" b="1" dirty="0" err="1">
                <a:solidFill>
                  <a:schemeClr val="bg1"/>
                </a:solidFill>
              </a:rPr>
              <a:t>Klitoral</a:t>
            </a:r>
            <a:r>
              <a:rPr lang="tr-TR" sz="2000" b="1" dirty="0">
                <a:solidFill>
                  <a:schemeClr val="bg1"/>
                </a:solidFill>
              </a:rPr>
              <a:t> Hud (</a:t>
            </a:r>
            <a:r>
              <a:rPr lang="tr-TR" sz="2000" b="1" dirty="0" err="1">
                <a:solidFill>
                  <a:schemeClr val="bg1"/>
                </a:solidFill>
              </a:rPr>
              <a:t>Clitoral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Hood</a:t>
            </a:r>
            <a:r>
              <a:rPr lang="tr-TR" sz="2000" b="1" dirty="0">
                <a:solidFill>
                  <a:schemeClr val="bg1"/>
                </a:solidFill>
              </a:rPr>
              <a:t>) Redüksiyonu</a:t>
            </a:r>
            <a:br>
              <a:rPr lang="tr-TR" sz="2000" b="1" dirty="0">
                <a:solidFill>
                  <a:schemeClr val="bg1"/>
                </a:solidFill>
              </a:rPr>
            </a:br>
            <a:r>
              <a:rPr lang="tr-TR" sz="2000" b="1" dirty="0">
                <a:solidFill>
                  <a:schemeClr val="bg1"/>
                </a:solidFill>
              </a:rPr>
              <a:t>      </a:t>
            </a:r>
            <a:r>
              <a:rPr lang="tr-TR" sz="2000" b="1" dirty="0" err="1">
                <a:solidFill>
                  <a:schemeClr val="bg1"/>
                </a:solidFill>
              </a:rPr>
              <a:t>Labia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minora</a:t>
            </a:r>
            <a:r>
              <a:rPr lang="tr-TR" sz="2000" b="1" dirty="0">
                <a:solidFill>
                  <a:schemeClr val="bg1"/>
                </a:solidFill>
              </a:rPr>
              <a:t> redüksiyonu</a:t>
            </a:r>
            <a:br>
              <a:rPr lang="tr-TR" sz="2000" b="1" dirty="0">
                <a:solidFill>
                  <a:schemeClr val="bg1"/>
                </a:solidFill>
              </a:rPr>
            </a:br>
            <a:r>
              <a:rPr lang="tr-TR" sz="2000" b="1" dirty="0">
                <a:solidFill>
                  <a:schemeClr val="bg1"/>
                </a:solidFill>
              </a:rPr>
              <a:t>      </a:t>
            </a:r>
            <a:r>
              <a:rPr lang="tr-TR" sz="2000" b="1" dirty="0" err="1">
                <a:solidFill>
                  <a:schemeClr val="bg1"/>
                </a:solidFill>
              </a:rPr>
              <a:t>Labia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majora</a:t>
            </a:r>
            <a:r>
              <a:rPr lang="tr-TR" sz="2000" b="1" dirty="0">
                <a:solidFill>
                  <a:schemeClr val="bg1"/>
                </a:solidFill>
              </a:rPr>
              <a:t> redüksiyonu/ </a:t>
            </a:r>
            <a:r>
              <a:rPr lang="tr-TR" sz="2000" b="1" dirty="0" err="1">
                <a:solidFill>
                  <a:schemeClr val="bg1"/>
                </a:solidFill>
              </a:rPr>
              <a:t>augmentasyonu</a:t>
            </a:r>
            <a:endParaRPr lang="tr-TR" sz="2000" b="1" dirty="0">
              <a:solidFill>
                <a:schemeClr val="bg1"/>
              </a:solidFill>
            </a:endParaRPr>
          </a:p>
          <a:p>
            <a:pPr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000" b="1" dirty="0">
                <a:solidFill>
                  <a:schemeClr val="bg1"/>
                </a:solidFill>
              </a:rPr>
              <a:t>Cerrahi </a:t>
            </a:r>
            <a:r>
              <a:rPr lang="tr-TR" sz="2000" b="1" dirty="0" err="1">
                <a:solidFill>
                  <a:schemeClr val="bg1"/>
                </a:solidFill>
              </a:rPr>
              <a:t>Vajinoplasti</a:t>
            </a:r>
            <a:r>
              <a:rPr lang="tr-TR" sz="2000" b="1" dirty="0">
                <a:solidFill>
                  <a:schemeClr val="bg1"/>
                </a:solidFill>
              </a:rPr>
              <a:t/>
            </a:r>
            <a:br>
              <a:rPr lang="tr-TR" sz="2000" b="1" dirty="0">
                <a:solidFill>
                  <a:schemeClr val="bg1"/>
                </a:solidFill>
              </a:rPr>
            </a:br>
            <a:r>
              <a:rPr lang="tr-TR" sz="2000" b="1" dirty="0">
                <a:solidFill>
                  <a:schemeClr val="bg1"/>
                </a:solidFill>
              </a:rPr>
              <a:t>      </a:t>
            </a:r>
            <a:r>
              <a:rPr lang="tr-TR" sz="2000" b="1" dirty="0" err="1">
                <a:solidFill>
                  <a:schemeClr val="bg1"/>
                </a:solidFill>
              </a:rPr>
              <a:t>Posterior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Kolpografi</a:t>
            </a:r>
            <a:r>
              <a:rPr lang="tr-TR" sz="2000" b="1" dirty="0">
                <a:solidFill>
                  <a:schemeClr val="bg1"/>
                </a:solidFill>
              </a:rPr>
              <a:t> (+/- </a:t>
            </a:r>
            <a:r>
              <a:rPr lang="tr-TR" sz="2000" b="1" dirty="0" err="1">
                <a:solidFill>
                  <a:schemeClr val="bg1"/>
                </a:solidFill>
              </a:rPr>
              <a:t>Levator</a:t>
            </a:r>
            <a:r>
              <a:rPr lang="tr-TR" sz="2000" b="1" dirty="0">
                <a:solidFill>
                  <a:schemeClr val="bg1"/>
                </a:solidFill>
              </a:rPr>
              <a:t> ani </a:t>
            </a:r>
            <a:r>
              <a:rPr lang="tr-TR" sz="2000" b="1" dirty="0" err="1">
                <a:solidFill>
                  <a:schemeClr val="bg1"/>
                </a:solidFill>
              </a:rPr>
              <a:t>plikasyonu</a:t>
            </a:r>
            <a:r>
              <a:rPr lang="tr-TR" sz="2000" b="1" dirty="0">
                <a:solidFill>
                  <a:schemeClr val="bg1"/>
                </a:solidFill>
              </a:rPr>
              <a:t>)</a:t>
            </a:r>
            <a:br>
              <a:rPr lang="tr-TR" sz="2000" b="1" dirty="0">
                <a:solidFill>
                  <a:schemeClr val="bg1"/>
                </a:solidFill>
              </a:rPr>
            </a:br>
            <a:r>
              <a:rPr lang="tr-TR" sz="2000" b="1" dirty="0">
                <a:solidFill>
                  <a:schemeClr val="bg1"/>
                </a:solidFill>
              </a:rPr>
              <a:t>      </a:t>
            </a:r>
            <a:r>
              <a:rPr lang="tr-TR" sz="2000" b="1" dirty="0" err="1">
                <a:solidFill>
                  <a:schemeClr val="bg1"/>
                </a:solidFill>
              </a:rPr>
              <a:t>Anterior</a:t>
            </a:r>
            <a:r>
              <a:rPr lang="tr-TR" sz="2000" b="1" dirty="0">
                <a:solidFill>
                  <a:schemeClr val="bg1"/>
                </a:solidFill>
              </a:rPr>
              <a:t>/ </a:t>
            </a:r>
            <a:r>
              <a:rPr lang="tr-TR" sz="2000" b="1" dirty="0" err="1">
                <a:solidFill>
                  <a:schemeClr val="bg1"/>
                </a:solidFill>
              </a:rPr>
              <a:t>Lateral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Kolpografi</a:t>
            </a:r>
            <a:endParaRPr lang="tr-TR" sz="2000" b="1" dirty="0">
              <a:solidFill>
                <a:schemeClr val="bg1"/>
              </a:solidFill>
            </a:endParaRPr>
          </a:p>
          <a:p>
            <a:pPr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000" b="1" dirty="0" err="1">
                <a:solidFill>
                  <a:schemeClr val="bg1"/>
                </a:solidFill>
              </a:rPr>
              <a:t>Laser</a:t>
            </a:r>
            <a:r>
              <a:rPr lang="tr-TR" sz="2000" b="1" dirty="0">
                <a:solidFill>
                  <a:schemeClr val="bg1"/>
                </a:solidFill>
              </a:rPr>
              <a:t> ve RF Tedavileri</a:t>
            </a:r>
            <a:br>
              <a:rPr lang="tr-TR" sz="2000" b="1" dirty="0">
                <a:solidFill>
                  <a:schemeClr val="bg1"/>
                </a:solidFill>
              </a:rPr>
            </a:br>
            <a:r>
              <a:rPr lang="tr-TR" sz="2000" b="1" dirty="0">
                <a:solidFill>
                  <a:schemeClr val="bg1"/>
                </a:solidFill>
              </a:rPr>
              <a:t>      Vajina </a:t>
            </a:r>
            <a:r>
              <a:rPr lang="tr-TR" sz="2000" b="1" dirty="0" err="1">
                <a:solidFill>
                  <a:schemeClr val="bg1"/>
                </a:solidFill>
              </a:rPr>
              <a:t>rejuvenasyonu</a:t>
            </a:r>
            <a:r>
              <a:rPr lang="tr-TR" sz="2000" b="1" dirty="0">
                <a:solidFill>
                  <a:schemeClr val="bg1"/>
                </a:solidFill>
              </a:rPr>
              <a:t/>
            </a:r>
            <a:br>
              <a:rPr lang="tr-TR" sz="2000" b="1" dirty="0">
                <a:solidFill>
                  <a:schemeClr val="bg1"/>
                </a:solidFill>
              </a:rPr>
            </a:br>
            <a:r>
              <a:rPr lang="tr-TR" sz="2000" b="1" dirty="0">
                <a:solidFill>
                  <a:schemeClr val="bg1"/>
                </a:solidFill>
              </a:rPr>
              <a:t>      Stres tipi </a:t>
            </a:r>
            <a:r>
              <a:rPr lang="tr-TR" sz="2000" b="1" dirty="0" err="1">
                <a:solidFill>
                  <a:schemeClr val="bg1"/>
                </a:solidFill>
              </a:rPr>
              <a:t>üriner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inkontinans</a:t>
            </a:r>
            <a:r>
              <a:rPr lang="tr-TR" sz="2000" b="1" dirty="0">
                <a:solidFill>
                  <a:schemeClr val="bg1"/>
                </a:solidFill>
              </a:rPr>
              <a:t> (SUI)</a:t>
            </a:r>
            <a:br>
              <a:rPr lang="tr-TR" sz="2000" b="1" dirty="0">
                <a:solidFill>
                  <a:schemeClr val="bg1"/>
                </a:solidFill>
              </a:rPr>
            </a:br>
            <a:r>
              <a:rPr lang="tr-TR" sz="2000" b="1" dirty="0">
                <a:solidFill>
                  <a:schemeClr val="bg1"/>
                </a:solidFill>
              </a:rPr>
              <a:t>      Cerrahi olmayan vulva beyazlatma ve daraltma tedavileri</a:t>
            </a:r>
          </a:p>
          <a:p>
            <a:pPr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000" b="1" dirty="0" err="1">
                <a:solidFill>
                  <a:schemeClr val="bg1"/>
                </a:solidFill>
              </a:rPr>
              <a:t>Perinoplasti</a:t>
            </a:r>
            <a:endParaRPr lang="tr-TR" sz="2000" b="1" dirty="0">
              <a:solidFill>
                <a:schemeClr val="bg1"/>
              </a:solidFill>
            </a:endParaRPr>
          </a:p>
          <a:p>
            <a:pPr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000" b="1" dirty="0" err="1">
                <a:solidFill>
                  <a:schemeClr val="bg1"/>
                </a:solidFill>
              </a:rPr>
              <a:t>Himenoplasti</a:t>
            </a:r>
            <a:endParaRPr lang="tr-TR" sz="2000" b="1" dirty="0">
              <a:solidFill>
                <a:schemeClr val="bg1"/>
              </a:solidFill>
            </a:endParaRPr>
          </a:p>
          <a:p>
            <a:pPr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000" b="1" dirty="0">
                <a:solidFill>
                  <a:schemeClr val="bg1"/>
                </a:solidFill>
              </a:rPr>
              <a:t>G noktası büyütme</a:t>
            </a:r>
          </a:p>
          <a:p>
            <a:pPr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000" b="1" dirty="0" err="1">
                <a:solidFill>
                  <a:schemeClr val="bg1"/>
                </a:solidFill>
              </a:rPr>
              <a:t>Genital</a:t>
            </a:r>
            <a:r>
              <a:rPr lang="tr-TR" sz="2000" b="1" dirty="0">
                <a:solidFill>
                  <a:schemeClr val="bg1"/>
                </a:solidFill>
              </a:rPr>
              <a:t> PRP ve Dolgu Uygulamaları</a:t>
            </a:r>
          </a:p>
        </p:txBody>
      </p:sp>
    </p:spTree>
    <p:extLst>
      <p:ext uri="{BB962C8B-B14F-4D97-AF65-F5344CB8AC3E}">
        <p14:creationId xmlns:p14="http://schemas.microsoft.com/office/powerpoint/2010/main" val="33852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733800" y="-152400"/>
            <a:ext cx="5867400" cy="1524000"/>
          </a:xfrm>
        </p:spPr>
        <p:txBody>
          <a:bodyPr>
            <a:normAutofit/>
          </a:bodyPr>
          <a:lstStyle/>
          <a:p>
            <a:r>
              <a:rPr lang="tr-TR" sz="2800" b="1" dirty="0">
                <a:solidFill>
                  <a:schemeClr val="bg1"/>
                </a:solidFill>
              </a:rPr>
              <a:t>GENİTAL REJUVENASYON </a:t>
            </a:r>
            <a:r>
              <a:rPr lang="tr-TR" sz="2800" b="1" dirty="0" err="1">
                <a:solidFill>
                  <a:schemeClr val="bg1"/>
                </a:solidFill>
              </a:rPr>
              <a:t>nedİr</a:t>
            </a:r>
            <a:r>
              <a:rPr lang="tr-TR" sz="2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76400" y="2057400"/>
            <a:ext cx="8229600" cy="37676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b="1" dirty="0" err="1">
                <a:solidFill>
                  <a:srgbClr val="FF0000"/>
                </a:solidFill>
              </a:rPr>
              <a:t>Genital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Rejuvenasyon</a:t>
            </a:r>
            <a:r>
              <a:rPr lang="tr-TR" sz="2400" b="1" dirty="0">
                <a:solidFill>
                  <a:srgbClr val="FF0000"/>
                </a:solidFill>
              </a:rPr>
              <a:t>; </a:t>
            </a:r>
            <a:r>
              <a:rPr lang="tr-TR" sz="2400" b="1" dirty="0">
                <a:solidFill>
                  <a:schemeClr val="bg1"/>
                </a:solidFill>
              </a:rPr>
              <a:t>Vajina ve etrafındaki dokuları düzeltmek ve restore etmek için yapılan estetik ve fonksiyonel prosedürleri kapsayan bir terimdir.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 err="1">
                <a:solidFill>
                  <a:schemeClr val="bg1"/>
                </a:solidFill>
              </a:rPr>
              <a:t>Non-invaziv</a:t>
            </a:r>
            <a:r>
              <a:rPr lang="tr-TR" sz="2400" b="1" dirty="0">
                <a:solidFill>
                  <a:schemeClr val="bg1"/>
                </a:solidFill>
              </a:rPr>
              <a:t> yöntemler; vajinal </a:t>
            </a:r>
            <a:r>
              <a:rPr lang="tr-TR" sz="2400" b="1" dirty="0" err="1">
                <a:solidFill>
                  <a:schemeClr val="bg1"/>
                </a:solidFill>
              </a:rPr>
              <a:t>atrofi</a:t>
            </a:r>
            <a:r>
              <a:rPr lang="tr-TR" sz="2400" b="1" dirty="0">
                <a:solidFill>
                  <a:schemeClr val="bg1"/>
                </a:solidFill>
              </a:rPr>
              <a:t>(yaşlanma) ve kuruluğu düzeltme, vajinayı sıkılaştırma/ gençleştirme ve </a:t>
            </a:r>
            <a:r>
              <a:rPr lang="tr-TR" sz="2400" b="1" dirty="0" err="1">
                <a:solidFill>
                  <a:schemeClr val="bg1"/>
                </a:solidFill>
              </a:rPr>
              <a:t>inkontinası</a:t>
            </a:r>
            <a:r>
              <a:rPr lang="tr-TR" sz="2400" b="1" dirty="0">
                <a:solidFill>
                  <a:schemeClr val="bg1"/>
                </a:solidFill>
              </a:rPr>
              <a:t> ( idrar kaçırma) düzeltme için  kullanılır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400" b="1" dirty="0" err="1">
                <a:solidFill>
                  <a:schemeClr val="bg1"/>
                </a:solidFill>
              </a:rPr>
              <a:t>İnvaziv</a:t>
            </a:r>
            <a:r>
              <a:rPr lang="tr-TR" sz="2400" b="1" dirty="0">
                <a:solidFill>
                  <a:schemeClr val="bg1"/>
                </a:solidFill>
              </a:rPr>
              <a:t> (cerrahi olarak) </a:t>
            </a:r>
            <a:r>
              <a:rPr lang="tr-TR" sz="2400" b="1" dirty="0" err="1">
                <a:solidFill>
                  <a:schemeClr val="bg1"/>
                </a:solidFill>
              </a:rPr>
              <a:t>labia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minora</a:t>
            </a:r>
            <a:r>
              <a:rPr lang="tr-TR" sz="2400" b="1" dirty="0">
                <a:solidFill>
                  <a:schemeClr val="bg1"/>
                </a:solidFill>
              </a:rPr>
              <a:t>, </a:t>
            </a:r>
            <a:r>
              <a:rPr lang="tr-TR" sz="2400" b="1" dirty="0" err="1">
                <a:solidFill>
                  <a:schemeClr val="bg1"/>
                </a:solidFill>
              </a:rPr>
              <a:t>labia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majora</a:t>
            </a:r>
            <a:r>
              <a:rPr lang="tr-TR" sz="2400" b="1" dirty="0">
                <a:solidFill>
                  <a:schemeClr val="bg1"/>
                </a:solidFill>
              </a:rPr>
              <a:t>, </a:t>
            </a:r>
            <a:r>
              <a:rPr lang="tr-TR" sz="2400" b="1" dirty="0" err="1">
                <a:solidFill>
                  <a:schemeClr val="bg1"/>
                </a:solidFill>
              </a:rPr>
              <a:t>vajinoplasti</a:t>
            </a:r>
            <a:r>
              <a:rPr lang="tr-TR" sz="2400" b="1" dirty="0">
                <a:solidFill>
                  <a:schemeClr val="bg1"/>
                </a:solidFill>
              </a:rPr>
              <a:t> ve </a:t>
            </a:r>
            <a:r>
              <a:rPr lang="tr-TR" sz="2400" b="1" dirty="0" err="1">
                <a:solidFill>
                  <a:schemeClr val="bg1"/>
                </a:solidFill>
              </a:rPr>
              <a:t>perinoplasti</a:t>
            </a:r>
            <a:r>
              <a:rPr lang="tr-TR" sz="2400" b="1" dirty="0">
                <a:solidFill>
                  <a:schemeClr val="bg1"/>
                </a:solidFill>
              </a:rPr>
              <a:t> operasyonlarını içine alır.</a:t>
            </a:r>
          </a:p>
        </p:txBody>
      </p:sp>
    </p:spTree>
    <p:extLst>
      <p:ext uri="{BB962C8B-B14F-4D97-AF65-F5344CB8AC3E}">
        <p14:creationId xmlns:p14="http://schemas.microsoft.com/office/powerpoint/2010/main" val="251982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276600" y="-36095"/>
            <a:ext cx="7101106" cy="1524000"/>
          </a:xfrm>
        </p:spPr>
        <p:txBody>
          <a:bodyPr>
            <a:normAutofit/>
          </a:bodyPr>
          <a:lstStyle/>
          <a:p>
            <a:r>
              <a:rPr lang="tr-TR" sz="2800" b="1" dirty="0">
                <a:solidFill>
                  <a:schemeClr val="bg1"/>
                </a:solidFill>
              </a:rPr>
              <a:t>NEDEN GENİTAL REJUVENASYON?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57400" y="2023530"/>
            <a:ext cx="8534400" cy="37676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b="1" dirty="0">
                <a:solidFill>
                  <a:schemeClr val="bg1"/>
                </a:solidFill>
              </a:rPr>
              <a:t>258 Kadın üzerinde yapılan </a:t>
            </a:r>
            <a:r>
              <a:rPr lang="tr-TR" sz="2400" b="1" dirty="0" err="1">
                <a:solidFill>
                  <a:schemeClr val="bg1"/>
                </a:solidFill>
              </a:rPr>
              <a:t>multisenterik</a:t>
            </a:r>
            <a:r>
              <a:rPr lang="tr-TR" sz="2400" b="1" dirty="0">
                <a:solidFill>
                  <a:schemeClr val="bg1"/>
                </a:solidFill>
              </a:rPr>
              <a:t> bir   çalışmada </a:t>
            </a:r>
            <a:r>
              <a:rPr lang="tr-TR" sz="2400" b="1" dirty="0" err="1">
                <a:solidFill>
                  <a:schemeClr val="bg1"/>
                </a:solidFill>
              </a:rPr>
              <a:t>genital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rejuvenasyon</a:t>
            </a:r>
            <a:endParaRPr lang="tr-TR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400" b="1" dirty="0">
                <a:solidFill>
                  <a:schemeClr val="bg1"/>
                </a:solidFill>
              </a:rPr>
              <a:t/>
            </a:r>
            <a:br>
              <a:rPr lang="tr-TR" sz="2400" b="1" dirty="0">
                <a:solidFill>
                  <a:schemeClr val="bg1"/>
                </a:solidFill>
              </a:rPr>
            </a:br>
            <a:r>
              <a:rPr lang="tr-TR" sz="2400" b="1" dirty="0">
                <a:solidFill>
                  <a:schemeClr val="bg1"/>
                </a:solidFill>
              </a:rPr>
              <a:t>       * %76 Fonksiyonel</a:t>
            </a:r>
            <a:br>
              <a:rPr lang="tr-TR" sz="2400" b="1" dirty="0">
                <a:solidFill>
                  <a:schemeClr val="bg1"/>
                </a:solidFill>
              </a:rPr>
            </a:br>
            <a:r>
              <a:rPr lang="tr-TR" sz="2400" b="1" dirty="0">
                <a:solidFill>
                  <a:schemeClr val="bg1"/>
                </a:solidFill>
              </a:rPr>
              <a:t>       * %53 Kozmetik</a:t>
            </a:r>
            <a:br>
              <a:rPr lang="tr-TR" sz="2400" b="1" dirty="0">
                <a:solidFill>
                  <a:schemeClr val="bg1"/>
                </a:solidFill>
              </a:rPr>
            </a:br>
            <a:r>
              <a:rPr lang="tr-TR" sz="2400" b="1" dirty="0">
                <a:solidFill>
                  <a:schemeClr val="bg1"/>
                </a:solidFill>
              </a:rPr>
              <a:t>       * %33 Özgüven artışı isteği nedeni ile </a:t>
            </a:r>
            <a:br>
              <a:rPr lang="tr-TR" sz="2400" b="1" dirty="0">
                <a:solidFill>
                  <a:schemeClr val="bg1"/>
                </a:solidFill>
              </a:rPr>
            </a:br>
            <a:r>
              <a:rPr lang="tr-TR" sz="2400" b="1" dirty="0">
                <a:solidFill>
                  <a:schemeClr val="bg1"/>
                </a:solidFill>
              </a:rPr>
              <a:t/>
            </a:r>
            <a:br>
              <a:rPr lang="tr-TR" sz="2400" b="1" dirty="0">
                <a:solidFill>
                  <a:schemeClr val="bg1"/>
                </a:solidFill>
              </a:rPr>
            </a:br>
            <a:r>
              <a:rPr lang="tr-TR" dirty="0" err="1">
                <a:solidFill>
                  <a:srgbClr val="C00000"/>
                </a:solidFill>
              </a:rPr>
              <a:t>Goodman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err="1">
                <a:solidFill>
                  <a:srgbClr val="C00000"/>
                </a:solidFill>
              </a:rPr>
              <a:t>MP,Placik</a:t>
            </a:r>
            <a:r>
              <a:rPr lang="tr-TR" dirty="0">
                <a:solidFill>
                  <a:srgbClr val="C00000"/>
                </a:solidFill>
              </a:rPr>
              <a:t> OJ, </a:t>
            </a:r>
            <a:r>
              <a:rPr lang="tr-TR" dirty="0" err="1">
                <a:solidFill>
                  <a:srgbClr val="C00000"/>
                </a:solidFill>
              </a:rPr>
              <a:t>Benson</a:t>
            </a:r>
            <a:r>
              <a:rPr lang="tr-TR" dirty="0">
                <a:solidFill>
                  <a:srgbClr val="C00000"/>
                </a:solidFill>
              </a:rPr>
              <a:t> RH, </a:t>
            </a:r>
            <a:r>
              <a:rPr lang="tr-TR" dirty="0" err="1">
                <a:solidFill>
                  <a:srgbClr val="C00000"/>
                </a:solidFill>
              </a:rPr>
              <a:t>Miklos</a:t>
            </a:r>
            <a:r>
              <a:rPr lang="tr-TR" dirty="0">
                <a:solidFill>
                  <a:srgbClr val="C00000"/>
                </a:solidFill>
              </a:rPr>
              <a:t> JR, ET </a:t>
            </a:r>
            <a:r>
              <a:rPr lang="tr-TR" dirty="0" err="1">
                <a:solidFill>
                  <a:srgbClr val="C00000"/>
                </a:solidFill>
              </a:rPr>
              <a:t>al.A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err="1">
                <a:solidFill>
                  <a:srgbClr val="C00000"/>
                </a:solidFill>
              </a:rPr>
              <a:t>large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err="1">
                <a:solidFill>
                  <a:srgbClr val="C00000"/>
                </a:solidFill>
              </a:rPr>
              <a:t>multicenter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err="1">
                <a:solidFill>
                  <a:srgbClr val="C00000"/>
                </a:solidFill>
              </a:rPr>
              <a:t>outcome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err="1">
                <a:solidFill>
                  <a:srgbClr val="C00000"/>
                </a:solidFill>
              </a:rPr>
              <a:t>study</a:t>
            </a:r>
            <a:r>
              <a:rPr lang="tr-TR" dirty="0">
                <a:solidFill>
                  <a:srgbClr val="C00000"/>
                </a:solidFill>
              </a:rPr>
              <a:t> of </a:t>
            </a:r>
            <a:r>
              <a:rPr lang="tr-TR" dirty="0" err="1">
                <a:solidFill>
                  <a:srgbClr val="C00000"/>
                </a:solidFill>
              </a:rPr>
              <a:t>genital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err="1">
                <a:solidFill>
                  <a:srgbClr val="C00000"/>
                </a:solidFill>
              </a:rPr>
              <a:t>plastic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err="1">
                <a:solidFill>
                  <a:srgbClr val="C00000"/>
                </a:solidFill>
              </a:rPr>
              <a:t>surgery.J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err="1">
                <a:solidFill>
                  <a:srgbClr val="C00000"/>
                </a:solidFill>
              </a:rPr>
              <a:t>Sex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 err="1">
                <a:solidFill>
                  <a:srgbClr val="C00000"/>
                </a:solidFill>
              </a:rPr>
              <a:t>Med</a:t>
            </a:r>
            <a:r>
              <a:rPr lang="tr-TR" dirty="0">
                <a:solidFill>
                  <a:srgbClr val="C00000"/>
                </a:solidFill>
              </a:rPr>
              <a:t> 2010;7: 1565-7</a:t>
            </a:r>
          </a:p>
        </p:txBody>
      </p:sp>
    </p:spTree>
    <p:extLst>
      <p:ext uri="{BB962C8B-B14F-4D97-AF65-F5344CB8AC3E}">
        <p14:creationId xmlns:p14="http://schemas.microsoft.com/office/powerpoint/2010/main" val="32344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14600" y="-838200"/>
            <a:ext cx="9296400" cy="3093495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 err="1">
                <a:solidFill>
                  <a:schemeClr val="bg1"/>
                </a:solidFill>
              </a:rPr>
              <a:t>Non</a:t>
            </a:r>
            <a:r>
              <a:rPr lang="tr-TR" sz="2800" b="1" dirty="0">
                <a:solidFill>
                  <a:schemeClr val="bg1"/>
                </a:solidFill>
              </a:rPr>
              <a:t>–</a:t>
            </a:r>
            <a:r>
              <a:rPr lang="tr-TR" sz="2800" b="1" dirty="0" err="1">
                <a:solidFill>
                  <a:schemeClr val="bg1"/>
                </a:solidFill>
              </a:rPr>
              <a:t>İnvazİv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genİtal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estetİk</a:t>
            </a:r>
            <a:r>
              <a:rPr lang="tr-TR" sz="2800" b="1" dirty="0">
                <a:solidFill>
                  <a:schemeClr val="bg1"/>
                </a:solidFill>
              </a:rPr>
              <a:t> uygulamalar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4600" y="1828800"/>
            <a:ext cx="8929906" cy="414867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100" b="1" dirty="0" err="1">
                <a:solidFill>
                  <a:schemeClr val="bg1"/>
                </a:solidFill>
              </a:rPr>
              <a:t>Genital</a:t>
            </a:r>
            <a:r>
              <a:rPr lang="tr-TR" sz="2100" b="1" dirty="0">
                <a:solidFill>
                  <a:schemeClr val="bg1"/>
                </a:solidFill>
              </a:rPr>
              <a:t> </a:t>
            </a:r>
            <a:r>
              <a:rPr lang="tr-TR" sz="2100" b="1" dirty="0" err="1">
                <a:solidFill>
                  <a:schemeClr val="bg1"/>
                </a:solidFill>
              </a:rPr>
              <a:t>Laser</a:t>
            </a:r>
            <a:r>
              <a:rPr lang="tr-TR" sz="2100" b="1" dirty="0">
                <a:solidFill>
                  <a:schemeClr val="bg1"/>
                </a:solidFill>
              </a:rPr>
              <a:t> Uygulamaları</a:t>
            </a:r>
            <a:br>
              <a:rPr lang="tr-TR" sz="2100" b="1" dirty="0">
                <a:solidFill>
                  <a:schemeClr val="bg1"/>
                </a:solidFill>
              </a:rPr>
            </a:br>
            <a:r>
              <a:rPr lang="tr-TR" sz="2100" b="1" dirty="0">
                <a:solidFill>
                  <a:schemeClr val="bg1"/>
                </a:solidFill>
              </a:rPr>
              <a:t> 		Vajinal </a:t>
            </a:r>
            <a:r>
              <a:rPr lang="tr-TR" sz="2100" b="1" dirty="0" err="1">
                <a:solidFill>
                  <a:schemeClr val="bg1"/>
                </a:solidFill>
              </a:rPr>
              <a:t>rejuvenasyon</a:t>
            </a:r>
            <a:r>
              <a:rPr lang="tr-TR" sz="2100" b="1" dirty="0">
                <a:solidFill>
                  <a:schemeClr val="bg1"/>
                </a:solidFill>
              </a:rPr>
              <a:t>( vajinal gençleştirme)</a:t>
            </a:r>
            <a:br>
              <a:rPr lang="tr-TR" sz="2100" b="1" dirty="0">
                <a:solidFill>
                  <a:schemeClr val="bg1"/>
                </a:solidFill>
              </a:rPr>
            </a:br>
            <a:r>
              <a:rPr lang="tr-TR" sz="2100" b="1" dirty="0">
                <a:solidFill>
                  <a:schemeClr val="bg1"/>
                </a:solidFill>
              </a:rPr>
              <a:t>      	</a:t>
            </a:r>
            <a:r>
              <a:rPr lang="tr-TR" sz="2100" b="1" dirty="0" err="1">
                <a:solidFill>
                  <a:schemeClr val="bg1"/>
                </a:solidFill>
              </a:rPr>
              <a:t>Stress</a:t>
            </a:r>
            <a:r>
              <a:rPr lang="tr-TR" sz="2100" b="1" dirty="0">
                <a:solidFill>
                  <a:schemeClr val="bg1"/>
                </a:solidFill>
              </a:rPr>
              <a:t> </a:t>
            </a:r>
            <a:r>
              <a:rPr lang="tr-TR" sz="2100" b="1" dirty="0" err="1">
                <a:solidFill>
                  <a:schemeClr val="bg1"/>
                </a:solidFill>
              </a:rPr>
              <a:t>Urinary</a:t>
            </a:r>
            <a:r>
              <a:rPr lang="tr-TR" sz="2100" b="1" dirty="0">
                <a:solidFill>
                  <a:schemeClr val="bg1"/>
                </a:solidFill>
              </a:rPr>
              <a:t> </a:t>
            </a:r>
            <a:r>
              <a:rPr lang="tr-TR" sz="2100" b="1" dirty="0" err="1">
                <a:solidFill>
                  <a:schemeClr val="bg1"/>
                </a:solidFill>
              </a:rPr>
              <a:t>Incontinans</a:t>
            </a:r>
            <a:r>
              <a:rPr lang="tr-TR" sz="2100" b="1" dirty="0">
                <a:solidFill>
                  <a:schemeClr val="bg1"/>
                </a:solidFill>
              </a:rPr>
              <a:t> Tedavisi</a:t>
            </a:r>
            <a:br>
              <a:rPr lang="tr-TR" sz="2100" b="1" dirty="0">
                <a:solidFill>
                  <a:schemeClr val="bg1"/>
                </a:solidFill>
              </a:rPr>
            </a:br>
            <a:r>
              <a:rPr lang="tr-TR" sz="2100" b="1" dirty="0">
                <a:solidFill>
                  <a:schemeClr val="bg1"/>
                </a:solidFill>
              </a:rPr>
              <a:t>      	Vulvada renk açma ve vulva cildi sıkılaştırma</a:t>
            </a:r>
            <a:br>
              <a:rPr lang="tr-TR" sz="2100" b="1" dirty="0">
                <a:solidFill>
                  <a:schemeClr val="bg1"/>
                </a:solidFill>
              </a:rPr>
            </a:br>
            <a:r>
              <a:rPr lang="tr-TR" sz="2100" b="1" dirty="0">
                <a:solidFill>
                  <a:schemeClr val="bg1"/>
                </a:solidFill>
              </a:rPr>
              <a:t>    	Orgazm tedavileri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100" b="1" dirty="0" err="1">
                <a:solidFill>
                  <a:schemeClr val="bg1"/>
                </a:solidFill>
              </a:rPr>
              <a:t>Genital</a:t>
            </a:r>
            <a:r>
              <a:rPr lang="tr-TR" sz="2100" b="1" dirty="0">
                <a:solidFill>
                  <a:schemeClr val="bg1"/>
                </a:solidFill>
              </a:rPr>
              <a:t> </a:t>
            </a:r>
            <a:r>
              <a:rPr lang="tr-TR" sz="2100" b="1" dirty="0" err="1">
                <a:solidFill>
                  <a:schemeClr val="bg1"/>
                </a:solidFill>
              </a:rPr>
              <a:t>RadyoFrekans</a:t>
            </a:r>
            <a:endParaRPr lang="tr-TR" sz="21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None/>
            </a:pPr>
            <a:r>
              <a:rPr lang="tr-TR" sz="2100" b="1" dirty="0">
                <a:solidFill>
                  <a:schemeClr val="bg1"/>
                </a:solidFill>
              </a:rPr>
              <a:t>		Vajinal </a:t>
            </a:r>
            <a:r>
              <a:rPr lang="tr-TR" sz="2100" b="1" dirty="0" err="1">
                <a:solidFill>
                  <a:schemeClr val="bg1"/>
                </a:solidFill>
              </a:rPr>
              <a:t>Rejuvenasyon</a:t>
            </a:r>
            <a:endParaRPr lang="tr-TR" sz="21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None/>
            </a:pPr>
            <a:r>
              <a:rPr lang="tr-TR" sz="2100" b="1" dirty="0">
                <a:solidFill>
                  <a:schemeClr val="bg1"/>
                </a:solidFill>
              </a:rPr>
              <a:t>		Vulva cildi sıkılaştırma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None/>
            </a:pPr>
            <a:r>
              <a:rPr lang="tr-TR" sz="2100" b="1" dirty="0">
                <a:solidFill>
                  <a:schemeClr val="bg1"/>
                </a:solidFill>
              </a:rPr>
              <a:t>		Orgazm Tedavileri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100" b="1" dirty="0">
                <a:solidFill>
                  <a:schemeClr val="bg1"/>
                </a:solidFill>
              </a:rPr>
              <a:t>G –noktası büyütme(G-</a:t>
            </a:r>
            <a:r>
              <a:rPr lang="tr-TR" sz="2100" b="1" dirty="0" err="1">
                <a:solidFill>
                  <a:schemeClr val="bg1"/>
                </a:solidFill>
              </a:rPr>
              <a:t>shot</a:t>
            </a:r>
            <a:r>
              <a:rPr lang="tr-TR" sz="2100" b="1" dirty="0">
                <a:solidFill>
                  <a:schemeClr val="bg1"/>
                </a:solidFill>
              </a:rPr>
              <a:t>)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100" b="1" dirty="0" err="1">
                <a:solidFill>
                  <a:schemeClr val="bg1"/>
                </a:solidFill>
              </a:rPr>
              <a:t>Genital</a:t>
            </a:r>
            <a:r>
              <a:rPr lang="tr-TR" sz="2100" b="1" dirty="0">
                <a:solidFill>
                  <a:schemeClr val="bg1"/>
                </a:solidFill>
              </a:rPr>
              <a:t> bölge dolguları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100" b="1" dirty="0" err="1">
                <a:solidFill>
                  <a:schemeClr val="bg1"/>
                </a:solidFill>
              </a:rPr>
              <a:t>Genital</a:t>
            </a:r>
            <a:r>
              <a:rPr lang="tr-TR" sz="2100" b="1" dirty="0">
                <a:solidFill>
                  <a:schemeClr val="bg1"/>
                </a:solidFill>
              </a:rPr>
              <a:t> PRP  ve O </a:t>
            </a:r>
            <a:r>
              <a:rPr lang="tr-TR" sz="2100" b="1" dirty="0" err="1">
                <a:solidFill>
                  <a:schemeClr val="bg1"/>
                </a:solidFill>
              </a:rPr>
              <a:t>Shot</a:t>
            </a:r>
            <a:endParaRPr lang="tr-TR" sz="2100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100" b="1" dirty="0" err="1">
                <a:solidFill>
                  <a:schemeClr val="bg1"/>
                </a:solidFill>
              </a:rPr>
              <a:t>Karboksiterapi</a:t>
            </a:r>
            <a:endParaRPr lang="tr-TR" sz="2100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2100" b="1" dirty="0">
                <a:solidFill>
                  <a:schemeClr val="bg1"/>
                </a:solidFill>
              </a:rPr>
              <a:t>Vajinal HIFU    </a:t>
            </a:r>
          </a:p>
        </p:txBody>
      </p:sp>
    </p:spTree>
    <p:extLst>
      <p:ext uri="{BB962C8B-B14F-4D97-AF65-F5344CB8AC3E}">
        <p14:creationId xmlns:p14="http://schemas.microsoft.com/office/powerpoint/2010/main" val="379512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00200" y="-76200"/>
            <a:ext cx="9006106" cy="1524000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</a:rPr>
              <a:t>        </a:t>
            </a:r>
            <a:r>
              <a:rPr lang="tr-TR" sz="2800" b="1" dirty="0" err="1">
                <a:solidFill>
                  <a:schemeClr val="bg1"/>
                </a:solidFill>
              </a:rPr>
              <a:t>genİtal</a:t>
            </a:r>
            <a:r>
              <a:rPr lang="tr-TR" sz="2800" b="1" dirty="0">
                <a:solidFill>
                  <a:schemeClr val="bg1"/>
                </a:solidFill>
              </a:rPr>
              <a:t> lazer</a:t>
            </a: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0676138"/>
              </p:ext>
            </p:extLst>
          </p:nvPr>
        </p:nvGraphicFramePr>
        <p:xfrm>
          <a:off x="381000" y="1439779"/>
          <a:ext cx="11353800" cy="4956873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57961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576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6792">
                <a:tc>
                  <a:txBody>
                    <a:bodyPr/>
                    <a:lstStyle/>
                    <a:p>
                      <a:pPr marL="914400" lvl="2" indent="0" algn="l">
                        <a:buFont typeface="Arial" pitchFamily="34" charset="0"/>
                        <a:buNone/>
                      </a:pPr>
                      <a:r>
                        <a:rPr lang="tr-TR" baseline="0" dirty="0"/>
                        <a:t>ENDİKASYONLARI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KONTRENDİKASYONLARI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6933"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/>
                        <a:t>Hafif </a:t>
                      </a:r>
                      <a:r>
                        <a:rPr lang="tr-TR" baseline="0" dirty="0" err="1"/>
                        <a:t>uterin</a:t>
                      </a:r>
                      <a:r>
                        <a:rPr lang="tr-TR" baseline="0" dirty="0"/>
                        <a:t> </a:t>
                      </a:r>
                      <a:r>
                        <a:rPr lang="tr-TR" baseline="0" dirty="0" err="1"/>
                        <a:t>prolapsusu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Gebelik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6933">
                <a:tc>
                  <a:txBody>
                    <a:bodyPr/>
                    <a:lstStyle/>
                    <a:p>
                      <a:pPr algn="ctr"/>
                      <a:r>
                        <a:rPr lang="tr-TR" dirty="0" err="1"/>
                        <a:t>Vulvovajinal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Atrofi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21 yaş altı hastalar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6933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Vajinal Genişleme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Major</a:t>
                      </a:r>
                      <a:r>
                        <a:rPr lang="tr-TR" baseline="0" dirty="0"/>
                        <a:t> psikiyatrik hastalıklar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2272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Vajinal Kuruluk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Anormal</a:t>
                      </a:r>
                      <a:r>
                        <a:rPr lang="tr-TR" baseline="0" dirty="0"/>
                        <a:t> PAP </a:t>
                      </a:r>
                      <a:r>
                        <a:rPr lang="tr-TR" baseline="0" dirty="0" err="1"/>
                        <a:t>Smear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64634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L</a:t>
                      </a:r>
                      <a:r>
                        <a:rPr lang="tr-TR" baseline="0" dirty="0"/>
                        <a:t> </a:t>
                      </a:r>
                      <a:r>
                        <a:rPr lang="tr-TR" baseline="0" dirty="0" err="1"/>
                        <a:t>majorada</a:t>
                      </a:r>
                      <a:r>
                        <a:rPr lang="tr-TR" baseline="0" dirty="0"/>
                        <a:t> gevşeklik ve </a:t>
                      </a:r>
                    </a:p>
                    <a:p>
                      <a:pPr algn="ctr"/>
                      <a:r>
                        <a:rPr lang="tr-TR" baseline="0" dirty="0"/>
                        <a:t>             renk açma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Ağır </a:t>
                      </a:r>
                      <a:r>
                        <a:rPr lang="tr-TR" baseline="0" dirty="0"/>
                        <a:t> </a:t>
                      </a:r>
                      <a:r>
                        <a:rPr lang="tr-TR" baseline="0" dirty="0" err="1"/>
                        <a:t>prolapsus</a:t>
                      </a:r>
                      <a:r>
                        <a:rPr lang="tr-TR" baseline="0" dirty="0"/>
                        <a:t> ve </a:t>
                      </a:r>
                      <a:r>
                        <a:rPr lang="tr-TR" baseline="0" dirty="0" err="1"/>
                        <a:t>sistosel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6933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SUI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Malignite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6933">
                <a:tc>
                  <a:txBody>
                    <a:bodyPr/>
                    <a:lstStyle/>
                    <a:p>
                      <a:pPr algn="ctr"/>
                      <a:r>
                        <a:rPr lang="tr-TR" dirty="0" err="1"/>
                        <a:t>Anorgazmi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Aktif HPV veya HSV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64634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Tekrarlayan</a:t>
                      </a:r>
                      <a:r>
                        <a:rPr lang="tr-TR" baseline="0" dirty="0"/>
                        <a:t> </a:t>
                      </a:r>
                      <a:r>
                        <a:rPr lang="tr-TR" baseline="0" dirty="0" err="1"/>
                        <a:t>vajinit</a:t>
                      </a:r>
                      <a:r>
                        <a:rPr lang="tr-TR" baseline="0" dirty="0"/>
                        <a:t> ve </a:t>
                      </a:r>
                      <a:r>
                        <a:rPr lang="tr-TR" baseline="0" dirty="0" err="1"/>
                        <a:t>üriner</a:t>
                      </a:r>
                      <a:r>
                        <a:rPr lang="tr-TR" baseline="0" dirty="0"/>
                        <a:t> </a:t>
                      </a:r>
                      <a:br>
                        <a:rPr lang="tr-TR" baseline="0" dirty="0"/>
                      </a:br>
                      <a:r>
                        <a:rPr lang="tr-TR" baseline="0" dirty="0"/>
                        <a:t>         sistem enfeksiyonları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Kronik </a:t>
                      </a:r>
                      <a:r>
                        <a:rPr lang="tr-TR" dirty="0" err="1"/>
                        <a:t>antienflamatuar</a:t>
                      </a:r>
                      <a:r>
                        <a:rPr lang="tr-TR" dirty="0"/>
                        <a:t> ve </a:t>
                      </a:r>
                      <a:r>
                        <a:rPr lang="tr-TR" dirty="0" err="1"/>
                        <a:t>immunsupresan</a:t>
                      </a:r>
                      <a:r>
                        <a:rPr lang="tr-TR" baseline="0" dirty="0"/>
                        <a:t> kullanımı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459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86000" y="-76200"/>
            <a:ext cx="7101106" cy="1524000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</a:rPr>
              <a:t>LASER </a:t>
            </a:r>
            <a:r>
              <a:rPr lang="tr-TR" sz="2800" b="1" dirty="0" err="1">
                <a:solidFill>
                  <a:schemeClr val="bg1"/>
                </a:solidFill>
              </a:rPr>
              <a:t>vajınayı</a:t>
            </a:r>
            <a:r>
              <a:rPr lang="tr-TR" sz="2800" b="1" dirty="0">
                <a:solidFill>
                  <a:schemeClr val="bg1"/>
                </a:solidFill>
              </a:rPr>
              <a:t> nasıl </a:t>
            </a:r>
            <a:r>
              <a:rPr lang="tr-TR" sz="2800" b="1" dirty="0" err="1">
                <a:solidFill>
                  <a:schemeClr val="bg1"/>
                </a:solidFill>
              </a:rPr>
              <a:t>etkİler</a:t>
            </a:r>
            <a:r>
              <a:rPr lang="tr-TR" sz="2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124200" y="2023530"/>
            <a:ext cx="7101106" cy="43010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b="1" dirty="0" err="1">
                <a:solidFill>
                  <a:schemeClr val="bg1"/>
                </a:solidFill>
              </a:rPr>
              <a:t>Laserin</a:t>
            </a:r>
            <a:r>
              <a:rPr lang="tr-TR" b="1" dirty="0">
                <a:solidFill>
                  <a:schemeClr val="bg1"/>
                </a:solidFill>
              </a:rPr>
              <a:t> Vajina </a:t>
            </a:r>
            <a:r>
              <a:rPr lang="tr-TR" b="1" dirty="0" err="1">
                <a:solidFill>
                  <a:schemeClr val="bg1"/>
                </a:solidFill>
              </a:rPr>
              <a:t>Epiteline</a:t>
            </a:r>
            <a:r>
              <a:rPr lang="tr-TR" b="1" dirty="0">
                <a:solidFill>
                  <a:schemeClr val="bg1"/>
                </a:solidFill>
              </a:rPr>
              <a:t> Etkisi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1800" dirty="0" err="1">
                <a:solidFill>
                  <a:schemeClr val="bg1"/>
                </a:solidFill>
              </a:rPr>
              <a:t>Rejenerasyon</a:t>
            </a:r>
            <a:endParaRPr lang="tr-TR" dirty="0">
              <a:solidFill>
                <a:schemeClr val="bg1"/>
              </a:solidFill>
            </a:endParaRP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1800" dirty="0" err="1">
                <a:solidFill>
                  <a:schemeClr val="bg1"/>
                </a:solidFill>
              </a:rPr>
              <a:t>Epitel</a:t>
            </a:r>
            <a:r>
              <a:rPr lang="tr-TR" sz="1800" dirty="0">
                <a:solidFill>
                  <a:schemeClr val="bg1"/>
                </a:solidFill>
              </a:rPr>
              <a:t> kalınlık artışı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1800" dirty="0" err="1">
                <a:solidFill>
                  <a:schemeClr val="bg1"/>
                </a:solidFill>
              </a:rPr>
              <a:t>Lubrikasyon</a:t>
            </a:r>
            <a:r>
              <a:rPr lang="tr-TR" sz="1800" dirty="0">
                <a:solidFill>
                  <a:schemeClr val="bg1"/>
                </a:solidFill>
              </a:rPr>
              <a:t>, </a:t>
            </a:r>
            <a:r>
              <a:rPr lang="tr-TR" sz="1800" dirty="0" err="1">
                <a:solidFill>
                  <a:schemeClr val="bg1"/>
                </a:solidFill>
              </a:rPr>
              <a:t>rugalarda</a:t>
            </a:r>
            <a:r>
              <a:rPr lang="tr-TR" sz="1800" dirty="0">
                <a:solidFill>
                  <a:schemeClr val="bg1"/>
                </a:solidFill>
              </a:rPr>
              <a:t> artış ve enfeksiyon da azalma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endParaRPr lang="tr-TR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b="1" dirty="0">
                <a:solidFill>
                  <a:schemeClr val="bg1"/>
                </a:solidFill>
              </a:rPr>
              <a:t>Derin Termal </a:t>
            </a:r>
            <a:r>
              <a:rPr lang="tr-TR" b="1" dirty="0" err="1">
                <a:solidFill>
                  <a:schemeClr val="bg1"/>
                </a:solidFill>
              </a:rPr>
              <a:t>Stimulasyon</a:t>
            </a:r>
            <a:endParaRPr lang="tr-TR" b="1" dirty="0">
              <a:solidFill>
                <a:schemeClr val="bg1"/>
              </a:solidFill>
            </a:endParaRP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1800" dirty="0" err="1">
                <a:solidFill>
                  <a:schemeClr val="bg1"/>
                </a:solidFill>
              </a:rPr>
              <a:t>Kollajen</a:t>
            </a:r>
            <a:r>
              <a:rPr lang="tr-TR" sz="1800" dirty="0">
                <a:solidFill>
                  <a:schemeClr val="bg1"/>
                </a:solidFill>
              </a:rPr>
              <a:t> artışı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1800" dirty="0">
                <a:solidFill>
                  <a:schemeClr val="bg1"/>
                </a:solidFill>
              </a:rPr>
              <a:t>Daralma ve sıkılaşma 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1800" dirty="0">
                <a:solidFill>
                  <a:schemeClr val="bg1"/>
                </a:solidFill>
              </a:rPr>
              <a:t>SUI  düzelme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1800" dirty="0" err="1">
                <a:solidFill>
                  <a:schemeClr val="bg1"/>
                </a:solidFill>
              </a:rPr>
              <a:t>Sexüal</a:t>
            </a:r>
            <a:r>
              <a:rPr lang="tr-TR" sz="1800" dirty="0">
                <a:solidFill>
                  <a:schemeClr val="bg1"/>
                </a:solidFill>
              </a:rPr>
              <a:t> haz artışı</a:t>
            </a:r>
          </a:p>
          <a:p>
            <a:endParaRPr lang="tr-T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3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728</Words>
  <Application>Microsoft Office PowerPoint</Application>
  <PresentationFormat>Widescreen</PresentationFormat>
  <Paragraphs>172</Paragraphs>
  <Slides>39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Arial Black</vt:lpstr>
      <vt:lpstr>Calibri</vt:lpstr>
      <vt:lpstr>Century Gothic</vt:lpstr>
      <vt:lpstr>Wingdings</vt:lpstr>
      <vt:lpstr>Wingdings 3</vt:lpstr>
      <vt:lpstr>Dilim</vt:lpstr>
      <vt:lpstr>PowerPoint Presentation</vt:lpstr>
      <vt:lpstr>YENİDEN KENDİNİZ OLMANIN TADINI ÇIKARIN !!!</vt:lpstr>
      <vt:lpstr>ESTETİK GENİTAL CERRAHİ (EGC) NEDİR? NEDEN EGC ?</vt:lpstr>
      <vt:lpstr>EGC BAŞLIĞI ALTINDA..</vt:lpstr>
      <vt:lpstr>GENİTAL REJUVENASYON nedİr?</vt:lpstr>
      <vt:lpstr>NEDEN GENİTAL REJUVENASYON?</vt:lpstr>
      <vt:lpstr>Non–İnvazİv genİtal estetİk uygulamalar</vt:lpstr>
      <vt:lpstr>        genİtal lazer</vt:lpstr>
      <vt:lpstr>LASER vajınayı nasıl etkİler?</vt:lpstr>
      <vt:lpstr>PowerPoint Presentation</vt:lpstr>
      <vt:lpstr>PowerPoint Presentation</vt:lpstr>
      <vt:lpstr>LASERLE VAJİNAL REJUVENASYON SONRASI</vt:lpstr>
      <vt:lpstr>      LASER &amp; CERRAHİ</vt:lpstr>
      <vt:lpstr> egc de kullanılan laserler</vt:lpstr>
      <vt:lpstr>Erbİum  yag  laSer</vt:lpstr>
      <vt:lpstr>Neden er: yag laser?</vt:lpstr>
      <vt:lpstr>PowerPoint Presentation</vt:lpstr>
      <vt:lpstr>PowerPoint Presentation</vt:lpstr>
      <vt:lpstr>              İntİmalase nedİr ?</vt:lpstr>
      <vt:lpstr>PowerPoint Presentation</vt:lpstr>
      <vt:lpstr>PowerPoint Presentation</vt:lpstr>
      <vt:lpstr>PowerPoint Presentation</vt:lpstr>
      <vt:lpstr>        İNCONTİLASE NEDİR?</vt:lpstr>
      <vt:lpstr>PowerPoint Presentation</vt:lpstr>
      <vt:lpstr>PowerPoint Presentation</vt:lpstr>
      <vt:lpstr>PowerPoint Presentation</vt:lpstr>
      <vt:lpstr>PowerPoint Presentation</vt:lpstr>
      <vt:lpstr>         RENOVALASE  NEDİR?</vt:lpstr>
      <vt:lpstr>PowerPoint Presentation</vt:lpstr>
      <vt:lpstr>PowerPoint Presentation</vt:lpstr>
      <vt:lpstr>PowerPoint Presentation</vt:lpstr>
      <vt:lpstr>genİtal bölgede laserİn dİğer kullanım alanları</vt:lpstr>
      <vt:lpstr>     Laserle vulvada renk açma ( bleacing )</vt:lpstr>
      <vt:lpstr>PowerPoint Presentation</vt:lpstr>
      <vt:lpstr>             laser labİoplastİ</vt:lpstr>
      <vt:lpstr>PowerPoint Presentation</vt:lpstr>
      <vt:lpstr>  mart 2014 Ljubljana           Slovenya </vt:lpstr>
      <vt:lpstr>benim tecrübem</vt:lpstr>
      <vt:lpstr>TEŞEKKÜRLER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Sibel MALKOÇ</dc:creator>
  <cp:lastModifiedBy>DNP</cp:lastModifiedBy>
  <cp:revision>3</cp:revision>
  <dcterms:created xsi:type="dcterms:W3CDTF">2019-02-23T15:37:27Z</dcterms:created>
  <dcterms:modified xsi:type="dcterms:W3CDTF">2019-02-24T08:35:14Z</dcterms:modified>
</cp:coreProperties>
</file>