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5"/>
  </p:notesMasterIdLst>
  <p:handoutMasterIdLst>
    <p:handoutMasterId r:id="rId46"/>
  </p:handoutMasterIdLst>
  <p:sldIdLst>
    <p:sldId id="917" r:id="rId2"/>
    <p:sldId id="922" r:id="rId3"/>
    <p:sldId id="832" r:id="rId4"/>
    <p:sldId id="833" r:id="rId5"/>
    <p:sldId id="852" r:id="rId6"/>
    <p:sldId id="786" r:id="rId7"/>
    <p:sldId id="851" r:id="rId8"/>
    <p:sldId id="929" r:id="rId9"/>
    <p:sldId id="934" r:id="rId10"/>
    <p:sldId id="935" r:id="rId11"/>
    <p:sldId id="853" r:id="rId12"/>
    <p:sldId id="857" r:id="rId13"/>
    <p:sldId id="871" r:id="rId14"/>
    <p:sldId id="931" r:id="rId15"/>
    <p:sldId id="928" r:id="rId16"/>
    <p:sldId id="923" r:id="rId17"/>
    <p:sldId id="882" r:id="rId18"/>
    <p:sldId id="854" r:id="rId19"/>
    <p:sldId id="867" r:id="rId20"/>
    <p:sldId id="880" r:id="rId21"/>
    <p:sldId id="881" r:id="rId22"/>
    <p:sldId id="689" r:id="rId23"/>
    <p:sldId id="933" r:id="rId24"/>
    <p:sldId id="877" r:id="rId25"/>
    <p:sldId id="945" r:id="rId26"/>
    <p:sldId id="838" r:id="rId27"/>
    <p:sldId id="840" r:id="rId28"/>
    <p:sldId id="841" r:id="rId29"/>
    <p:sldId id="858" r:id="rId30"/>
    <p:sldId id="865" r:id="rId31"/>
    <p:sldId id="859" r:id="rId32"/>
    <p:sldId id="905" r:id="rId33"/>
    <p:sldId id="944" r:id="rId34"/>
    <p:sldId id="946" r:id="rId35"/>
    <p:sldId id="943" r:id="rId36"/>
    <p:sldId id="947" r:id="rId37"/>
    <p:sldId id="938" r:id="rId38"/>
    <p:sldId id="937" r:id="rId39"/>
    <p:sldId id="936" r:id="rId40"/>
    <p:sldId id="940" r:id="rId41"/>
    <p:sldId id="941" r:id="rId42"/>
    <p:sldId id="942" r:id="rId43"/>
    <p:sldId id="94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000C0C"/>
    <a:srgbClr val="00CC99"/>
    <a:srgbClr val="00CCFF"/>
    <a:srgbClr val="990000"/>
    <a:srgbClr val="0000C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5000" autoAdjust="0"/>
    <p:restoredTop sz="9466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D1BD0-502B-4577-BF7D-15BA2B48E11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3EFFAF-8370-4D97-98EE-E30C68A4BF4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düşünceler</a:t>
          </a:r>
        </a:p>
      </dgm:t>
    </dgm:pt>
    <dgm:pt modelId="{0A7D3E7B-09F5-44E6-A0D7-79FAB5531663}" type="parTrans" cxnId="{F905DBCD-921B-402A-9240-6E7324735D71}">
      <dgm:prSet/>
      <dgm:spPr/>
      <dgm:t>
        <a:bodyPr/>
        <a:lstStyle/>
        <a:p>
          <a:endParaRPr lang="tr-TR"/>
        </a:p>
      </dgm:t>
    </dgm:pt>
    <dgm:pt modelId="{E0ECDEA9-BBF1-4A78-B96A-88AD68DA45B0}" type="sibTrans" cxnId="{F905DBCD-921B-402A-9240-6E7324735D7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EE2244E8-082D-47BD-9F94-7F552A61A92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duygular</a:t>
          </a:r>
        </a:p>
      </dgm:t>
    </dgm:pt>
    <dgm:pt modelId="{273786AE-0207-45F6-925F-AD2545ADCC50}" type="parTrans" cxnId="{80A163CE-3395-4AF1-BFB3-02B3547E84CD}">
      <dgm:prSet/>
      <dgm:spPr/>
      <dgm:t>
        <a:bodyPr/>
        <a:lstStyle/>
        <a:p>
          <a:endParaRPr lang="tr-TR"/>
        </a:p>
      </dgm:t>
    </dgm:pt>
    <dgm:pt modelId="{BCDC2AD5-E894-4A2E-B744-67D3E3AACE18}" type="sibTrans" cxnId="{80A163CE-3395-4AF1-BFB3-02B3547E84C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DB2EA28B-DA9A-4B91-8375-86AE3EBB641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/>
            <a:t>davranışlar</a:t>
          </a:r>
        </a:p>
      </dgm:t>
    </dgm:pt>
    <dgm:pt modelId="{7A8D677D-4E2E-42ED-8BC2-E6F8DC6CDACA}" type="parTrans" cxnId="{E298C695-082A-43FE-94BA-EE0B5B1C7167}">
      <dgm:prSet/>
      <dgm:spPr/>
      <dgm:t>
        <a:bodyPr/>
        <a:lstStyle/>
        <a:p>
          <a:endParaRPr lang="tr-TR"/>
        </a:p>
      </dgm:t>
    </dgm:pt>
    <dgm:pt modelId="{48B2F8A8-19DA-4A50-B848-EFEF5B9ED302}" type="sibTrans" cxnId="{E298C695-082A-43FE-94BA-EE0B5B1C716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37024CA2-1B98-4706-83B2-74A6D0B81B67}" type="pres">
      <dgm:prSet presAssocID="{F23D1BD0-502B-4577-BF7D-15BA2B48E1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DDB700-3FEE-4F41-A071-C0206728156E}" type="pres">
      <dgm:prSet presAssocID="{763EFFAF-8370-4D97-98EE-E30C68A4B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077006-724B-4DDE-90BE-1452A45075F9}" type="pres">
      <dgm:prSet presAssocID="{E0ECDEA9-BBF1-4A78-B96A-88AD68DA45B0}" presName="sibTrans" presStyleLbl="sibTrans2D1" presStyleIdx="0" presStyleCnt="3"/>
      <dgm:spPr/>
      <dgm:t>
        <a:bodyPr/>
        <a:lstStyle/>
        <a:p>
          <a:endParaRPr lang="tr-TR"/>
        </a:p>
      </dgm:t>
    </dgm:pt>
    <dgm:pt modelId="{A1E7AC37-95E2-4372-B7C3-BC249E9D3FDD}" type="pres">
      <dgm:prSet presAssocID="{E0ECDEA9-BBF1-4A78-B96A-88AD68DA45B0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96EF2051-FD87-464B-BC7D-5318B137495F}" type="pres">
      <dgm:prSet presAssocID="{EE2244E8-082D-47BD-9F94-7F552A61A9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6FA78C-8509-409C-92B7-070B6DFECAD7}" type="pres">
      <dgm:prSet presAssocID="{BCDC2AD5-E894-4A2E-B744-67D3E3AACE18}" presName="sibTrans" presStyleLbl="sibTrans2D1" presStyleIdx="1" presStyleCnt="3"/>
      <dgm:spPr/>
      <dgm:t>
        <a:bodyPr/>
        <a:lstStyle/>
        <a:p>
          <a:endParaRPr lang="tr-TR"/>
        </a:p>
      </dgm:t>
    </dgm:pt>
    <dgm:pt modelId="{325D25BC-FB34-4E16-A053-8E4E77D99F88}" type="pres">
      <dgm:prSet presAssocID="{BCDC2AD5-E894-4A2E-B744-67D3E3AACE18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3C31AA9B-CCBE-4C16-B4C3-C0C8D4B1E8D9}" type="pres">
      <dgm:prSet presAssocID="{DB2EA28B-DA9A-4B91-8375-86AE3EBB64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6992BA-67BF-4D11-AD02-93FE7EC86842}" type="pres">
      <dgm:prSet presAssocID="{48B2F8A8-19DA-4A50-B848-EFEF5B9ED302}" presName="sibTrans" presStyleLbl="sibTrans2D1" presStyleIdx="2" presStyleCnt="3"/>
      <dgm:spPr/>
      <dgm:t>
        <a:bodyPr/>
        <a:lstStyle/>
        <a:p>
          <a:endParaRPr lang="tr-TR"/>
        </a:p>
      </dgm:t>
    </dgm:pt>
    <dgm:pt modelId="{0A31A2BC-70E3-4CF6-9E74-8D78DA461130}" type="pres">
      <dgm:prSet presAssocID="{48B2F8A8-19DA-4A50-B848-EFEF5B9ED302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B8BB5DB2-96BD-4A67-9BFD-52860036E7A2}" type="presOf" srcId="{BCDC2AD5-E894-4A2E-B744-67D3E3AACE18}" destId="{656FA78C-8509-409C-92B7-070B6DFECAD7}" srcOrd="0" destOrd="0" presId="urn:microsoft.com/office/officeart/2005/8/layout/cycle2"/>
    <dgm:cxn modelId="{E298C695-082A-43FE-94BA-EE0B5B1C7167}" srcId="{F23D1BD0-502B-4577-BF7D-15BA2B48E11D}" destId="{DB2EA28B-DA9A-4B91-8375-86AE3EBB6412}" srcOrd="2" destOrd="0" parTransId="{7A8D677D-4E2E-42ED-8BC2-E6F8DC6CDACA}" sibTransId="{48B2F8A8-19DA-4A50-B848-EFEF5B9ED302}"/>
    <dgm:cxn modelId="{80A163CE-3395-4AF1-BFB3-02B3547E84CD}" srcId="{F23D1BD0-502B-4577-BF7D-15BA2B48E11D}" destId="{EE2244E8-082D-47BD-9F94-7F552A61A925}" srcOrd="1" destOrd="0" parTransId="{273786AE-0207-45F6-925F-AD2545ADCC50}" sibTransId="{BCDC2AD5-E894-4A2E-B744-67D3E3AACE18}"/>
    <dgm:cxn modelId="{7F7FCA74-0779-44C2-9FDA-E833ED845E7B}" type="presOf" srcId="{48B2F8A8-19DA-4A50-B848-EFEF5B9ED302}" destId="{0A31A2BC-70E3-4CF6-9E74-8D78DA461130}" srcOrd="1" destOrd="0" presId="urn:microsoft.com/office/officeart/2005/8/layout/cycle2"/>
    <dgm:cxn modelId="{D50F004D-93FD-4BF2-B93E-F5747B597B48}" type="presOf" srcId="{F23D1BD0-502B-4577-BF7D-15BA2B48E11D}" destId="{37024CA2-1B98-4706-83B2-74A6D0B81B67}" srcOrd="0" destOrd="0" presId="urn:microsoft.com/office/officeart/2005/8/layout/cycle2"/>
    <dgm:cxn modelId="{89A0A08A-D898-47C7-AD0E-A2CA2AB84C77}" type="presOf" srcId="{E0ECDEA9-BBF1-4A78-B96A-88AD68DA45B0}" destId="{4E077006-724B-4DDE-90BE-1452A45075F9}" srcOrd="0" destOrd="0" presId="urn:microsoft.com/office/officeart/2005/8/layout/cycle2"/>
    <dgm:cxn modelId="{E28CF141-FABB-436B-92B1-E103F43EE81C}" type="presOf" srcId="{E0ECDEA9-BBF1-4A78-B96A-88AD68DA45B0}" destId="{A1E7AC37-95E2-4372-B7C3-BC249E9D3FDD}" srcOrd="1" destOrd="0" presId="urn:microsoft.com/office/officeart/2005/8/layout/cycle2"/>
    <dgm:cxn modelId="{E09C6E17-F752-421D-8885-47F81F0D59E3}" type="presOf" srcId="{48B2F8A8-19DA-4A50-B848-EFEF5B9ED302}" destId="{A96992BA-67BF-4D11-AD02-93FE7EC86842}" srcOrd="0" destOrd="0" presId="urn:microsoft.com/office/officeart/2005/8/layout/cycle2"/>
    <dgm:cxn modelId="{07E90EA6-1812-49E2-AB53-C9D559AE2272}" type="presOf" srcId="{EE2244E8-082D-47BD-9F94-7F552A61A925}" destId="{96EF2051-FD87-464B-BC7D-5318B137495F}" srcOrd="0" destOrd="0" presId="urn:microsoft.com/office/officeart/2005/8/layout/cycle2"/>
    <dgm:cxn modelId="{801D2842-052F-4058-AAB0-A929F6C35D71}" type="presOf" srcId="{DB2EA28B-DA9A-4B91-8375-86AE3EBB6412}" destId="{3C31AA9B-CCBE-4C16-B4C3-C0C8D4B1E8D9}" srcOrd="0" destOrd="0" presId="urn:microsoft.com/office/officeart/2005/8/layout/cycle2"/>
    <dgm:cxn modelId="{F905DBCD-921B-402A-9240-6E7324735D71}" srcId="{F23D1BD0-502B-4577-BF7D-15BA2B48E11D}" destId="{763EFFAF-8370-4D97-98EE-E30C68A4BF49}" srcOrd="0" destOrd="0" parTransId="{0A7D3E7B-09F5-44E6-A0D7-79FAB5531663}" sibTransId="{E0ECDEA9-BBF1-4A78-B96A-88AD68DA45B0}"/>
    <dgm:cxn modelId="{E401D6FA-8618-4C36-8263-106EDFBDFEF6}" type="presOf" srcId="{763EFFAF-8370-4D97-98EE-E30C68A4BF49}" destId="{BADDB700-3FEE-4F41-A071-C0206728156E}" srcOrd="0" destOrd="0" presId="urn:microsoft.com/office/officeart/2005/8/layout/cycle2"/>
    <dgm:cxn modelId="{D9341A94-9D66-4E4E-AAD1-332BFC7D715B}" type="presOf" srcId="{BCDC2AD5-E894-4A2E-B744-67D3E3AACE18}" destId="{325D25BC-FB34-4E16-A053-8E4E77D99F88}" srcOrd="1" destOrd="0" presId="urn:microsoft.com/office/officeart/2005/8/layout/cycle2"/>
    <dgm:cxn modelId="{2F7454E8-B5AC-4DF9-9245-4A721B8B6F59}" type="presParOf" srcId="{37024CA2-1B98-4706-83B2-74A6D0B81B67}" destId="{BADDB700-3FEE-4F41-A071-C0206728156E}" srcOrd="0" destOrd="0" presId="urn:microsoft.com/office/officeart/2005/8/layout/cycle2"/>
    <dgm:cxn modelId="{E2384CDE-829F-43FC-B99F-0E49B4054062}" type="presParOf" srcId="{37024CA2-1B98-4706-83B2-74A6D0B81B67}" destId="{4E077006-724B-4DDE-90BE-1452A45075F9}" srcOrd="1" destOrd="0" presId="urn:microsoft.com/office/officeart/2005/8/layout/cycle2"/>
    <dgm:cxn modelId="{0DB615F2-57CF-49FF-A29D-3B8C35815DBB}" type="presParOf" srcId="{4E077006-724B-4DDE-90BE-1452A45075F9}" destId="{A1E7AC37-95E2-4372-B7C3-BC249E9D3FDD}" srcOrd="0" destOrd="0" presId="urn:microsoft.com/office/officeart/2005/8/layout/cycle2"/>
    <dgm:cxn modelId="{C121477E-24EB-48E1-B3A9-58A5976DFB71}" type="presParOf" srcId="{37024CA2-1B98-4706-83B2-74A6D0B81B67}" destId="{96EF2051-FD87-464B-BC7D-5318B137495F}" srcOrd="2" destOrd="0" presId="urn:microsoft.com/office/officeart/2005/8/layout/cycle2"/>
    <dgm:cxn modelId="{75F2090A-2CF3-454A-86D8-F6EF0B26545C}" type="presParOf" srcId="{37024CA2-1B98-4706-83B2-74A6D0B81B67}" destId="{656FA78C-8509-409C-92B7-070B6DFECAD7}" srcOrd="3" destOrd="0" presId="urn:microsoft.com/office/officeart/2005/8/layout/cycle2"/>
    <dgm:cxn modelId="{9FF9A909-4368-47B5-92C3-59FB19965D49}" type="presParOf" srcId="{656FA78C-8509-409C-92B7-070B6DFECAD7}" destId="{325D25BC-FB34-4E16-A053-8E4E77D99F88}" srcOrd="0" destOrd="0" presId="urn:microsoft.com/office/officeart/2005/8/layout/cycle2"/>
    <dgm:cxn modelId="{51823F71-AEA6-40A3-B9B2-90774D1DDA6A}" type="presParOf" srcId="{37024CA2-1B98-4706-83B2-74A6D0B81B67}" destId="{3C31AA9B-CCBE-4C16-B4C3-C0C8D4B1E8D9}" srcOrd="4" destOrd="0" presId="urn:microsoft.com/office/officeart/2005/8/layout/cycle2"/>
    <dgm:cxn modelId="{282321AE-2890-455F-A324-6C63DE52285C}" type="presParOf" srcId="{37024CA2-1B98-4706-83B2-74A6D0B81B67}" destId="{A96992BA-67BF-4D11-AD02-93FE7EC86842}" srcOrd="5" destOrd="0" presId="urn:microsoft.com/office/officeart/2005/8/layout/cycle2"/>
    <dgm:cxn modelId="{0C203637-E2C5-4D13-9A62-F977082D1898}" type="presParOf" srcId="{A96992BA-67BF-4D11-AD02-93FE7EC86842}" destId="{0A31A2BC-70E3-4CF6-9E74-8D78DA461130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="" xmlns:a16="http://schemas.microsoft.com/office/drawing/2014/main" id="{7E0CCF92-6A32-4C69-A7A8-8C4E10C484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42019" name="Rectangle 3">
            <a:extLst>
              <a:ext uri="{FF2B5EF4-FFF2-40B4-BE49-F238E27FC236}">
                <a16:creationId xmlns="" xmlns:a16="http://schemas.microsoft.com/office/drawing/2014/main" id="{BF79CCEE-B2E3-4B4E-AFAF-E393F28AE5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42020" name="Rectangle 4">
            <a:extLst>
              <a:ext uri="{FF2B5EF4-FFF2-40B4-BE49-F238E27FC236}">
                <a16:creationId xmlns="" xmlns:a16="http://schemas.microsoft.com/office/drawing/2014/main" id="{D2FD6845-9641-4880-9B16-AE65EF27E2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42021" name="Rectangle 5">
            <a:extLst>
              <a:ext uri="{FF2B5EF4-FFF2-40B4-BE49-F238E27FC236}">
                <a16:creationId xmlns="" xmlns:a16="http://schemas.microsoft.com/office/drawing/2014/main" id="{1506CEBF-C8E8-4E8D-BA73-472EF048A5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21A03A-AB62-47B9-BE82-04C455A346A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>
            <a:extLst>
              <a:ext uri="{FF2B5EF4-FFF2-40B4-BE49-F238E27FC236}">
                <a16:creationId xmlns="" xmlns:a16="http://schemas.microsoft.com/office/drawing/2014/main" id="{E2473111-7F15-4143-AEA8-AE3D7E44FB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11331" name="Rectangle 3">
            <a:extLst>
              <a:ext uri="{FF2B5EF4-FFF2-40B4-BE49-F238E27FC236}">
                <a16:creationId xmlns="" xmlns:a16="http://schemas.microsoft.com/office/drawing/2014/main" id="{B0820370-2A1D-4256-85BF-C16A91C722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3796" name="Rectangle 4">
            <a:extLst>
              <a:ext uri="{FF2B5EF4-FFF2-40B4-BE49-F238E27FC236}">
                <a16:creationId xmlns="" xmlns:a16="http://schemas.microsoft.com/office/drawing/2014/main" id="{FFF47CE4-970F-46A2-88DD-DBAA6A3D37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1333" name="Rectangle 5">
            <a:extLst>
              <a:ext uri="{FF2B5EF4-FFF2-40B4-BE49-F238E27FC236}">
                <a16:creationId xmlns="" xmlns:a16="http://schemas.microsoft.com/office/drawing/2014/main" id="{3EACF5FD-9594-451B-A075-B234233470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stillerini düzenlemek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611334" name="Rectangle 6">
            <a:extLst>
              <a:ext uri="{FF2B5EF4-FFF2-40B4-BE49-F238E27FC236}">
                <a16:creationId xmlns="" xmlns:a16="http://schemas.microsoft.com/office/drawing/2014/main" id="{31231564-4EC6-46A1-BF10-036FD42B78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11335" name="Rectangle 7">
            <a:extLst>
              <a:ext uri="{FF2B5EF4-FFF2-40B4-BE49-F238E27FC236}">
                <a16:creationId xmlns="" xmlns:a16="http://schemas.microsoft.com/office/drawing/2014/main" id="{369BC850-052C-496C-B4F2-51FE40D06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9EAB06-A869-4EB4-A2BA-F903EAC1D33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8818FF5-B828-416B-80BC-7382B72E4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7CA3336-C68D-453D-A207-E01E86F57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9E01EC4-9C0D-4862-A693-F1BDA55B3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75E6C-C951-4F8D-9519-9ADDCA27854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132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86F5FA3-8B02-4E0E-9B26-594F5A13A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AAA8821-0304-45FC-94E0-02A091BEC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3924D87-FA05-45C2-9937-DAE8C5CEA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B89DC-2382-478F-BFE3-5BDBAAB2058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2582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314472B-6A69-49D6-9F94-AA1A93093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C0E736-477D-482B-B1F4-2FDECB3C7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79EB0EC-7D53-4F04-A98E-E2B035D60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DDFCF-63F7-495D-AD55-7A5B0258DB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54560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85E7E95-174C-4567-BD41-6D6671E1F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0D9ABD5-066F-428E-91AE-C51B57FBF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62734C40-A6B8-4153-91EC-04C648F88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85DD1-C109-42FF-8C9D-C15D4DD322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41853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A251895-A2DD-47A4-8A19-F49338118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C0ECB0-8FBC-4391-954A-7BDB28461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8088B1A-2FDE-4E0D-9066-A6AC12A23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F4C7A-8C19-415A-9BAA-6BF01DCEEA2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28596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CE4AFFB-48A0-41F7-8928-52E5B504E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15B2239-296F-4F33-886D-F2023A108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AAFB23-7508-4A08-A544-CD06228F4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E49E4-3DEB-4178-B10B-13F1B2E9DE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337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DA9D97-C8CB-4B49-864A-2C0D189DD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729DDE-319B-4FC4-A1B2-A942107CC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0D76D9-4163-4572-AC13-3B85CE54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BE113-A89F-41FC-A489-48B46D73FE9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31399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2E45EE-AC4C-4EE0-BDF3-28D3CDD1F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14A5DB6-5979-4456-88C6-EC1EF238E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D64F0B4-58A6-4808-929C-FC8450BEF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8BDD1-A09A-4D77-83B8-8E3AF160801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8675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05D1A74-C6EC-44E4-A49D-00D43523A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488EE80-B4A2-4C79-8AA2-AFCA9A159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1A197CD-F6CE-440C-8B05-4350C8CEF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DDDD0-C420-41E7-B9E6-63A7F294DE8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1616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72CA533-63C2-410C-AF12-B7CC02CC0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A6F715E-47CE-4EE9-8075-2141A7C8C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7C6E533-811C-456D-9F57-16D7CB1B6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FB6F6-0ACA-4B1E-B0F2-53FF97B08CD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7325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3B1AA03-DAFC-4123-AF4B-5EC53CEB5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95A89C-385F-4221-90F3-93ED27BD6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A6E5F2-7789-4618-91F1-C92A87BB2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302CF-4B9F-4BC4-9F52-1477CF0C24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406550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E23B74-AE91-449C-962E-5A79F68FC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6F95FA-3BEE-47B0-9EAD-8B9FA2264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D1822B-347C-4FBF-A3E0-EEBA698E0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F7305-C4E9-44B6-8E51-B6BE58B4C1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17929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4F0FDEC-35A8-4320-AD35-CA6664B75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0075812-ADA7-4340-9935-840FECBE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613380" name="Rectangle 4">
            <a:extLst>
              <a:ext uri="{FF2B5EF4-FFF2-40B4-BE49-F238E27FC236}">
                <a16:creationId xmlns="" xmlns:a16="http://schemas.microsoft.com/office/drawing/2014/main" id="{77F80EFC-E4DF-4C90-AB46-C34477B18D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13381" name="Rectangle 5">
            <a:extLst>
              <a:ext uri="{FF2B5EF4-FFF2-40B4-BE49-F238E27FC236}">
                <a16:creationId xmlns="" xmlns:a16="http://schemas.microsoft.com/office/drawing/2014/main" id="{091E3590-4B83-4307-A216-38030D7482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13382" name="Rectangle 6">
            <a:extLst>
              <a:ext uri="{FF2B5EF4-FFF2-40B4-BE49-F238E27FC236}">
                <a16:creationId xmlns="" xmlns:a16="http://schemas.microsoft.com/office/drawing/2014/main" id="{AE646595-6B95-4F11-B3F7-047422DFF2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2C71F7-C1A2-4C9A-90F8-003CC5E59F4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3143248"/>
            <a:ext cx="9144000" cy="2643206"/>
          </a:xfrm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tr-TR" sz="2400" dirty="0" smtClean="0">
                <a:solidFill>
                  <a:srgbClr val="990000"/>
                </a:solidFill>
              </a:rPr>
              <a:t/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2400" dirty="0" smtClean="0">
                <a:solidFill>
                  <a:srgbClr val="990000"/>
                </a:solidFill>
              </a:rPr>
              <a:t/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2400" dirty="0" smtClean="0">
                <a:solidFill>
                  <a:srgbClr val="990000"/>
                </a:solidFill>
              </a:rPr>
              <a:t>JİNESEKSOLOJİ BAKIŞ AÇISIYLA KADIN ORGAZM BOZUKLUĞUNA YAKLAŞIM</a:t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2400" dirty="0" smtClean="0">
                <a:solidFill>
                  <a:srgbClr val="990000"/>
                </a:solidFill>
              </a:rPr>
              <a:t/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2400" dirty="0" smtClean="0">
                <a:solidFill>
                  <a:srgbClr val="990000"/>
                </a:solidFill>
              </a:rPr>
              <a:t>Dr. Şule KIRAY</a:t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2400" dirty="0" smtClean="0">
                <a:solidFill>
                  <a:srgbClr val="990000"/>
                </a:solidFill>
              </a:rPr>
              <a:t/>
            </a:r>
            <a:br>
              <a:rPr lang="tr-TR" sz="2400" dirty="0" smtClean="0">
                <a:solidFill>
                  <a:srgbClr val="990000"/>
                </a:solidFill>
              </a:rPr>
            </a:br>
            <a:r>
              <a:rPr lang="tr-TR" sz="1800" dirty="0" smtClean="0"/>
              <a:t>Kadın Hastalıkları ve Doğum Uzmanı</a:t>
            </a:r>
            <a:br>
              <a:rPr lang="tr-TR" sz="1800" dirty="0" smtClean="0"/>
            </a:br>
            <a:r>
              <a:rPr lang="tr-TR" sz="1800" dirty="0" smtClean="0">
                <a:solidFill>
                  <a:schemeClr val="tx1"/>
                </a:solidFill>
              </a:rPr>
              <a:t>Klinik Psikoloji Bilim Uzmanı</a:t>
            </a:r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800" dirty="0"/>
          </a:p>
        </p:txBody>
      </p:sp>
      <p:pic>
        <p:nvPicPr>
          <p:cNvPr id="8" name="Picture 3" descr="2 (1)"/>
          <p:cNvPicPr>
            <a:picLocks noChangeAspect="1" noChangeArrowheads="1"/>
          </p:cNvPicPr>
          <p:nvPr/>
        </p:nvPicPr>
        <p:blipFill>
          <a:blip r:embed="rId2"/>
          <a:srcRect l="2744" r="5902" b="34492"/>
          <a:stretch>
            <a:fillRect/>
          </a:stretch>
        </p:blipFill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>
            <a:extLst>
              <a:ext uri="{FF2B5EF4-FFF2-40B4-BE49-F238E27FC236}">
                <a16:creationId xmlns="" xmlns:a16="http://schemas.microsoft.com/office/drawing/2014/main" id="{C794F398-850B-40CA-94B4-DC229D5F4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2667000"/>
        </p:xfrm>
        <a:graphic>
          <a:graphicData uri="http://schemas.openxmlformats.org/presentationml/2006/ole">
            <p:oleObj spid="_x0000_s7169" name="Bit Eşlem Resmi" r:id="rId3" imgW="6238095" imgH="2514286" progId="PBrush">
              <p:embed/>
            </p:oleObj>
          </a:graphicData>
        </a:graphic>
      </p:graphicFrame>
      <p:graphicFrame>
        <p:nvGraphicFramePr>
          <p:cNvPr id="8195" name="Object 5">
            <a:extLst>
              <a:ext uri="{FF2B5EF4-FFF2-40B4-BE49-F238E27FC236}">
                <a16:creationId xmlns="" xmlns:a16="http://schemas.microsoft.com/office/drawing/2014/main" id="{35926C5E-5DAB-4D53-85E5-F08BB2EAF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648200"/>
          <a:ext cx="8763000" cy="2209800"/>
        </p:xfrm>
        <a:graphic>
          <a:graphicData uri="http://schemas.openxmlformats.org/presentationml/2006/ole">
            <p:oleObj spid="_x0000_s7170" name="Bit Eşlem Resmi" r:id="rId4" imgW="6380952" imgH="1600000" progId="PBrush">
              <p:embed/>
            </p:oleObj>
          </a:graphicData>
        </a:graphic>
      </p:graphicFrame>
      <p:graphicFrame>
        <p:nvGraphicFramePr>
          <p:cNvPr id="8196" name="Object 6">
            <a:extLst>
              <a:ext uri="{FF2B5EF4-FFF2-40B4-BE49-F238E27FC236}">
                <a16:creationId xmlns="" xmlns:a16="http://schemas.microsoft.com/office/drawing/2014/main" id="{35012EB5-2392-4A3C-A323-E2029DE9E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895600"/>
          <a:ext cx="6048375" cy="1543050"/>
        </p:xfrm>
        <a:graphic>
          <a:graphicData uri="http://schemas.openxmlformats.org/presentationml/2006/ole">
            <p:oleObj spid="_x0000_s7171" name="Bit Eşlem Resmi" r:id="rId5" imgW="6047619" imgH="1542857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>
            <a:extLst>
              <a:ext uri="{FF2B5EF4-FFF2-40B4-BE49-F238E27FC236}">
                <a16:creationId xmlns="" xmlns:a16="http://schemas.microsoft.com/office/drawing/2014/main" id="{64B6FA8A-AC66-42A9-9079-3435D8738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3" name="Bit Eşlem Resmi" r:id="rId3" imgW="10980952" imgH="5439534" progId="PBrush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>
            <a:extLst>
              <a:ext uri="{FF2B5EF4-FFF2-40B4-BE49-F238E27FC236}">
                <a16:creationId xmlns="" xmlns:a16="http://schemas.microsoft.com/office/drawing/2014/main" id="{B0F49961-FECF-4291-A38D-616704EDD54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0"/>
          <a:ext cx="9144000" cy="3619500"/>
        </p:xfrm>
        <a:graphic>
          <a:graphicData uri="http://schemas.openxmlformats.org/presentationml/2006/ole">
            <p:oleObj spid="_x0000_s9217" name="Bit Eşlem Resmi" r:id="rId3" imgW="11019048" imgH="5095238" progId="PBrush">
              <p:embed/>
            </p:oleObj>
          </a:graphicData>
        </a:graphic>
      </p:graphicFrame>
      <p:graphicFrame>
        <p:nvGraphicFramePr>
          <p:cNvPr id="10243" name="Object 7">
            <a:extLst>
              <a:ext uri="{FF2B5EF4-FFF2-40B4-BE49-F238E27FC236}">
                <a16:creationId xmlns="" xmlns:a16="http://schemas.microsoft.com/office/drawing/2014/main" id="{B348A5EA-94D9-443D-8A04-17CDF6153CD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581400"/>
          <a:ext cx="4419600" cy="3276600"/>
        </p:xfrm>
        <a:graphic>
          <a:graphicData uri="http://schemas.openxmlformats.org/presentationml/2006/ole">
            <p:oleObj spid="_x0000_s9218" name="Bit Eşlem Resmi" r:id="rId4" imgW="8171429" imgH="4552381" progId="PBrush">
              <p:embed/>
            </p:oleObj>
          </a:graphicData>
        </a:graphic>
      </p:graphicFrame>
      <p:graphicFrame>
        <p:nvGraphicFramePr>
          <p:cNvPr id="10244" name="Object 8">
            <a:extLst>
              <a:ext uri="{FF2B5EF4-FFF2-40B4-BE49-F238E27FC236}">
                <a16:creationId xmlns="" xmlns:a16="http://schemas.microsoft.com/office/drawing/2014/main" id="{E5736500-6FFF-4517-9D90-59D246F5AA54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3810000"/>
          <a:ext cx="4495800" cy="3048000"/>
        </p:xfrm>
        <a:graphic>
          <a:graphicData uri="http://schemas.openxmlformats.org/presentationml/2006/ole">
            <p:oleObj spid="_x0000_s9219" name="Bit Eşlem Resmi" r:id="rId5" imgW="8266667" imgH="5466667" progId="PBrush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Köşeleri Yuvarlanmış Dikdörtgen Belirtme Çizgisi"/>
          <p:cNvSpPr/>
          <p:nvPr/>
        </p:nvSpPr>
        <p:spPr bwMode="auto">
          <a:xfrm>
            <a:off x="3786182" y="3643314"/>
            <a:ext cx="5072098" cy="178595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dirty="0" smtClean="0"/>
              <a:t>Östrojenlerin cinsel uyarılma ve kadın cinsel davranışını arttırması için </a:t>
            </a:r>
            <a:r>
              <a:rPr lang="tr-TR" dirty="0" err="1" smtClean="0"/>
              <a:t>hipotalamusta</a:t>
            </a:r>
            <a:r>
              <a:rPr lang="tr-TR" dirty="0" smtClean="0"/>
              <a:t> etki ettiği bir hücre nükleer moleküler yolu, östrojene bağımlı bir transkripsiyon, </a:t>
            </a:r>
            <a:r>
              <a:rPr lang="tr-TR" dirty="0" err="1" smtClean="0"/>
              <a:t>VMN'deki</a:t>
            </a:r>
            <a:r>
              <a:rPr lang="tr-TR" dirty="0" smtClean="0"/>
              <a:t> </a:t>
            </a:r>
            <a:r>
              <a:rPr lang="tr-TR" dirty="0" err="1" smtClean="0"/>
              <a:t>histon</a:t>
            </a:r>
            <a:r>
              <a:rPr lang="tr-TR" dirty="0" smtClean="0"/>
              <a:t> kuyruklarının </a:t>
            </a:r>
            <a:r>
              <a:rPr lang="tr-TR" dirty="0" err="1" smtClean="0"/>
              <a:t>asetilasyonu</a:t>
            </a:r>
            <a:r>
              <a:rPr lang="tr-TR" dirty="0" smtClean="0"/>
              <a:t> ve </a:t>
            </a:r>
            <a:r>
              <a:rPr lang="tr-TR" dirty="0" err="1" smtClean="0"/>
              <a:t>metilasyonu</a:t>
            </a:r>
            <a:r>
              <a:rPr lang="tr-TR" dirty="0" smtClean="0"/>
              <a:t> gerekmektedir.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Köşeleri Yuvarlanmış Dikdörtgen Belirtme Çizgisi"/>
          <p:cNvSpPr/>
          <p:nvPr/>
        </p:nvSpPr>
        <p:spPr bwMode="auto">
          <a:xfrm>
            <a:off x="4286248" y="3571876"/>
            <a:ext cx="4500594" cy="2857520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ER-alfa,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östrojenin </a:t>
            </a:r>
            <a:r>
              <a:rPr kumimoji="0" lang="tr-TR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endotelyal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NOS enzimi aktivitesini artırmasından, hızlı </a:t>
            </a:r>
            <a:r>
              <a:rPr kumimoji="0" lang="tr-TR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endotelyal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sentezi ve aktivasyonundan ve </a:t>
            </a:r>
            <a:r>
              <a:rPr kumimoji="0" lang="tr-TR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vazodilatasyondan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sorumludur.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aseline="0" dirty="0" smtClean="0"/>
              <a:t>Bu da </a:t>
            </a:r>
            <a:r>
              <a:rPr lang="tr-TR" baseline="0" dirty="0" err="1" smtClean="0"/>
              <a:t>vulvar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endotelyum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genital</a:t>
            </a:r>
            <a:r>
              <a:rPr lang="tr-TR" baseline="0" dirty="0" smtClean="0"/>
              <a:t> epitelyumun (</a:t>
            </a:r>
            <a:r>
              <a:rPr lang="tr-TR" baseline="0" dirty="0" err="1" smtClean="0"/>
              <a:t>labium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minor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introitus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epitelinin</a:t>
            </a:r>
            <a:r>
              <a:rPr lang="tr-TR" baseline="0" dirty="0" smtClean="0"/>
              <a:t> artmış </a:t>
            </a:r>
            <a:r>
              <a:rPr lang="tr-TR" baseline="0" dirty="0" err="1" smtClean="0"/>
              <a:t>innervasyonu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taktil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uyarımını</a:t>
            </a:r>
            <a:r>
              <a:rPr lang="tr-TR" baseline="0" dirty="0" smtClean="0"/>
              <a:t> sağlamaktadır.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 Belirtme Çizgisi"/>
          <p:cNvSpPr/>
          <p:nvPr/>
        </p:nvSpPr>
        <p:spPr bwMode="auto">
          <a:xfrm>
            <a:off x="4214810" y="3500438"/>
            <a:ext cx="4643470" cy="2500330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Cinsel eyleme geçme motivasyonu ve çiftleşme için </a:t>
            </a:r>
            <a:r>
              <a:rPr kumimoji="0" 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androjen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smtClean="0"/>
              <a:t>ö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strojen reseptörlerinin aynı anda uyarılması gerekmektedir.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 Belirtme Çizgisi"/>
          <p:cNvSpPr/>
          <p:nvPr/>
        </p:nvSpPr>
        <p:spPr bwMode="auto">
          <a:xfrm>
            <a:off x="5429256" y="3071810"/>
            <a:ext cx="3714744" cy="1928826"/>
          </a:xfrm>
          <a:prstGeom prst="wedge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Norepinefrin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alfa1b,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Histamin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H1,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baseline="0" dirty="0" err="1" smtClean="0"/>
              <a:t>Opioid</a:t>
            </a:r>
            <a:r>
              <a:rPr lang="tr-TR" dirty="0" smtClean="0"/>
              <a:t> </a:t>
            </a:r>
            <a:r>
              <a:rPr lang="tr-TR" dirty="0" err="1" smtClean="0"/>
              <a:t>agonisti</a:t>
            </a:r>
            <a:r>
              <a:rPr lang="tr-TR" dirty="0" smtClean="0"/>
              <a:t>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err="1" smtClean="0"/>
              <a:t>ProstaglandinD</a:t>
            </a:r>
            <a:r>
              <a:rPr lang="tr-TR" dirty="0" smtClean="0"/>
              <a:t> </a:t>
            </a:r>
            <a:r>
              <a:rPr lang="tr-TR" dirty="0" err="1" smtClean="0"/>
              <a:t>Sentaz</a:t>
            </a:r>
            <a:r>
              <a:rPr lang="tr-TR" dirty="0" smtClean="0"/>
              <a:t> enzimi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err="1" smtClean="0"/>
              <a:t>Orgasm</a:t>
            </a:r>
            <a:r>
              <a:rPr lang="tr-TR" dirty="0" smtClean="0"/>
              <a:t> sırasındaki </a:t>
            </a:r>
            <a:r>
              <a:rPr lang="tr-TR" dirty="0" err="1" smtClean="0"/>
              <a:t>Lordoz</a:t>
            </a:r>
            <a:r>
              <a:rPr lang="tr-TR" dirty="0" smtClean="0"/>
              <a:t> davranışından sorumlu bulunmuş.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="" xmlns:a16="http://schemas.microsoft.com/office/drawing/2014/main" id="{3AD4D6AB-264F-4AB8-943B-1F1E3D0FC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8475663" cy="4200525"/>
        </p:xfrm>
        <a:graphic>
          <a:graphicData uri="http://schemas.openxmlformats.org/presentationml/2006/ole">
            <p:oleObj spid="_x0000_s10241" name="Bit Eşlem Resmi" r:id="rId3" imgW="8476190" imgH="4200000" progId="PBrush">
              <p:embed/>
            </p:oleObj>
          </a:graphicData>
        </a:graphic>
      </p:graphicFrame>
      <p:sp>
        <p:nvSpPr>
          <p:cNvPr id="396291" name="AutoShape 3">
            <a:extLst>
              <a:ext uri="{FF2B5EF4-FFF2-40B4-BE49-F238E27FC236}">
                <a16:creationId xmlns="" xmlns:a16="http://schemas.microsoft.com/office/drawing/2014/main" id="{1B3E1912-C910-48CF-871E-BD8604D0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2667000" cy="1447800"/>
          </a:xfrm>
          <a:prstGeom prst="wedgeRoundRectCallout">
            <a:avLst>
              <a:gd name="adj1" fmla="val -41667"/>
              <a:gd name="adj2" fmla="val 5625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1200">
                <a:latin typeface="Arial" charset="0"/>
                <a:cs typeface="Arial" charset="0"/>
              </a:rPr>
              <a:t>Mastürbasyon Orgazmı İnsanlarda Endocannabinoid 2-Arachidonoylglycerol salınımını uyarmaktadır</a:t>
            </a:r>
            <a:r>
              <a:rPr lang="tr-TR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96292" name="AutoShape 4">
            <a:extLst>
              <a:ext uri="{FF2B5EF4-FFF2-40B4-BE49-F238E27FC236}">
                <a16:creationId xmlns="" xmlns:a16="http://schemas.microsoft.com/office/drawing/2014/main" id="{730E8C17-4AC8-4982-A726-F3C505B8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2667000" cy="1676400"/>
          </a:xfrm>
          <a:prstGeom prst="wedgeRoundRectCallout">
            <a:avLst>
              <a:gd name="adj1" fmla="val -38630"/>
              <a:gd name="adj2" fmla="val 5359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en-US" sz="1200"/>
              <a:t>Endokannabinoid 2-AG insan cinsel yanıt döngüsüne karışmakta ve 2-AG salınımı cinsel uyarılma ve orgazmın ödüllendirici sonuçlarında rol oynamaktadır</a:t>
            </a:r>
            <a:endParaRPr lang="tr-T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604C600D-E583-4F8D-A09E-A36FB52C7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tr-TR" altLang="en-US" sz="3600" b="1"/>
              <a:t>KADINLARDA GÖRÜLEN CİB – DSM V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E1DD2CF8-C496-45EA-9EA6-5665172E7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 sz="2400" b="1" dirty="0"/>
              <a:t>Kadında Cinsel İlgi / Uyarılma Bozukluğu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/>
              <a:t>302.72 (F52.22)</a:t>
            </a:r>
          </a:p>
          <a:p>
            <a:pPr>
              <a:lnSpc>
                <a:spcPct val="80000"/>
              </a:lnSpc>
            </a:pPr>
            <a:r>
              <a:rPr lang="tr-TR" altLang="en-US" sz="2400" b="1" dirty="0">
                <a:solidFill>
                  <a:srgbClr val="FF0000"/>
                </a:solidFill>
              </a:rPr>
              <a:t>Kadında Orgazm Bozukluğu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>
                <a:solidFill>
                  <a:srgbClr val="FF0000"/>
                </a:solidFill>
              </a:rPr>
              <a:t>302.72 (F52.21)</a:t>
            </a:r>
          </a:p>
          <a:p>
            <a:pPr>
              <a:lnSpc>
                <a:spcPct val="80000"/>
              </a:lnSpc>
            </a:pPr>
            <a:r>
              <a:rPr lang="tr-TR" altLang="en-US" sz="2400" b="1" dirty="0"/>
              <a:t>Cinsel Organlarda-</a:t>
            </a:r>
            <a:r>
              <a:rPr lang="tr-TR" altLang="en-US" sz="2400" b="1" dirty="0" err="1"/>
              <a:t>Pelviste</a:t>
            </a:r>
            <a:r>
              <a:rPr lang="tr-TR" altLang="en-US" sz="2400" b="1" dirty="0"/>
              <a:t> Ağrı / içe Girme Bozukluğu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/>
              <a:t>302.76 (F52.6)</a:t>
            </a:r>
          </a:p>
          <a:p>
            <a:pPr>
              <a:lnSpc>
                <a:spcPct val="80000"/>
              </a:lnSpc>
            </a:pPr>
            <a:r>
              <a:rPr lang="tr-TR" altLang="en-US" sz="2400" b="1" dirty="0"/>
              <a:t>Maddenin / İlacın Yol Açtığı Cinsel İşlev Bozukluğu</a:t>
            </a:r>
          </a:p>
          <a:p>
            <a:pPr>
              <a:lnSpc>
                <a:spcPct val="80000"/>
              </a:lnSpc>
            </a:pPr>
            <a:r>
              <a:rPr lang="tr-TR" altLang="en-US" sz="2400" b="1" dirty="0"/>
              <a:t>Tanımlanmış Diğer Bir Cinsel İşlev Bozukluğu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/>
              <a:t>302.79 (F52.8)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/>
              <a:t>Cinsellikten tiksinme, vb.</a:t>
            </a:r>
          </a:p>
          <a:p>
            <a:pPr>
              <a:lnSpc>
                <a:spcPct val="80000"/>
              </a:lnSpc>
            </a:pPr>
            <a:r>
              <a:rPr lang="tr-TR" altLang="en-US" sz="2400" b="1" dirty="0"/>
              <a:t>Tanımlanmamış Cinsel İşlev Bozukluğu</a:t>
            </a:r>
          </a:p>
          <a:p>
            <a:pPr lvl="1">
              <a:lnSpc>
                <a:spcPct val="80000"/>
              </a:lnSpc>
            </a:pPr>
            <a:r>
              <a:rPr lang="tr-TR" altLang="en-US" sz="2000" b="1" dirty="0"/>
              <a:t>302.70 (F52.9)</a:t>
            </a:r>
          </a:p>
          <a:p>
            <a:pPr>
              <a:lnSpc>
                <a:spcPct val="80000"/>
              </a:lnSpc>
            </a:pPr>
            <a:endParaRPr lang="tr-TR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="" xmlns:a16="http://schemas.microsoft.com/office/drawing/2014/main" id="{2B34F8FE-3CD5-4A62-8BA7-390D864F80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11413" y="981075"/>
            <a:ext cx="4087812" cy="4157663"/>
            <a:chOff x="1543" y="872"/>
            <a:chExt cx="2575" cy="2619"/>
          </a:xfrm>
        </p:grpSpPr>
        <p:sp>
          <p:nvSpPr>
            <p:cNvPr id="3" name="_s1028">
              <a:extLst>
                <a:ext uri="{FF2B5EF4-FFF2-40B4-BE49-F238E27FC236}">
                  <a16:creationId xmlns="" xmlns:a16="http://schemas.microsoft.com/office/drawing/2014/main" id="{BE37F5DF-0D0E-48AC-A7DA-2E2D9CA6F40D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616" y="967"/>
              <a:ext cx="2430" cy="243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F9F67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1029">
              <a:extLst>
                <a:ext uri="{FF2B5EF4-FFF2-40B4-BE49-F238E27FC236}">
                  <a16:creationId xmlns="" xmlns:a16="http://schemas.microsoft.com/office/drawing/2014/main" id="{D5EAC70A-9DB2-4265-ADD4-06E48BB691CB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5400000">
              <a:off x="1616" y="967"/>
              <a:ext cx="2430" cy="243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1030">
              <a:extLst>
                <a:ext uri="{FF2B5EF4-FFF2-40B4-BE49-F238E27FC236}">
                  <a16:creationId xmlns="" xmlns:a16="http://schemas.microsoft.com/office/drawing/2014/main" id="{3001A9DE-9DA0-4BCA-8897-A88D0EF5B846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0800000">
              <a:off x="1616" y="967"/>
              <a:ext cx="2430" cy="243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31">
              <a:extLst>
                <a:ext uri="{FF2B5EF4-FFF2-40B4-BE49-F238E27FC236}">
                  <a16:creationId xmlns="" xmlns:a16="http://schemas.microsoft.com/office/drawing/2014/main" id="{3CDAF1D2-09C7-4172-A437-5950087F1972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6200000">
              <a:off x="1616" y="967"/>
              <a:ext cx="2430" cy="2430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032">
              <a:extLst>
                <a:ext uri="{FF2B5EF4-FFF2-40B4-BE49-F238E27FC236}">
                  <a16:creationId xmlns="" xmlns:a16="http://schemas.microsoft.com/office/drawing/2014/main" id="{AB24366C-DCF6-4B2D-AF20-1F8535AAA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1119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_s1033">
              <a:extLst>
                <a:ext uri="{FF2B5EF4-FFF2-40B4-BE49-F238E27FC236}">
                  <a16:creationId xmlns="" xmlns:a16="http://schemas.microsoft.com/office/drawing/2014/main" id="{69779E92-4F4A-4DF1-B0C2-C0683E347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62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1034">
              <a:extLst>
                <a:ext uri="{FF2B5EF4-FFF2-40B4-BE49-F238E27FC236}">
                  <a16:creationId xmlns="" xmlns:a16="http://schemas.microsoft.com/office/drawing/2014/main" id="{796CAEE5-61A2-4B51-B0AB-6230B41B6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1120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_s1035">
              <a:extLst>
                <a:ext uri="{FF2B5EF4-FFF2-40B4-BE49-F238E27FC236}">
                  <a16:creationId xmlns="" xmlns:a16="http://schemas.microsoft.com/office/drawing/2014/main" id="{37E4BBCD-9146-40BE-8D58-6C46A1CD5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262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6" name="Text Box 12">
            <a:extLst>
              <a:ext uri="{FF2B5EF4-FFF2-40B4-BE49-F238E27FC236}">
                <a16:creationId xmlns="" xmlns:a16="http://schemas.microsoft.com/office/drawing/2014/main" id="{2FD7237F-E122-4F8B-B734-16C45D6C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3665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0429" name="Text Box 13">
            <a:extLst>
              <a:ext uri="{FF2B5EF4-FFF2-40B4-BE49-F238E27FC236}">
                <a16:creationId xmlns="" xmlns:a16="http://schemas.microsoft.com/office/drawing/2014/main" id="{4517FB57-3866-41C3-951A-775500CB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492375"/>
            <a:ext cx="1149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/>
              <a:t>Cinsel </a:t>
            </a:r>
          </a:p>
          <a:p>
            <a:pPr eaLnBrk="1" hangingPunct="1"/>
            <a:r>
              <a:rPr lang="tr-TR" altLang="en-US" b="1"/>
              <a:t>İstek ve</a:t>
            </a:r>
          </a:p>
          <a:p>
            <a:pPr eaLnBrk="1" hangingPunct="1"/>
            <a:r>
              <a:rPr lang="tr-TR" altLang="en-US" b="1"/>
              <a:t>Uyarılma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="" xmlns:a16="http://schemas.microsoft.com/office/drawing/2014/main" id="{788069F3-29EE-404C-B0FF-2D4B6225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196975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/>
              <a:t>     </a:t>
            </a:r>
            <a:r>
              <a:rPr lang="tr-TR" altLang="en-US" b="1">
                <a:solidFill>
                  <a:schemeClr val="bg1"/>
                </a:solidFill>
              </a:rPr>
              <a:t>Plato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="" xmlns:a16="http://schemas.microsoft.com/office/drawing/2014/main" id="{874695CC-7B47-4454-A8BC-EB5AF45BC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3706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/>
              <a:t>Rezolüsyon</a:t>
            </a:r>
          </a:p>
          <a:p>
            <a:pPr eaLnBrk="1" hangingPunct="1"/>
            <a:r>
              <a:rPr lang="tr-TR" altLang="en-US" b="1"/>
              <a:t>ÇÖZÜLME</a:t>
            </a:r>
          </a:p>
        </p:txBody>
      </p:sp>
      <p:sp>
        <p:nvSpPr>
          <p:cNvPr id="1040" name="Text Box 16">
            <a:extLst>
              <a:ext uri="{FF2B5EF4-FFF2-40B4-BE49-F238E27FC236}">
                <a16:creationId xmlns="" xmlns:a16="http://schemas.microsoft.com/office/drawing/2014/main" id="{DAFBBCFD-CF25-4740-B5CD-CAA479AD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36838"/>
            <a:ext cx="18716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b="1"/>
              <a:t>KADINLARDA</a:t>
            </a:r>
          </a:p>
          <a:p>
            <a:pPr algn="ctr" eaLnBrk="1" hangingPunct="1"/>
            <a:r>
              <a:rPr lang="tr-TR" altLang="en-US" b="1"/>
              <a:t>CİNSEL SİKLUS</a:t>
            </a:r>
          </a:p>
        </p:txBody>
      </p:sp>
      <p:sp>
        <p:nvSpPr>
          <p:cNvPr id="1041" name="Text Box 18">
            <a:extLst>
              <a:ext uri="{FF2B5EF4-FFF2-40B4-BE49-F238E27FC236}">
                <a16:creationId xmlns="" xmlns:a16="http://schemas.microsoft.com/office/drawing/2014/main" id="{CDFD4FE5-4A1F-4E8F-8C56-14A97B5C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6583363"/>
            <a:ext cx="2027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1200" b="1" i="1"/>
              <a:t>Masters ve Johnson 1966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="" xmlns:a16="http://schemas.microsoft.com/office/drawing/2014/main" id="{79C16262-8A7D-4480-8DA4-8F54C05F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32337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FF9900"/>
                </a:solidFill>
              </a:rPr>
              <a:t>CİNSEL İSTEK ve UYARILMA</a:t>
            </a:r>
          </a:p>
          <a:p>
            <a:pPr eaLnBrk="1" hangingPunct="1"/>
            <a:r>
              <a:rPr lang="tr-TR" altLang="en-US" b="1">
                <a:solidFill>
                  <a:srgbClr val="FF9900"/>
                </a:solidFill>
                <a:latin typeface="Tahoma" panose="020B0604030504040204" pitchFamily="34" charset="0"/>
              </a:rPr>
              <a:t>A- TETİKLEYİCİ FAKTÖRLER ve </a:t>
            </a:r>
          </a:p>
          <a:p>
            <a:pPr eaLnBrk="1" hangingPunct="1"/>
            <a:r>
              <a:rPr lang="tr-TR" altLang="en-US" b="1">
                <a:solidFill>
                  <a:srgbClr val="FF9900"/>
                </a:solidFill>
                <a:latin typeface="Tahoma" panose="020B0604030504040204" pitchFamily="34" charset="0"/>
              </a:rPr>
              <a:t>CİNSEL İSTEK</a:t>
            </a:r>
          </a:p>
          <a:p>
            <a:pPr eaLnBrk="1" hangingPunct="1"/>
            <a:r>
              <a:rPr lang="tr-TR" altLang="en-US"/>
              <a:t>*Resim</a:t>
            </a:r>
          </a:p>
          <a:p>
            <a:pPr eaLnBrk="1" hangingPunct="1"/>
            <a:r>
              <a:rPr lang="tr-TR" altLang="en-US"/>
              <a:t>*Düşünme</a:t>
            </a:r>
          </a:p>
          <a:p>
            <a:pPr eaLnBrk="1" hangingPunct="1"/>
            <a:r>
              <a:rPr lang="tr-TR" altLang="en-US"/>
              <a:t>*Fantezi</a:t>
            </a:r>
          </a:p>
          <a:p>
            <a:pPr eaLnBrk="1" hangingPunct="1"/>
            <a:r>
              <a:rPr lang="tr-TR" altLang="en-US"/>
              <a:t>*Koku/koklama</a:t>
            </a:r>
          </a:p>
          <a:p>
            <a:pPr eaLnBrk="1" hangingPunct="1"/>
            <a:r>
              <a:rPr lang="tr-TR" altLang="en-US"/>
              <a:t>*Hatırlama - </a:t>
            </a:r>
            <a:r>
              <a:rPr lang="tr-TR" altLang="en-US" b="1"/>
              <a:t>ARZULANMA</a:t>
            </a:r>
          </a:p>
        </p:txBody>
      </p:sp>
      <p:sp>
        <p:nvSpPr>
          <p:cNvPr id="60436" name="Text Box 20">
            <a:extLst>
              <a:ext uri="{FF2B5EF4-FFF2-40B4-BE49-F238E27FC236}">
                <a16:creationId xmlns="" xmlns:a16="http://schemas.microsoft.com/office/drawing/2014/main" id="{725A07A2-B4A6-4B42-95C3-B48F6AD3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0"/>
            <a:ext cx="29987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FF9900"/>
                </a:solidFill>
              </a:rPr>
              <a:t>PLATO</a:t>
            </a:r>
          </a:p>
          <a:p>
            <a:pPr eaLnBrk="1" hangingPunct="1"/>
            <a:r>
              <a:rPr lang="tr-TR" altLang="en-US"/>
              <a:t>*Artmış östrojen cevabı</a:t>
            </a:r>
          </a:p>
          <a:p>
            <a:pPr eaLnBrk="1" hangingPunct="1"/>
            <a:r>
              <a:rPr lang="tr-TR" altLang="en-US"/>
              <a:t>*</a:t>
            </a:r>
            <a:r>
              <a:rPr lang="tr-TR" altLang="en-US" b="1"/>
              <a:t>VAJİNAL DİLATASYON</a:t>
            </a:r>
          </a:p>
          <a:p>
            <a:pPr eaLnBrk="1" hangingPunct="1"/>
            <a:r>
              <a:rPr lang="tr-TR" altLang="en-US"/>
              <a:t>*Vajinal lubrikasyon</a:t>
            </a:r>
          </a:p>
          <a:p>
            <a:pPr eaLnBrk="1" hangingPunct="1"/>
            <a:r>
              <a:rPr lang="tr-TR" altLang="en-US"/>
              <a:t>*Areolaların koyulaşması</a:t>
            </a:r>
          </a:p>
          <a:p>
            <a:pPr eaLnBrk="1" hangingPunct="1"/>
            <a:r>
              <a:rPr lang="tr-TR" altLang="en-US"/>
              <a:t>*Flashing</a:t>
            </a:r>
          </a:p>
        </p:txBody>
      </p:sp>
      <p:sp>
        <p:nvSpPr>
          <p:cNvPr id="60437" name="Text Box 21">
            <a:extLst>
              <a:ext uri="{FF2B5EF4-FFF2-40B4-BE49-F238E27FC236}">
                <a16:creationId xmlns="" xmlns:a16="http://schemas.microsoft.com/office/drawing/2014/main" id="{CE00C3F3-90EE-4734-A3D1-0F800034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60575"/>
            <a:ext cx="241141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FF9900"/>
                </a:solidFill>
              </a:rPr>
              <a:t>BOŞALMA / ORGAZM</a:t>
            </a:r>
          </a:p>
          <a:p>
            <a:pPr eaLnBrk="1" hangingPunct="1"/>
            <a:r>
              <a:rPr lang="tr-TR" altLang="en-US"/>
              <a:t>*Anal ve pelvik kasların kontraksiyonu</a:t>
            </a:r>
          </a:p>
          <a:p>
            <a:pPr eaLnBrk="1" hangingPunct="1"/>
            <a:r>
              <a:rPr lang="tr-TR" altLang="en-US"/>
              <a:t>*Uterin kontraksiyonlar</a:t>
            </a:r>
          </a:p>
          <a:p>
            <a:pPr eaLnBrk="1" hangingPunct="1"/>
            <a:r>
              <a:rPr lang="tr-TR" altLang="en-US"/>
              <a:t>*Vajinal kontraksiyonlar</a:t>
            </a:r>
          </a:p>
          <a:p>
            <a:pPr eaLnBrk="1" hangingPunct="1"/>
            <a:r>
              <a:rPr lang="tr-TR" altLang="en-US"/>
              <a:t>*Ejekülasyon (ERKEKTEKİ MENİ GİBİ SIVI ÇIKIŞI) ?</a:t>
            </a:r>
          </a:p>
        </p:txBody>
      </p:sp>
      <p:sp>
        <p:nvSpPr>
          <p:cNvPr id="60438" name="Text Box 22">
            <a:extLst>
              <a:ext uri="{FF2B5EF4-FFF2-40B4-BE49-F238E27FC236}">
                <a16:creationId xmlns="" xmlns:a16="http://schemas.microsoft.com/office/drawing/2014/main" id="{F1CFE363-53A0-49FD-B058-C23BF657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157788"/>
            <a:ext cx="52879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FF9900"/>
                </a:solidFill>
              </a:rPr>
              <a:t>ÇÖZÜLME</a:t>
            </a:r>
          </a:p>
          <a:p>
            <a:pPr eaLnBrk="1" hangingPunct="1"/>
            <a:r>
              <a:rPr lang="tr-TR" altLang="en-US"/>
              <a:t>*Doyum</a:t>
            </a:r>
          </a:p>
          <a:p>
            <a:pPr eaLnBrk="1" hangingPunct="1"/>
            <a:r>
              <a:rPr lang="tr-TR" altLang="en-US"/>
              <a:t>*Öfori</a:t>
            </a:r>
          </a:p>
          <a:p>
            <a:pPr eaLnBrk="1" hangingPunct="1"/>
            <a:r>
              <a:rPr lang="tr-TR" altLang="en-US"/>
              <a:t>*Gevşeme ve rahatlama</a:t>
            </a:r>
          </a:p>
          <a:p>
            <a:pPr eaLnBrk="1" hangingPunct="1"/>
            <a:r>
              <a:rPr lang="tr-TR" altLang="en-US">
                <a:latin typeface="Tahoma" panose="020B0604030504040204" pitchFamily="34" charset="0"/>
              </a:rPr>
              <a:t>*</a:t>
            </a:r>
            <a:r>
              <a:rPr lang="tr-TR" altLang="en-US" b="1">
                <a:solidFill>
                  <a:srgbClr val="FF9900"/>
                </a:solidFill>
                <a:latin typeface="Tahoma" panose="020B0604030504040204" pitchFamily="34" charset="0"/>
              </a:rPr>
              <a:t>YANITSIZ (Refrakter)</a:t>
            </a:r>
            <a:r>
              <a:rPr lang="tr-TR" altLang="en-US">
                <a:solidFill>
                  <a:srgbClr val="FF9900"/>
                </a:solidFill>
                <a:latin typeface="Tahoma" panose="020B0604030504040204" pitchFamily="34" charset="0"/>
              </a:rPr>
              <a:t> </a:t>
            </a:r>
            <a:r>
              <a:rPr lang="tr-TR" altLang="en-US" b="1">
                <a:solidFill>
                  <a:srgbClr val="FF9900"/>
                </a:solidFill>
                <a:latin typeface="Tahoma" panose="020B0604030504040204" pitchFamily="34" charset="0"/>
              </a:rPr>
              <a:t>EVRE</a:t>
            </a:r>
            <a:r>
              <a:rPr lang="tr-TR" altLang="en-US">
                <a:latin typeface="Tahoma" panose="020B0604030504040204" pitchFamily="34" charset="0"/>
              </a:rPr>
              <a:t> yoktur</a:t>
            </a:r>
            <a:endParaRPr lang="tr-TR" altLang="en-US"/>
          </a:p>
        </p:txBody>
      </p:sp>
      <p:sp>
        <p:nvSpPr>
          <p:cNvPr id="60439" name="Text Box 23">
            <a:extLst>
              <a:ext uri="{FF2B5EF4-FFF2-40B4-BE49-F238E27FC236}">
                <a16:creationId xmlns="" xmlns:a16="http://schemas.microsoft.com/office/drawing/2014/main" id="{86CD6559-609E-47C4-BC4E-DCCE3553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708275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b="1">
                <a:solidFill>
                  <a:srgbClr val="FF3300"/>
                </a:solidFill>
              </a:rPr>
              <a:t> </a:t>
            </a:r>
            <a:r>
              <a:rPr lang="tr-TR" altLang="en-US" b="1"/>
              <a:t>BOŞALMA</a:t>
            </a:r>
          </a:p>
          <a:p>
            <a:pPr algn="ctr" eaLnBrk="1" hangingPunct="1"/>
            <a:r>
              <a:rPr lang="tr-TR" altLang="en-US" b="1"/>
              <a:t>Orgazm</a:t>
            </a:r>
          </a:p>
        </p:txBody>
      </p:sp>
      <p:sp>
        <p:nvSpPr>
          <p:cNvPr id="60441" name="AutoShape 25">
            <a:extLst>
              <a:ext uri="{FF2B5EF4-FFF2-40B4-BE49-F238E27FC236}">
                <a16:creationId xmlns="" xmlns:a16="http://schemas.microsoft.com/office/drawing/2014/main" id="{6F277CE9-B3A0-4953-8B81-8298F0B6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341438"/>
            <a:ext cx="2520950" cy="1871662"/>
          </a:xfrm>
          <a:custGeom>
            <a:avLst/>
            <a:gdLst>
              <a:gd name="T0" fmla="*/ 268954106 w 21600"/>
              <a:gd name="T1" fmla="*/ 35649873 h 21600"/>
              <a:gd name="T2" fmla="*/ 215067827 w 21600"/>
              <a:gd name="T3" fmla="*/ 16586044 h 21600"/>
              <a:gd name="T4" fmla="*/ 249393642 w 21600"/>
              <a:gd name="T5" fmla="*/ 42940514 h 21600"/>
              <a:gd name="T6" fmla="*/ 329065203 w 21600"/>
              <a:gd name="T7" fmla="*/ 66441832 h 21600"/>
              <a:gd name="T8" fmla="*/ 288023919 w 21600"/>
              <a:gd name="T9" fmla="*/ 96805833 h 21600"/>
              <a:gd name="T10" fmla="*/ 232925484 w 21600"/>
              <a:gd name="T11" fmla="*/ 7418297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71" y="9490"/>
                </a:moveTo>
                <a:cubicBezTo>
                  <a:pt x="19372" y="6753"/>
                  <a:pt x="17745" y="4348"/>
                  <a:pt x="15353" y="2959"/>
                </a:cubicBezTo>
                <a:lnTo>
                  <a:pt x="16224" y="1460"/>
                </a:lnTo>
                <a:cubicBezTo>
                  <a:pt x="19072" y="3115"/>
                  <a:pt x="21010" y="5979"/>
                  <a:pt x="21486" y="9239"/>
                </a:cubicBezTo>
                <a:lnTo>
                  <a:pt x="24158" y="8849"/>
                </a:lnTo>
                <a:lnTo>
                  <a:pt x="21145" y="12893"/>
                </a:lnTo>
                <a:lnTo>
                  <a:pt x="17100" y="9880"/>
                </a:lnTo>
                <a:lnTo>
                  <a:pt x="19771" y="9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0442" name="AutoShape 26">
            <a:extLst>
              <a:ext uri="{FF2B5EF4-FFF2-40B4-BE49-F238E27FC236}">
                <a16:creationId xmlns="" xmlns:a16="http://schemas.microsoft.com/office/drawing/2014/main" id="{E401D9E7-E48E-4915-BD07-429B2BD496DF}"/>
              </a:ext>
            </a:extLst>
          </p:cNvPr>
          <p:cNvSpPr>
            <a:spLocks noChangeArrowheads="1"/>
          </p:cNvSpPr>
          <p:nvPr/>
        </p:nvSpPr>
        <p:spPr bwMode="auto">
          <a:xfrm rot="-827918">
            <a:off x="4297363" y="2824163"/>
            <a:ext cx="1871662" cy="1800225"/>
          </a:xfrm>
          <a:custGeom>
            <a:avLst/>
            <a:gdLst>
              <a:gd name="T0" fmla="*/ 132973782 w 21600"/>
              <a:gd name="T1" fmla="*/ 132665075 h 21600"/>
              <a:gd name="T2" fmla="*/ 146796694 w 21600"/>
              <a:gd name="T3" fmla="*/ 102206112 h 21600"/>
              <a:gd name="T4" fmla="*/ 121313158 w 21600"/>
              <a:gd name="T5" fmla="*/ 119710460 h 21600"/>
              <a:gd name="T6" fmla="*/ 105027452 w 21600"/>
              <a:gd name="T7" fmla="*/ 166131745 h 21600"/>
              <a:gd name="T8" fmla="*/ 69535273 w 21600"/>
              <a:gd name="T9" fmla="*/ 146140671 h 21600"/>
              <a:gd name="T10" fmla="*/ 91151943 w 21600"/>
              <a:gd name="T11" fmla="*/ 1133060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77" y="18936"/>
                </a:moveTo>
                <a:cubicBezTo>
                  <a:pt x="15294" y="18324"/>
                  <a:pt x="17385" y="16582"/>
                  <a:pt x="18443" y="14219"/>
                </a:cubicBezTo>
                <a:lnTo>
                  <a:pt x="20658" y="15210"/>
                </a:lnTo>
                <a:cubicBezTo>
                  <a:pt x="19294" y="18259"/>
                  <a:pt x="16596" y="20505"/>
                  <a:pt x="13351" y="21294"/>
                </a:cubicBezTo>
                <a:lnTo>
                  <a:pt x="13988" y="23917"/>
                </a:lnTo>
                <a:lnTo>
                  <a:pt x="9261" y="21039"/>
                </a:lnTo>
                <a:lnTo>
                  <a:pt x="12140" y="16312"/>
                </a:lnTo>
                <a:lnTo>
                  <a:pt x="12777" y="18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r-TR" altLang="en-US">
              <a:solidFill>
                <a:schemeClr val="folHlink"/>
              </a:solidFill>
            </a:endParaRPr>
          </a:p>
        </p:txBody>
      </p:sp>
      <p:sp>
        <p:nvSpPr>
          <p:cNvPr id="60443" name="AutoShape 27">
            <a:extLst>
              <a:ext uri="{FF2B5EF4-FFF2-40B4-BE49-F238E27FC236}">
                <a16:creationId xmlns="" xmlns:a16="http://schemas.microsoft.com/office/drawing/2014/main" id="{886FC22D-36CF-4879-91E1-2A2C3A2EC313}"/>
              </a:ext>
            </a:extLst>
          </p:cNvPr>
          <p:cNvSpPr>
            <a:spLocks noChangeArrowheads="1"/>
          </p:cNvSpPr>
          <p:nvPr/>
        </p:nvSpPr>
        <p:spPr bwMode="auto">
          <a:xfrm rot="3371989">
            <a:off x="2570163" y="2551112"/>
            <a:ext cx="2909888" cy="2074863"/>
          </a:xfrm>
          <a:custGeom>
            <a:avLst/>
            <a:gdLst>
              <a:gd name="T0" fmla="*/ 251830979 w 21600"/>
              <a:gd name="T1" fmla="*/ 195174367 h 21600"/>
              <a:gd name="T2" fmla="*/ 294752553 w 21600"/>
              <a:gd name="T3" fmla="*/ 173610304 h 21600"/>
              <a:gd name="T4" fmla="*/ 240324801 w 21600"/>
              <a:gd name="T5" fmla="*/ 175492666 h 21600"/>
              <a:gd name="T6" fmla="*/ 191432234 w 21600"/>
              <a:gd name="T7" fmla="*/ 224193957 h 21600"/>
              <a:gd name="T8" fmla="*/ 123519885 w 21600"/>
              <a:gd name="T9" fmla="*/ 188373910 h 21600"/>
              <a:gd name="T10" fmla="*/ 194009370 w 21600"/>
              <a:gd name="T11" fmla="*/ 1538456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640" y="19373"/>
                </a:moveTo>
                <a:cubicBezTo>
                  <a:pt x="10693" y="19374"/>
                  <a:pt x="10746" y="19375"/>
                  <a:pt x="10800" y="19375"/>
                </a:cubicBezTo>
                <a:cubicBezTo>
                  <a:pt x="12517" y="19374"/>
                  <a:pt x="14195" y="18859"/>
                  <a:pt x="15616" y="17894"/>
                </a:cubicBezTo>
                <a:lnTo>
                  <a:pt x="16866" y="19735"/>
                </a:lnTo>
                <a:cubicBezTo>
                  <a:pt x="15076" y="20950"/>
                  <a:pt x="12963" y="21599"/>
                  <a:pt x="10800" y="21600"/>
                </a:cubicBezTo>
                <a:cubicBezTo>
                  <a:pt x="10732" y="21600"/>
                  <a:pt x="10665" y="21599"/>
                  <a:pt x="10598" y="21598"/>
                </a:cubicBezTo>
                <a:lnTo>
                  <a:pt x="10548" y="24297"/>
                </a:lnTo>
                <a:lnTo>
                  <a:pt x="6806" y="20415"/>
                </a:lnTo>
                <a:lnTo>
                  <a:pt x="10690" y="16673"/>
                </a:lnTo>
                <a:lnTo>
                  <a:pt x="10640" y="193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tr-TR" altLang="en-US"/>
          </a:p>
        </p:txBody>
      </p:sp>
      <p:sp>
        <p:nvSpPr>
          <p:cNvPr id="60444" name="AutoShape 28">
            <a:extLst>
              <a:ext uri="{FF2B5EF4-FFF2-40B4-BE49-F238E27FC236}">
                <a16:creationId xmlns="" xmlns:a16="http://schemas.microsoft.com/office/drawing/2014/main" id="{309078B1-28D3-4933-AD0A-0A9D53225910}"/>
              </a:ext>
            </a:extLst>
          </p:cNvPr>
          <p:cNvSpPr>
            <a:spLocks noChangeArrowheads="1"/>
          </p:cNvSpPr>
          <p:nvPr/>
        </p:nvSpPr>
        <p:spPr bwMode="auto">
          <a:xfrm rot="10672798">
            <a:off x="2916238" y="1557338"/>
            <a:ext cx="1655762" cy="1944687"/>
          </a:xfrm>
          <a:custGeom>
            <a:avLst/>
            <a:gdLst>
              <a:gd name="T0" fmla="*/ 106051633 w 21600"/>
              <a:gd name="T1" fmla="*/ 152436261 h 21600"/>
              <a:gd name="T2" fmla="*/ 116610944 w 21600"/>
              <a:gd name="T3" fmla="*/ 113285584 h 21600"/>
              <a:gd name="T4" fmla="*/ 96479492 w 21600"/>
              <a:gd name="T5" fmla="*/ 137854085 h 21600"/>
              <a:gd name="T6" fmla="*/ 82194717 w 21600"/>
              <a:gd name="T7" fmla="*/ 193864606 h 21600"/>
              <a:gd name="T8" fmla="*/ 54418457 w 21600"/>
              <a:gd name="T9" fmla="*/ 170536339 h 21600"/>
              <a:gd name="T10" fmla="*/ 71335740 w 21600"/>
              <a:gd name="T11" fmla="*/ 1322206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777" y="18936"/>
                </a:moveTo>
                <a:cubicBezTo>
                  <a:pt x="15532" y="18266"/>
                  <a:pt x="17760" y="16248"/>
                  <a:pt x="18699" y="13574"/>
                </a:cubicBezTo>
                <a:lnTo>
                  <a:pt x="20989" y="14378"/>
                </a:lnTo>
                <a:cubicBezTo>
                  <a:pt x="19778" y="17828"/>
                  <a:pt x="16903" y="20430"/>
                  <a:pt x="13351" y="21294"/>
                </a:cubicBezTo>
                <a:lnTo>
                  <a:pt x="13988" y="23917"/>
                </a:lnTo>
                <a:lnTo>
                  <a:pt x="9261" y="21039"/>
                </a:lnTo>
                <a:lnTo>
                  <a:pt x="12140" y="16312"/>
                </a:lnTo>
                <a:lnTo>
                  <a:pt x="12777" y="18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pic>
        <p:nvPicPr>
          <p:cNvPr id="60445" name="Picture 29" descr="sciphysm">
            <a:extLst>
              <a:ext uri="{FF2B5EF4-FFF2-40B4-BE49-F238E27FC236}">
                <a16:creationId xmlns="" xmlns:a16="http://schemas.microsoft.com/office/drawing/2014/main" id="{E410F4C3-21AC-446B-BE38-776DAA80DB5B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0"/>
            <a:ext cx="2916237" cy="1916113"/>
          </a:xfrm>
          <a:noFill/>
        </p:spPr>
      </p:pic>
      <p:sp>
        <p:nvSpPr>
          <p:cNvPr id="60446" name="Text Box 30">
            <a:extLst>
              <a:ext uri="{FF2B5EF4-FFF2-40B4-BE49-F238E27FC236}">
                <a16:creationId xmlns="" xmlns:a16="http://schemas.microsoft.com/office/drawing/2014/main" id="{635633E5-5EF1-408E-A3E3-DC2465EB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3055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FF9900"/>
                </a:solidFill>
              </a:rPr>
              <a:t>*B- UYARILMA BELİRTİLERİ</a:t>
            </a:r>
          </a:p>
          <a:p>
            <a:pPr eaLnBrk="1" hangingPunct="1"/>
            <a:r>
              <a:rPr lang="tr-TR" altLang="en-US"/>
              <a:t>*Vajinal lubrikasyon</a:t>
            </a:r>
          </a:p>
          <a:p>
            <a:pPr eaLnBrk="1" hangingPunct="1"/>
            <a:r>
              <a:rPr lang="tr-TR" altLang="en-US"/>
              <a:t>*Vajinal dilatasyon</a:t>
            </a:r>
          </a:p>
          <a:p>
            <a:pPr eaLnBrk="1" hangingPunct="1"/>
            <a:r>
              <a:rPr lang="tr-TR" altLang="en-US"/>
              <a:t>*Labial büyüme</a:t>
            </a:r>
          </a:p>
          <a:p>
            <a:pPr eaLnBrk="1" hangingPunct="1"/>
            <a:r>
              <a:rPr lang="tr-TR" altLang="en-US"/>
              <a:t>*Klitoral büyüme</a:t>
            </a:r>
          </a:p>
          <a:p>
            <a:pPr eaLnBrk="1" hangingPunct="1"/>
            <a:r>
              <a:rPr lang="tr-TR" altLang="en-US"/>
              <a:t>*Meme uçları dikleşir</a:t>
            </a:r>
          </a:p>
          <a:p>
            <a:pPr eaLnBrk="1" hangingPunct="1"/>
            <a:r>
              <a:rPr lang="tr-TR" altLang="en-US"/>
              <a:t>*Meme boyutları büyür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  <p:bldP spid="60430" grpId="0"/>
      <p:bldP spid="60431" grpId="0"/>
      <p:bldP spid="60435" grpId="0"/>
      <p:bldP spid="60436" grpId="0"/>
      <p:bldP spid="60437" grpId="0"/>
      <p:bldP spid="60438" grpId="0"/>
      <p:bldP spid="60439" grpId="0"/>
      <p:bldP spid="60441" grpId="0" animBg="1"/>
      <p:bldP spid="60442" grpId="0" animBg="1"/>
      <p:bldP spid="60443" grpId="0" animBg="1"/>
      <p:bldP spid="60444" grpId="0" animBg="1"/>
      <p:bldP spid="60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8" name="Picture 4" descr="C:\Users\skiray\Desktop\20190112_095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47109" name="Picture 5" descr="C:\Users\skiray\Desktop\20190112_103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kiray\Desktop\20190112_10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533525"/>
            <a:ext cx="7648575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0907DE20-F9F0-4430-85C9-F22BFF465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 dirty="0"/>
              <a:t>Kadında  </a:t>
            </a:r>
            <a:r>
              <a:rPr lang="tr-TR" altLang="tr-TR" sz="3200" b="1" dirty="0" smtClean="0"/>
              <a:t>BOŞALMA-ORGAZM  </a:t>
            </a:r>
            <a:r>
              <a:rPr lang="tr-TR" altLang="tr-TR" sz="3200" b="1" dirty="0"/>
              <a:t>bozukluğu tipleri…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EF34D3D3-23F6-46EC-B756-7AA9E08CB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9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 smtClean="0"/>
              <a:t>PRİMER </a:t>
            </a:r>
            <a:r>
              <a:rPr lang="tr-TR" altLang="tr-TR" sz="2400" b="1" dirty="0"/>
              <a:t>(Yaşam boyu):</a:t>
            </a:r>
            <a:r>
              <a:rPr lang="tr-TR" altLang="tr-TR" sz="2400" dirty="0"/>
              <a:t> Bu bozukluk, kişi cinsel açıdan etkin olduğundan beri vardır.</a:t>
            </a:r>
            <a:endParaRPr lang="tr-TR" altLang="tr-TR" sz="2400" b="1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/>
              <a:t>SEKONDER (</a:t>
            </a:r>
            <a:r>
              <a:rPr lang="tr-TR" altLang="tr-TR" sz="2400" b="1" dirty="0" err="1"/>
              <a:t>Edinsel</a:t>
            </a:r>
            <a:r>
              <a:rPr lang="tr-TR" altLang="tr-TR" sz="2400" b="1" dirty="0"/>
              <a:t>):</a:t>
            </a:r>
            <a:r>
              <a:rPr lang="tr-TR" altLang="tr-TR" sz="2400" dirty="0"/>
              <a:t> Bu bozukluk, oldukça olağan bir cinsel işlevsellik evresinden sonra başlamıştır.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/>
              <a:t>TOTAL (Yaygın):</a:t>
            </a:r>
            <a:r>
              <a:rPr lang="tr-TR" altLang="tr-TR" sz="2400" dirty="0"/>
              <a:t> Belirli tür uyarımlar, durumlar ya da eşlerle sınırlı değildir.</a:t>
            </a:r>
            <a:endParaRPr lang="tr-TR" altLang="tr-TR" sz="2400" b="1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/>
              <a:t>DURUMSAL:</a:t>
            </a:r>
            <a:r>
              <a:rPr lang="tr-TR" altLang="tr-TR" sz="2400" dirty="0"/>
              <a:t> Yalnızca belirli tür uyarımlar, durumlar ya da eşlerle ortaya çıkar</a:t>
            </a:r>
            <a:r>
              <a:rPr lang="tr-TR" altLang="tr-TR" sz="2400" dirty="0" smtClean="0"/>
              <a:t>.</a:t>
            </a:r>
            <a:endParaRPr lang="tr-TR" altLang="tr-T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pPr eaLnBrk="1" hangingPunct="1"/>
            <a:r>
              <a:rPr lang="tr-TR" altLang="tr-TR" sz="3200" b="1" dirty="0" err="1" smtClean="0"/>
              <a:t>İnsidans</a:t>
            </a:r>
            <a:r>
              <a:rPr lang="tr-TR" altLang="tr-TR" sz="3200" b="1" dirty="0" smtClean="0"/>
              <a:t/>
            </a:r>
            <a:br>
              <a:rPr lang="tr-TR" altLang="tr-TR" sz="3200" b="1" dirty="0" smtClean="0"/>
            </a:br>
            <a:endParaRPr lang="tr-TR" altLang="tr-TR" sz="32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16"/>
            <a:ext cx="9144000" cy="47148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Kadınların </a:t>
            </a:r>
            <a:r>
              <a:rPr lang="tr-TR" altLang="tr-TR" sz="2400" b="1" dirty="0" smtClean="0"/>
              <a:t>%29</a:t>
            </a:r>
            <a:r>
              <a:rPr lang="tr-TR" altLang="tr-TR" sz="2400" dirty="0" smtClean="0"/>
              <a:t>’u hiçbir zaman boşalmamıştır.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%70</a:t>
            </a:r>
            <a:r>
              <a:rPr lang="tr-TR" altLang="tr-TR" sz="2400" dirty="0" smtClean="0"/>
              <a:t>’i cinsel birleşim sırasında hiçbir zaman boşalmaya ulaşamadığını belirtmiştir.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Kadınların sadece </a:t>
            </a:r>
            <a:r>
              <a:rPr lang="tr-TR" altLang="tr-TR" sz="2400" b="1" dirty="0" smtClean="0"/>
              <a:t>%20</a:t>
            </a:r>
            <a:r>
              <a:rPr lang="tr-TR" altLang="tr-TR" sz="2400" dirty="0" smtClean="0"/>
              <a:t>’si </a:t>
            </a:r>
            <a:r>
              <a:rPr lang="tr-TR" altLang="tr-TR" sz="2400" dirty="0" err="1" smtClean="0"/>
              <a:t>vajinal</a:t>
            </a:r>
            <a:r>
              <a:rPr lang="tr-TR" altLang="tr-TR" sz="2400" dirty="0" smtClean="0"/>
              <a:t> boşalmayı tecrübe etmiştir. (Bu tür boşalmanın </a:t>
            </a:r>
            <a:r>
              <a:rPr lang="tr-TR" altLang="tr-TR" sz="2400" dirty="0" err="1" smtClean="0"/>
              <a:t>klitoral</a:t>
            </a:r>
            <a:r>
              <a:rPr lang="tr-TR" altLang="tr-TR" sz="2400" dirty="0" smtClean="0"/>
              <a:t> boşalmadan daha derin olduğu bilinmektedir.)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Metin Yer Tutucusu">
            <a:extLst>
              <a:ext uri="{FF2B5EF4-FFF2-40B4-BE49-F238E27FC236}">
                <a16:creationId xmlns="" xmlns:a16="http://schemas.microsoft.com/office/drawing/2014/main" id="{D163DDED-4061-49E4-818D-B4EA5DC45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596" y="2714620"/>
            <a:ext cx="7886700" cy="1500187"/>
          </a:xfrm>
        </p:spPr>
        <p:txBody>
          <a:bodyPr/>
          <a:lstStyle/>
          <a:p>
            <a:r>
              <a:rPr lang="tr-TR" altLang="tr-TR" sz="3200" b="1" dirty="0"/>
              <a:t>BOŞALMA VE ORGAZM SORUNLARININ NEDENLERİ…</a:t>
            </a:r>
            <a:endParaRPr lang="tr-TR" altLang="en-US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54D7979-A716-4A25-8284-D56A77B58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="" xmlns:a16="http://schemas.microsoft.com/office/drawing/2014/main" id="{ECD9965E-F5C3-47AC-854F-857FB6F5E49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07C84C6B-D1FA-4425-8053-CF055B109C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1-Bazı ilaçlar ve hastalıkl</a:t>
            </a:r>
            <a:r>
              <a:rPr lang="tr-TR" altLang="tr-TR" sz="2400" dirty="0" smtClean="0"/>
              <a:t>ar: </a:t>
            </a:r>
            <a:r>
              <a:rPr lang="tr-TR" altLang="tr-TR" sz="2000" dirty="0" smtClean="0"/>
              <a:t>Başta </a:t>
            </a:r>
            <a:r>
              <a:rPr lang="tr-TR" altLang="tr-TR" sz="2000" dirty="0" err="1"/>
              <a:t>antidepresifler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antihistaminikler</a:t>
            </a:r>
            <a:r>
              <a:rPr lang="tr-TR" altLang="tr-TR" sz="2000" dirty="0"/>
              <a:t> ve </a:t>
            </a:r>
            <a:r>
              <a:rPr lang="tr-TR" altLang="tr-TR" sz="2000" dirty="0" err="1"/>
              <a:t>antihipertansifler</a:t>
            </a:r>
            <a:r>
              <a:rPr lang="tr-TR" altLang="tr-TR" sz="2000" dirty="0"/>
              <a:t> olmak üzere bazı ilaçlar boşalma sorunlarına yol </a:t>
            </a:r>
            <a:r>
              <a:rPr lang="tr-TR" altLang="tr-TR" sz="2000" dirty="0" smtClean="0"/>
              <a:t>açabilir</a:t>
            </a:r>
            <a:r>
              <a:rPr lang="tr-TR" altLang="tr-T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 dirty="0" smtClean="0"/>
              <a:t>2-Cinsel mitler ve doğru olmayan önyargılar: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/>
              <a:t>Bedenle ilgili yanlış inançlar, cinsel bilgisizlik ve cinsellikle ilgili abartılı beklentiler boşalma sorunlarına yol açabilir.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/>
              <a:t>Bazı cinsel mitler: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İyi bir sevişme orgazm ile sonlanmalıdır. </a:t>
            </a:r>
            <a:endParaRPr lang="tr-TR" altLang="tr-T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altLang="tr-TR" sz="2000" b="1" dirty="0" smtClean="0"/>
              <a:t>İki tarafın da aynı anda orgazm olması gerekir</a:t>
            </a:r>
            <a:r>
              <a:rPr lang="tr-TR" altLang="tr-TR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9A43E37C-3DDF-401C-A919-54AB319A14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tr-TR" sz="2800" b="1"/>
              <a:t>3-Yetersiz Uyarı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3B522867-0BBA-4EF3-BDBB-FE8E644D67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Boşalma ve orgazm oluşumu için en önemli faktörler olan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 smtClean="0"/>
              <a:t>uygun </a:t>
            </a:r>
            <a:r>
              <a:rPr lang="tr-TR" altLang="tr-TR" sz="2400" b="1" dirty="0"/>
              <a:t>partner,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uygun mekân,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uygun zaman,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uygun yoğunlukta uyarılarda bulunma, 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b="1" dirty="0"/>
              <a:t>RUHSAL UYARI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b="1" dirty="0"/>
              <a:t>BEDENSEL UYARI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uygun sürede uyarma ve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uygun taleplerde bulunma </a:t>
            </a:r>
            <a:r>
              <a:rPr lang="tr-TR" altLang="tr-TR" sz="2400" dirty="0"/>
              <a:t>şeklinde 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b="1" dirty="0"/>
              <a:t>6 U kuralına </a:t>
            </a:r>
            <a:r>
              <a:rPr lang="tr-TR" altLang="tr-TR" sz="2400" dirty="0"/>
              <a:t>uyulması gerekiyor.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50CAFC20-2441-42F8-BA2D-5D4D39F7C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tr-TR" altLang="tr-TR" sz="2000" b="1" dirty="0"/>
              <a:t>4- Eş reddi</a:t>
            </a:r>
          </a:p>
          <a:p>
            <a:r>
              <a:rPr lang="tr-TR" altLang="tr-TR" sz="2000" b="1" dirty="0"/>
              <a:t>5- İlişkisel çatışmalar ve sorunlar</a:t>
            </a:r>
          </a:p>
          <a:p>
            <a:r>
              <a:rPr lang="tr-TR" altLang="tr-TR" sz="2000" b="1" dirty="0"/>
              <a:t>6- Korku ve kaygı (</a:t>
            </a:r>
            <a:r>
              <a:rPr lang="tr-TR" altLang="tr-TR" sz="2000" b="1" dirty="0" err="1"/>
              <a:t>Anksiyete</a:t>
            </a:r>
            <a:r>
              <a:rPr lang="tr-TR" altLang="tr-TR" sz="2000" b="1" dirty="0"/>
              <a:t>)</a:t>
            </a:r>
          </a:p>
          <a:p>
            <a:r>
              <a:rPr lang="tr-TR" altLang="tr-TR" sz="2000" b="1" dirty="0"/>
              <a:t>7- Partnerdeki cinsel işlev bozuklukları</a:t>
            </a:r>
          </a:p>
          <a:p>
            <a:r>
              <a:rPr lang="tr-TR" altLang="tr-TR" sz="2000" b="1" dirty="0"/>
              <a:t>8- Erken yaşta kadın olmadan anne olmak</a:t>
            </a:r>
          </a:p>
          <a:p>
            <a:r>
              <a:rPr lang="tr-TR" altLang="tr-TR" sz="2000" b="1" dirty="0"/>
              <a:t>9- Hata yapmaktan ve kontrolü kaybetmekten korkma</a:t>
            </a:r>
          </a:p>
          <a:p>
            <a:r>
              <a:rPr lang="tr-TR" altLang="tr-TR" sz="2000" b="1" dirty="0"/>
              <a:t>10- Seyirci rolüne girme</a:t>
            </a:r>
          </a:p>
          <a:p>
            <a:r>
              <a:rPr lang="tr-TR" altLang="tr-TR" sz="2000" b="1" dirty="0"/>
              <a:t>11- Cinsel özgüvenin düşük olması</a:t>
            </a:r>
          </a:p>
          <a:p>
            <a:r>
              <a:rPr lang="tr-TR" altLang="tr-TR" sz="2000" b="1" dirty="0"/>
              <a:t>12- Performans </a:t>
            </a:r>
            <a:r>
              <a:rPr lang="tr-TR" altLang="tr-TR" sz="2000" b="1" dirty="0" err="1"/>
              <a:t>anksiyetesi</a:t>
            </a:r>
            <a:endParaRPr lang="tr-TR" altLang="tr-TR" sz="2000" b="1" dirty="0"/>
          </a:p>
          <a:p>
            <a:r>
              <a:rPr lang="tr-TR" altLang="tr-TR" sz="2000" b="1" dirty="0"/>
              <a:t>13- Cinsel travmalar</a:t>
            </a:r>
          </a:p>
          <a:p>
            <a:r>
              <a:rPr lang="tr-TR" altLang="tr-TR" sz="2000" b="1" dirty="0"/>
              <a:t>14-Erkeği güçlü, kudretli ve saygı duyulan biri olarak görememe</a:t>
            </a:r>
          </a:p>
          <a:p>
            <a:r>
              <a:rPr lang="tr-TR" altLang="tr-TR" sz="2000" b="1" dirty="0"/>
              <a:t>15- Sosyokültürel nedenler</a:t>
            </a:r>
          </a:p>
          <a:p>
            <a:r>
              <a:rPr lang="tr-TR" altLang="tr-TR" sz="2000" b="1" dirty="0"/>
              <a:t>16- Olumsuz aile tutumları</a:t>
            </a:r>
          </a:p>
          <a:p>
            <a:r>
              <a:rPr lang="tr-TR" altLang="tr-TR" sz="2000" b="1" dirty="0"/>
              <a:t>17- </a:t>
            </a:r>
            <a:r>
              <a:rPr lang="tr-TR" altLang="tr-TR" sz="2000" b="1" dirty="0" err="1"/>
              <a:t>Elektra</a:t>
            </a:r>
            <a:r>
              <a:rPr lang="tr-TR" altLang="tr-TR" sz="2000" b="1" dirty="0"/>
              <a:t> kompleksi</a:t>
            </a:r>
          </a:p>
          <a:p>
            <a:r>
              <a:rPr lang="tr-TR" altLang="tr-TR" sz="2000" b="1" dirty="0"/>
              <a:t>18- Utanma, suçluluk ve günahkârlık </a:t>
            </a:r>
            <a:r>
              <a:rPr lang="tr-TR" altLang="tr-TR" sz="2000" b="1" dirty="0" smtClean="0"/>
              <a:t>duyguları</a:t>
            </a:r>
          </a:p>
          <a:p>
            <a:r>
              <a:rPr lang="tr-TR" altLang="tr-TR" sz="2000" b="1" dirty="0" smtClean="0"/>
              <a:t>19- Gebe kalma korkusu</a:t>
            </a:r>
            <a:endParaRPr lang="tr-TR" altLang="tr-TR" sz="2000" b="1" dirty="0"/>
          </a:p>
          <a:p>
            <a:endParaRPr lang="tr-TR" alt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="" xmlns:a16="http://schemas.microsoft.com/office/drawing/2014/main" id="{D23E9314-E741-4E1B-A166-38FBB8CFF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89" name="Bit Eşlem Resmi" r:id="rId3" imgW="8247619" imgH="5533333" progId="PBrush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>
            <a:extLst>
              <a:ext uri="{FF2B5EF4-FFF2-40B4-BE49-F238E27FC236}">
                <a16:creationId xmlns="" xmlns:a16="http://schemas.microsoft.com/office/drawing/2014/main" id="{092440FA-72BC-4D54-96E7-BEACCE69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>
            <a:extLst>
              <a:ext uri="{FF2B5EF4-FFF2-40B4-BE49-F238E27FC236}">
                <a16:creationId xmlns="" xmlns:a16="http://schemas.microsoft.com/office/drawing/2014/main" id="{D98CD542-F17C-468B-9421-975ACE799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752475"/>
          <a:ext cx="8839200" cy="5353050"/>
        </p:xfrm>
        <a:graphic>
          <a:graphicData uri="http://schemas.openxmlformats.org/presentationml/2006/ole">
            <p:oleObj spid="_x0000_s1025" name="Bit Eşlem Resmi" r:id="rId4" imgW="5714286" imgH="5353797" progId="PBrush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="" xmlns:a16="http://schemas.microsoft.com/office/drawing/2014/main" id="{FFC34104-1052-4A11-ADDB-4CAE57EA0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3505200"/>
        </p:xfrm>
        <a:graphic>
          <a:graphicData uri="http://schemas.openxmlformats.org/presentationml/2006/ole">
            <p:oleObj spid="_x0000_s13313" name="Bit Eşlem Resmi" r:id="rId3" imgW="8295238" imgH="5315692" progId="PBrush">
              <p:embed/>
            </p:oleObj>
          </a:graphicData>
        </a:graphic>
      </p:graphicFrame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1120D90D-D5ED-4B6D-9DC5-04ECF9737A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en-US" sz="1400" dirty="0"/>
              <a:t> "Kadın Orgazm Engellerinin Çok Boyutluluğu" </a:t>
            </a:r>
          </a:p>
          <a:p>
            <a:pPr>
              <a:lnSpc>
                <a:spcPct val="80000"/>
              </a:lnSpc>
            </a:pPr>
            <a:r>
              <a:rPr lang="tr-TR" altLang="en-US" sz="1400" dirty="0"/>
              <a:t>Fiziksel engeller (karısının veya eşinin can sıkıntısı, </a:t>
            </a:r>
            <a:r>
              <a:rPr lang="tr-TR" altLang="en-US" sz="1400" dirty="0" err="1"/>
              <a:t>vajinal</a:t>
            </a:r>
            <a:r>
              <a:rPr lang="tr-TR" altLang="en-US" sz="1400" dirty="0"/>
              <a:t> enfeksiyon, yetersiz </a:t>
            </a:r>
            <a:r>
              <a:rPr lang="tr-TR" altLang="en-US" sz="1400" dirty="0" err="1"/>
              <a:t>vajinal</a:t>
            </a:r>
            <a:r>
              <a:rPr lang="tr-TR" altLang="en-US" sz="1400" dirty="0"/>
              <a:t> </a:t>
            </a:r>
            <a:r>
              <a:rPr lang="tr-TR" altLang="en-US" sz="1400" dirty="0" err="1"/>
              <a:t>lubrikasyon</a:t>
            </a:r>
            <a:r>
              <a:rPr lang="tr-TR" altLang="en-US" sz="1400" dirty="0"/>
              <a:t>),</a:t>
            </a:r>
          </a:p>
          <a:p>
            <a:pPr>
              <a:lnSpc>
                <a:spcPct val="80000"/>
              </a:lnSpc>
            </a:pPr>
            <a:r>
              <a:rPr lang="tr-TR" altLang="en-US" sz="1400" dirty="0"/>
              <a:t>psikolojik engeller (cinsel bilgi eksikliği, utanç, hane halkı ve çocuk sorunları nedeniyle cinsel ilişkide bulunulmaması)</a:t>
            </a:r>
          </a:p>
          <a:p>
            <a:pPr>
              <a:lnSpc>
                <a:spcPct val="80000"/>
              </a:lnSpc>
            </a:pPr>
            <a:r>
              <a:rPr lang="tr-TR" altLang="en-US" sz="1400" dirty="0"/>
              <a:t>ilişkisel engeller (kocanın acelesi, bir anlaşmazlık ve eşin rahatsızlığı) ve</a:t>
            </a:r>
          </a:p>
          <a:p>
            <a:pPr>
              <a:lnSpc>
                <a:spcPct val="80000"/>
              </a:lnSpc>
            </a:pPr>
            <a:r>
              <a:rPr lang="tr-TR" altLang="en-US" sz="1400" dirty="0"/>
              <a:t>Bağlamsal engeller (Düzensiz uyku saatleri, mahremiyet eksikliği ve çocuk yatak odasını anne ve babalarından ayıramama, evde huzur eksikliği).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>
            <a:extLst>
              <a:ext uri="{FF2B5EF4-FFF2-40B4-BE49-F238E27FC236}">
                <a16:creationId xmlns="" xmlns:a16="http://schemas.microsoft.com/office/drawing/2014/main" id="{55ABC463-759A-44E5-AFBB-52C724F22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3505200"/>
        </p:xfrm>
        <a:graphic>
          <a:graphicData uri="http://schemas.openxmlformats.org/presentationml/2006/ole">
            <p:oleObj spid="_x0000_s14337" name="Bit Eşlem Resmi" r:id="rId3" imgW="8869013" imgH="2924583" progId="PBrush">
              <p:embed/>
            </p:oleObj>
          </a:graphicData>
        </a:graphic>
      </p:graphicFrame>
      <p:sp>
        <p:nvSpPr>
          <p:cNvPr id="401411" name="AutoShape 3">
            <a:extLst>
              <a:ext uri="{FF2B5EF4-FFF2-40B4-BE49-F238E27FC236}">
                <a16:creationId xmlns="" xmlns:a16="http://schemas.microsoft.com/office/drawing/2014/main" id="{C7DBBA57-426E-4D2F-AE70-B82215D9A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76600"/>
            <a:ext cx="3048000" cy="2667000"/>
          </a:xfrm>
          <a:prstGeom prst="cloudCallout">
            <a:avLst>
              <a:gd name="adj1" fmla="val -63384"/>
              <a:gd name="adj2" fmla="val -439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sz="1200">
                <a:latin typeface="Arial" charset="0"/>
                <a:cs typeface="Arial" charset="0"/>
              </a:rPr>
              <a:t>Infertility was associated with an increase in female sexual dysfunction. The most affected areas of sexual function were lubrication, orgasm, and satisfaction</a:t>
            </a:r>
            <a:r>
              <a:rPr lang="en-US">
                <a:latin typeface="Arial" charset="0"/>
                <a:cs typeface="Arial" charset="0"/>
              </a:rPr>
              <a:t>.</a:t>
            </a:r>
            <a:endParaRPr lang="tr-TR">
              <a:latin typeface="Arial" charset="0"/>
              <a:cs typeface="Arial" charset="0"/>
            </a:endParaRPr>
          </a:p>
        </p:txBody>
      </p:sp>
      <p:sp>
        <p:nvSpPr>
          <p:cNvPr id="401412" name="AutoShape 4">
            <a:extLst>
              <a:ext uri="{FF2B5EF4-FFF2-40B4-BE49-F238E27FC236}">
                <a16:creationId xmlns="" xmlns:a16="http://schemas.microsoft.com/office/drawing/2014/main" id="{36936DDD-5A8A-4A8A-8489-64DDCCE42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4119562" cy="2833710"/>
          </a:xfrm>
          <a:prstGeom prst="cloudCallout">
            <a:avLst>
              <a:gd name="adj1" fmla="val 31028"/>
              <a:gd name="adj2" fmla="val -595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dirty="0" err="1">
                <a:latin typeface="Arial" charset="0"/>
                <a:cs typeface="Arial" charset="0"/>
              </a:rPr>
              <a:t>İnfertilite</a:t>
            </a:r>
            <a:r>
              <a:rPr lang="tr-TR" dirty="0">
                <a:latin typeface="Arial" charset="0"/>
                <a:cs typeface="Arial" charset="0"/>
              </a:rPr>
              <a:t>, kadınlarda cinsel işlev bozukluğunun artması ile ilişkilidir. Cinsel işlevin en fazla etkilenen bölümleri </a:t>
            </a:r>
            <a:r>
              <a:rPr lang="tr-TR" dirty="0" err="1">
                <a:latin typeface="Arial" charset="0"/>
                <a:cs typeface="Arial" charset="0"/>
              </a:rPr>
              <a:t>lubrikasyon</a:t>
            </a:r>
            <a:r>
              <a:rPr lang="tr-TR" dirty="0">
                <a:latin typeface="Arial" charset="0"/>
                <a:cs typeface="Arial" charset="0"/>
              </a:rPr>
              <a:t>, orgazm ve tatmindir.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3200" b="1" cap="all" dirty="0" err="1" smtClean="0">
                <a:solidFill>
                  <a:srgbClr val="FF0000"/>
                </a:solidFill>
              </a:rPr>
              <a:t>JİneSEKSologlar</a:t>
            </a:r>
            <a:r>
              <a:rPr lang="tr-TR" altLang="tr-TR" sz="3200" b="1" cap="all" dirty="0" smtClean="0">
                <a:solidFill>
                  <a:srgbClr val="FF0000"/>
                </a:solidFill>
              </a:rPr>
              <a:t> </a:t>
            </a:r>
            <a:r>
              <a:rPr lang="tr-TR" altLang="tr-TR" sz="3200" b="1" cap="all" dirty="0" err="1" smtClean="0">
                <a:solidFill>
                  <a:srgbClr val="FF0000"/>
                </a:solidFill>
              </a:rPr>
              <a:t>İçİn</a:t>
            </a:r>
            <a:r>
              <a:rPr lang="tr-TR" altLang="tr-TR" sz="3200" b="1" cap="all" dirty="0" smtClean="0">
                <a:solidFill>
                  <a:srgbClr val="FF0000"/>
                </a:solidFill>
              </a:rPr>
              <a:t> boşalma ve orgazm </a:t>
            </a:r>
            <a:r>
              <a:rPr lang="tr-TR" altLang="tr-TR" sz="3200" b="1" cap="all" dirty="0" err="1" smtClean="0">
                <a:solidFill>
                  <a:srgbClr val="FF0000"/>
                </a:solidFill>
              </a:rPr>
              <a:t>sorunlarInIn</a:t>
            </a:r>
            <a:r>
              <a:rPr lang="tr-TR" altLang="tr-TR" sz="3200" b="1" cap="all" dirty="0" smtClean="0">
                <a:solidFill>
                  <a:srgbClr val="FF0000"/>
                </a:solidFill>
              </a:rPr>
              <a:t> </a:t>
            </a:r>
            <a:r>
              <a:rPr lang="tr-TR" altLang="tr-TR" sz="3200" b="1" cap="all" dirty="0" err="1" smtClean="0">
                <a:solidFill>
                  <a:srgbClr val="FF0000"/>
                </a:solidFill>
              </a:rPr>
              <a:t>tedavİsİ</a:t>
            </a:r>
            <a:endParaRPr lang="tr-TR" altLang="tr-TR" sz="3200" dirty="0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eaLnBrk="1" hangingPunct="1"/>
            <a:r>
              <a:rPr lang="tr-TR" altLang="tr-TR" sz="2400" b="1" dirty="0" smtClean="0"/>
              <a:t>1. ADIM – İLK GÖRÜŞME VE JİNEKOLOJİK MUAYENE</a:t>
            </a:r>
          </a:p>
          <a:p>
            <a:pPr eaLnBrk="1" hangingPunct="1"/>
            <a:r>
              <a:rPr lang="tr-TR" altLang="tr-TR" sz="2400" b="1" dirty="0" smtClean="0"/>
              <a:t>2. ADIM – DEĞERLENDİRME GÖRÜŞMELERİ </a:t>
            </a:r>
          </a:p>
          <a:p>
            <a:pPr eaLnBrk="1" hangingPunct="1"/>
            <a:r>
              <a:rPr lang="tr-TR" altLang="tr-TR" sz="2400" b="1" dirty="0" smtClean="0"/>
              <a:t>3. ADIM – BİLİŞSEL TERAPİ: CİNSEL BİLGİLENDİRME VE BİLİŞSEL YENİDEN YAPILANDIRMA</a:t>
            </a:r>
          </a:p>
          <a:p>
            <a:pPr eaLnBrk="1" hangingPunct="1"/>
            <a:r>
              <a:rPr lang="tr-TR" altLang="tr-TR" sz="2400" b="1" dirty="0" smtClean="0"/>
              <a:t>4. ADIM – DAVRANIŞÇI TERAPİ: EVDE YAPILACAK OLAN EGZERSİZLER</a:t>
            </a:r>
          </a:p>
          <a:p>
            <a:pPr eaLnBrk="1" hangingPunct="1"/>
            <a:endParaRPr lang="tr-TR" altLang="tr-TR" sz="2400" b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D68D1C3-68D2-4560-BC04-A6BBD6262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457200"/>
          <a:ext cx="78676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etin kutusu 5"/>
          <p:cNvSpPr txBox="1">
            <a:spLocks noChangeArrowheads="1"/>
          </p:cNvSpPr>
          <p:nvPr/>
        </p:nvSpPr>
        <p:spPr bwMode="auto">
          <a:xfrm>
            <a:off x="3886200" y="457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/>
              <a:t>Temel inançlar</a:t>
            </a:r>
          </a:p>
        </p:txBody>
      </p:sp>
      <p:sp>
        <p:nvSpPr>
          <p:cNvPr id="20483" name="Metin kutusu 8"/>
          <p:cNvSpPr txBox="1">
            <a:spLocks noChangeArrowheads="1"/>
          </p:cNvSpPr>
          <p:nvPr/>
        </p:nvSpPr>
        <p:spPr bwMode="auto">
          <a:xfrm>
            <a:off x="3881438" y="1143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/>
              <a:t>Ara inançlar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147ED22A-D26C-4878-A6E8-0380B3A819BF}"/>
              </a:ext>
            </a:extLst>
          </p:cNvPr>
          <p:cNvCxnSpPr/>
          <p:nvPr/>
        </p:nvCxnSpPr>
        <p:spPr>
          <a:xfrm>
            <a:off x="4725988" y="773113"/>
            <a:ext cx="0" cy="347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Metin kutusu 11">
            <a:extLst>
              <a:ext uri="{FF2B5EF4-FFF2-40B4-BE49-F238E27FC236}">
                <a16:creationId xmlns:a16="http://schemas.microsoft.com/office/drawing/2014/main" xmlns="" id="{0B26A98E-8A1F-4CC3-92FC-4F088D74F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05000"/>
            <a:ext cx="1747838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400" b="1" dirty="0">
                <a:latin typeface="Arial" charset="0"/>
              </a:rPr>
              <a:t>Olumsuz otomatik düşünceler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xmlns="" id="{EEAFD9A4-0436-43D6-A8C1-06C406E51275}"/>
              </a:ext>
            </a:extLst>
          </p:cNvPr>
          <p:cNvCxnSpPr>
            <a:stCxn id="20483" idx="2"/>
          </p:cNvCxnSpPr>
          <p:nvPr/>
        </p:nvCxnSpPr>
        <p:spPr>
          <a:xfrm>
            <a:off x="4757738" y="1512888"/>
            <a:ext cx="0" cy="39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Metin kutusu 14"/>
          <p:cNvSpPr txBox="1">
            <a:spLocks noChangeArrowheads="1"/>
          </p:cNvSpPr>
          <p:nvPr/>
        </p:nvSpPr>
        <p:spPr bwMode="auto">
          <a:xfrm>
            <a:off x="1676400" y="2012950"/>
            <a:ext cx="1447800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400" b="1"/>
              <a:t>Durum/olay</a:t>
            </a:r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xmlns="" id="{CBA74DB4-4ED5-487D-9CDF-4C91F0246819}"/>
              </a:ext>
            </a:extLst>
          </p:cNvPr>
          <p:cNvCxnSpPr/>
          <p:nvPr/>
        </p:nvCxnSpPr>
        <p:spPr>
          <a:xfrm>
            <a:off x="3124200" y="2244725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Metin kutusu 17"/>
          <p:cNvSpPr txBox="1">
            <a:spLocks noChangeArrowheads="1"/>
          </p:cNvSpPr>
          <p:nvPr/>
        </p:nvSpPr>
        <p:spPr bwMode="auto">
          <a:xfrm>
            <a:off x="6475413" y="2120900"/>
            <a:ext cx="1219200" cy="3079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400" b="1"/>
              <a:t>tepkiler</a:t>
            </a:r>
          </a:p>
        </p:txBody>
      </p:sp>
      <p:sp>
        <p:nvSpPr>
          <p:cNvPr id="20490" name="Metin kutusu 20"/>
          <p:cNvSpPr txBox="1">
            <a:spLocks noChangeArrowheads="1"/>
          </p:cNvSpPr>
          <p:nvPr/>
        </p:nvSpPr>
        <p:spPr bwMode="auto">
          <a:xfrm>
            <a:off x="6302375" y="2936875"/>
            <a:ext cx="909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200" b="1"/>
              <a:t>duygusal</a:t>
            </a:r>
          </a:p>
        </p:txBody>
      </p:sp>
      <p:sp>
        <p:nvSpPr>
          <p:cNvPr id="20491" name="Metin kutusu 22"/>
          <p:cNvSpPr txBox="1">
            <a:spLocks noChangeArrowheads="1"/>
          </p:cNvSpPr>
          <p:nvPr/>
        </p:nvSpPr>
        <p:spPr bwMode="auto">
          <a:xfrm>
            <a:off x="7924800" y="3035300"/>
            <a:ext cx="1066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200" b="1"/>
              <a:t>davranışsal</a:t>
            </a:r>
          </a:p>
        </p:txBody>
      </p:sp>
      <p:sp>
        <p:nvSpPr>
          <p:cNvPr id="20492" name="Metin kutusu 23"/>
          <p:cNvSpPr txBox="1">
            <a:spLocks noChangeArrowheads="1"/>
          </p:cNvSpPr>
          <p:nvPr/>
        </p:nvSpPr>
        <p:spPr bwMode="auto">
          <a:xfrm>
            <a:off x="7010400" y="3024188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200" b="1"/>
              <a:t>fizyolojik</a:t>
            </a:r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xmlns="" id="{2B66BF1D-881D-4470-B56A-C9872A24096B}"/>
              </a:ext>
            </a:extLst>
          </p:cNvPr>
          <p:cNvCxnSpPr/>
          <p:nvPr/>
        </p:nvCxnSpPr>
        <p:spPr>
          <a:xfrm flipH="1">
            <a:off x="6623050" y="2519363"/>
            <a:ext cx="1555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xmlns="" id="{09A35E30-66E0-4722-9EEF-C5B92309552E}"/>
              </a:ext>
            </a:extLst>
          </p:cNvPr>
          <p:cNvCxnSpPr/>
          <p:nvPr/>
        </p:nvCxnSpPr>
        <p:spPr>
          <a:xfrm>
            <a:off x="6853238" y="2530475"/>
            <a:ext cx="309562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xmlns="" id="{8F64FA40-A206-4FC8-B072-57388DC94051}"/>
              </a:ext>
            </a:extLst>
          </p:cNvPr>
          <p:cNvCxnSpPr/>
          <p:nvPr/>
        </p:nvCxnSpPr>
        <p:spPr>
          <a:xfrm>
            <a:off x="7246938" y="2565400"/>
            <a:ext cx="83820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0" name="Düz Ok Bağlayıcısı 20479">
            <a:extLst>
              <a:ext uri="{FF2B5EF4-FFF2-40B4-BE49-F238E27FC236}">
                <a16:creationId xmlns:a16="http://schemas.microsoft.com/office/drawing/2014/main" xmlns="" id="{73972762-47C3-4BFA-A705-40EB0A5A6141}"/>
              </a:ext>
            </a:extLst>
          </p:cNvPr>
          <p:cNvCxnSpPr/>
          <p:nvPr/>
        </p:nvCxnSpPr>
        <p:spPr>
          <a:xfrm>
            <a:off x="5751513" y="2244725"/>
            <a:ext cx="644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Metin kutusu 20485"/>
          <p:cNvSpPr txBox="1">
            <a:spLocks noChangeArrowheads="1"/>
          </p:cNvSpPr>
          <p:nvPr/>
        </p:nvSpPr>
        <p:spPr bwMode="auto">
          <a:xfrm>
            <a:off x="152400" y="3505200"/>
            <a:ext cx="883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altLang="tr-TR" sz="1200" b="1">
                <a:solidFill>
                  <a:srgbClr val="FF0000"/>
                </a:solidFill>
                <a:latin typeface="Comic Sans MS" pitchFamily="66" charset="0"/>
              </a:rPr>
              <a:t>TEMEL VARSAYIM</a:t>
            </a:r>
            <a:r>
              <a:rPr lang="tr-TR" altLang="tr-TR" sz="1200">
                <a:latin typeface="Comic Sans MS" pitchFamily="66" charset="0"/>
              </a:rPr>
              <a:t>: </a:t>
            </a:r>
            <a:r>
              <a:rPr lang="tr-TR" altLang="tr-TR" sz="1200" b="1" i="1">
                <a:latin typeface="Comic Sans MS" pitchFamily="66" charset="0"/>
              </a:rPr>
              <a:t>PSİKOLOJİK RAHATSIZLIĞA NEDEN OLAN OLUMSUZ OTOMATİK DÜŞÜNCELERİN GERÇEKÇİ BİR ŞEKİLDE YENİDEN DEĞERLENDİRİLİP DEĞİŞTİRİLMESİ, DUYGULARDA VE DAVRANIŞLARDA DÜZELMELERE-İYİLEŞMELERE YOL AÇAR.</a:t>
            </a:r>
          </a:p>
          <a:p>
            <a:pPr marL="82550" eaLnBrk="1" hangingPunct="1">
              <a:buFont typeface="Wingdings 2" pitchFamily="18" charset="2"/>
              <a:buNone/>
            </a:pPr>
            <a:endParaRPr lang="tr-TR" altLang="tr-TR" sz="1200" b="1" i="1"/>
          </a:p>
        </p:txBody>
      </p:sp>
      <p:sp>
        <p:nvSpPr>
          <p:cNvPr id="20498" name="Metin kutusu 20486"/>
          <p:cNvSpPr txBox="1">
            <a:spLocks noChangeArrowheads="1"/>
          </p:cNvSpPr>
          <p:nvPr/>
        </p:nvSpPr>
        <p:spPr bwMode="auto">
          <a:xfrm>
            <a:off x="349250" y="4724400"/>
            <a:ext cx="259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200">
                <a:solidFill>
                  <a:srgbClr val="FF0000"/>
                </a:solidFill>
              </a:rPr>
              <a:t>BİLİŞSEL YÖNTEMLER:</a:t>
            </a:r>
          </a:p>
          <a:p>
            <a:pPr eaLnBrk="1" hangingPunct="1"/>
            <a:r>
              <a:rPr lang="tr-TR" altLang="tr-TR" sz="1200"/>
              <a:t>Bilişsel eğitim (hastalık ve tedavi)</a:t>
            </a:r>
          </a:p>
          <a:p>
            <a:pPr eaLnBrk="1" hangingPunct="1"/>
            <a:r>
              <a:rPr lang="tr-TR" altLang="tr-TR" sz="1200"/>
              <a:t>Duyguları tanıma ve derecelendirme</a:t>
            </a:r>
          </a:p>
          <a:p>
            <a:pPr eaLnBrk="1" hangingPunct="1"/>
            <a:r>
              <a:rPr lang="tr-TR" altLang="tr-TR" sz="1200"/>
              <a:t>Düşünceyi değiştirme; yönlendirerek buldurma, sokrat tarzı sorgulama</a:t>
            </a:r>
          </a:p>
        </p:txBody>
      </p:sp>
      <p:sp>
        <p:nvSpPr>
          <p:cNvPr id="20499" name="Metin kutusu 20487"/>
          <p:cNvSpPr txBox="1">
            <a:spLocks noChangeArrowheads="1"/>
          </p:cNvSpPr>
          <p:nvPr/>
        </p:nvSpPr>
        <p:spPr bwMode="auto">
          <a:xfrm>
            <a:off x="3352800" y="4632325"/>
            <a:ext cx="22812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1200">
                <a:solidFill>
                  <a:srgbClr val="FF0000"/>
                </a:solidFill>
              </a:rPr>
              <a:t>DAVRANIŞSAL YÖNTEMLER</a:t>
            </a:r>
            <a:r>
              <a:rPr lang="tr-TR" altLang="tr-TR" sz="1200"/>
              <a:t>:</a:t>
            </a:r>
          </a:p>
          <a:p>
            <a:pPr eaLnBrk="1" hangingPunct="1"/>
            <a:r>
              <a:rPr lang="tr-TR" altLang="tr-TR" sz="1200"/>
              <a:t>Gevşeme eğitimi</a:t>
            </a:r>
          </a:p>
          <a:p>
            <a:pPr eaLnBrk="1" hangingPunct="1"/>
            <a:r>
              <a:rPr lang="tr-TR" altLang="tr-TR" sz="1200"/>
              <a:t>Kendini ödüllendirme</a:t>
            </a:r>
          </a:p>
          <a:p>
            <a:pPr eaLnBrk="1" hangingPunct="1"/>
            <a:r>
              <a:rPr lang="tr-TR" altLang="tr-TR" sz="1200"/>
              <a:t>Dikkat kaydırma</a:t>
            </a:r>
          </a:p>
          <a:p>
            <a:pPr eaLnBrk="1" hangingPunct="1"/>
            <a:r>
              <a:rPr lang="tr-TR" altLang="tr-TR" sz="1200"/>
              <a:t>Problem çözme eğitimi</a:t>
            </a:r>
          </a:p>
          <a:p>
            <a:pPr eaLnBrk="1" hangingPunct="1"/>
            <a:r>
              <a:rPr lang="tr-TR" altLang="tr-TR" sz="1200"/>
              <a:t>Aktivite planlama</a:t>
            </a:r>
          </a:p>
          <a:p>
            <a:pPr eaLnBrk="1" hangingPunct="1"/>
            <a:r>
              <a:rPr lang="tr-TR" altLang="tr-TR" sz="1200"/>
              <a:t>Zaman yönetimi</a:t>
            </a:r>
          </a:p>
          <a:p>
            <a:pPr eaLnBrk="1" hangingPunct="1"/>
            <a:r>
              <a:rPr lang="tr-TR" altLang="tr-TR" sz="1200"/>
              <a:t>Maruz bırakma </a:t>
            </a:r>
          </a:p>
        </p:txBody>
      </p:sp>
      <p:sp>
        <p:nvSpPr>
          <p:cNvPr id="2" name="Oval 20488">
            <a:extLst>
              <a:ext uri="{FF2B5EF4-FFF2-40B4-BE49-F238E27FC236}">
                <a16:creationId xmlns:a16="http://schemas.microsoft.com/office/drawing/2014/main" xmlns="" id="{DE6FE60E-A4C5-4801-ACC4-583A0BB1891D}"/>
              </a:ext>
            </a:extLst>
          </p:cNvPr>
          <p:cNvSpPr/>
          <p:nvPr/>
        </p:nvSpPr>
        <p:spPr>
          <a:xfrm>
            <a:off x="6853238" y="0"/>
            <a:ext cx="1833562" cy="20716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400" dirty="0"/>
              <a:t>* Tüm</a:t>
            </a:r>
            <a:r>
              <a:rPr lang="tr-TR" dirty="0"/>
              <a:t> </a:t>
            </a:r>
            <a:r>
              <a:rPr lang="tr-TR" sz="1400" dirty="0"/>
              <a:t>seanslar boyunca danışanın güçlü yönlerine vurgu yapılmalıdır!</a:t>
            </a:r>
          </a:p>
        </p:txBody>
      </p:sp>
      <p:sp>
        <p:nvSpPr>
          <p:cNvPr id="3" name="Aşağı Ok 20489">
            <a:extLst>
              <a:ext uri="{FF2B5EF4-FFF2-40B4-BE49-F238E27FC236}">
                <a16:creationId xmlns:a16="http://schemas.microsoft.com/office/drawing/2014/main" xmlns="" id="{8D6D6494-FF80-4DE0-A548-C9EDACFE5726}"/>
              </a:ext>
            </a:extLst>
          </p:cNvPr>
          <p:cNvSpPr/>
          <p:nvPr/>
        </p:nvSpPr>
        <p:spPr>
          <a:xfrm rot="6999534">
            <a:off x="6564514" y="3867964"/>
            <a:ext cx="1899315" cy="32037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 eaLnBrk="1" hangingPunct="1">
              <a:defRPr/>
            </a:pPr>
            <a:r>
              <a:rPr lang="tr-TR" sz="1400" dirty="0"/>
              <a:t>Problem (ne çalışılacak) somutlaştırılmalı ve net hedefler belirlenmeli</a:t>
            </a:r>
          </a:p>
        </p:txBody>
      </p:sp>
      <p:sp>
        <p:nvSpPr>
          <p:cNvPr id="4" name="Oval Belirtme Çizgisi 20490">
            <a:extLst>
              <a:ext uri="{FF2B5EF4-FFF2-40B4-BE49-F238E27FC236}">
                <a16:creationId xmlns:a16="http://schemas.microsoft.com/office/drawing/2014/main" xmlns="" id="{1406CF56-E015-4DB9-A6EA-1F7C3A6BFFB8}"/>
              </a:ext>
            </a:extLst>
          </p:cNvPr>
          <p:cNvSpPr/>
          <p:nvPr/>
        </p:nvSpPr>
        <p:spPr>
          <a:xfrm>
            <a:off x="119063" y="150813"/>
            <a:ext cx="2133600" cy="1277923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dirty="0"/>
              <a:t>Yapılandırılmış seanslar: süre, sıklık, gündem, ev ödevleri, ekip çalışması</a:t>
            </a:r>
          </a:p>
        </p:txBody>
      </p:sp>
      <p:sp>
        <p:nvSpPr>
          <p:cNvPr id="35863" name="Metin kutusu 4"/>
          <p:cNvSpPr txBox="1">
            <a:spLocks noChangeArrowheads="1"/>
          </p:cNvSpPr>
          <p:nvPr/>
        </p:nvSpPr>
        <p:spPr bwMode="auto">
          <a:xfrm>
            <a:off x="7769225" y="4694238"/>
            <a:ext cx="917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2000" b="1"/>
              <a:t>1</a:t>
            </a:r>
          </a:p>
        </p:txBody>
      </p:sp>
      <p:sp>
        <p:nvSpPr>
          <p:cNvPr id="35864" name="Metin kutusu 5"/>
          <p:cNvSpPr txBox="1">
            <a:spLocks noChangeArrowheads="1"/>
          </p:cNvSpPr>
          <p:nvPr/>
        </p:nvSpPr>
        <p:spPr bwMode="auto">
          <a:xfrm>
            <a:off x="2236788" y="6270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2000" b="1"/>
              <a:t>2</a:t>
            </a:r>
          </a:p>
        </p:txBody>
      </p:sp>
      <p:sp>
        <p:nvSpPr>
          <p:cNvPr id="7" name="Patlama 2 6">
            <a:extLst>
              <a:ext uri="{FF2B5EF4-FFF2-40B4-BE49-F238E27FC236}">
                <a16:creationId xmlns:a16="http://schemas.microsoft.com/office/drawing/2014/main" xmlns="" id="{81D577A3-7FCE-4E19-A726-2BAFF1646A3E}"/>
              </a:ext>
            </a:extLst>
          </p:cNvPr>
          <p:cNvSpPr/>
          <p:nvPr/>
        </p:nvSpPr>
        <p:spPr>
          <a:xfrm>
            <a:off x="0" y="1905000"/>
            <a:ext cx="20574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>
                <a:solidFill>
                  <a:schemeClr val="tx1"/>
                </a:solidFill>
              </a:rPr>
              <a:t>BİLİŞSEL FORMÜLASYON</a:t>
            </a:r>
          </a:p>
        </p:txBody>
      </p:sp>
      <p:sp>
        <p:nvSpPr>
          <p:cNvPr id="35866" name="Metin kutusu 7"/>
          <p:cNvSpPr txBox="1">
            <a:spLocks noChangeArrowheads="1"/>
          </p:cNvSpPr>
          <p:nvPr/>
        </p:nvSpPr>
        <p:spPr bwMode="auto">
          <a:xfrm>
            <a:off x="152400" y="2073275"/>
            <a:ext cx="76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altLang="tr-TR" sz="22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7" grpId="0" animBg="1"/>
      <p:bldP spid="20489" grpId="0" animBg="1"/>
      <p:bldP spid="20490" grpId="0"/>
      <p:bldP spid="20491" grpId="0"/>
      <p:bldP spid="20492" grpId="0"/>
      <p:bldP spid="20497" grpId="0"/>
      <p:bldP spid="20498" grpId="0"/>
      <p:bldP spid="20499" grpId="0"/>
      <p:bldP spid="2" grpId="0" animBg="1"/>
      <p:bldP spid="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654D7979-A716-4A25-8284-D56A77B58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="" xmlns:a16="http://schemas.microsoft.com/office/drawing/2014/main" id="{ECD9965E-F5C3-47AC-854F-857FB6F5E49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JİNESEKSOLOJİ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JİNEKOLOJİ</a:t>
            </a:r>
          </a:p>
          <a:p>
            <a:r>
              <a:rPr lang="tr-TR" dirty="0" smtClean="0"/>
              <a:t>        </a:t>
            </a:r>
            <a:r>
              <a:rPr lang="tr-TR" dirty="0" err="1" smtClean="0"/>
              <a:t>Ürojinekoloji</a:t>
            </a:r>
            <a:endParaRPr lang="tr-TR" dirty="0" smtClean="0"/>
          </a:p>
          <a:p>
            <a:r>
              <a:rPr lang="tr-TR" dirty="0" smtClean="0"/>
              <a:t>        Kozmetik Jinekoloji</a:t>
            </a:r>
          </a:p>
          <a:p>
            <a:r>
              <a:rPr lang="tr-TR" dirty="0" smtClean="0"/>
              <a:t>SEKSOLOJİ</a:t>
            </a:r>
          </a:p>
          <a:p>
            <a:r>
              <a:rPr lang="tr-TR" dirty="0" smtClean="0"/>
              <a:t>        Cinsel </a:t>
            </a:r>
            <a:r>
              <a:rPr lang="tr-TR" dirty="0" smtClean="0"/>
              <a:t>Terapi</a:t>
            </a:r>
          </a:p>
          <a:p>
            <a:r>
              <a:rPr lang="tr-TR" dirty="0" smtClean="0"/>
              <a:t> </a:t>
            </a:r>
            <a:r>
              <a:rPr lang="tr-TR" dirty="0" smtClean="0"/>
              <a:t>       Psikosomatik Yaklaşım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662"/>
            <a:ext cx="8858280" cy="64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="" xmlns:a16="http://schemas.microsoft.com/office/drawing/2014/main" id="{E8B05C4C-1172-4298-A6C4-99A48FBE7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0"/>
          <a:ext cx="5486400" cy="6629400"/>
        </p:xfrm>
        <a:graphic>
          <a:graphicData uri="http://schemas.openxmlformats.org/presentationml/2006/ole">
            <p:oleObj spid="_x0000_s2049" name="Bit Eşlem Resmi" r:id="rId3" imgW="4153480" imgH="5315692" progId="PBrush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liye\Desktop\Screenshot_20190224-065007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liye\Desktop\Screenshot_20190224-065022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liye\tsrm\pjod-me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010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>
            <a:extLst>
              <a:ext uri="{FF2B5EF4-FFF2-40B4-BE49-F238E27FC236}">
                <a16:creationId xmlns="" xmlns:a16="http://schemas.microsoft.com/office/drawing/2014/main" id="{A3606E3E-5C0E-4D93-A902-FA1ED43C9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3" name="Bit Eşlem Resmi" r:id="rId3" imgW="4839375" imgH="4009524" progId="PBrush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CF6CD6DE-5387-42D9-9155-1E86F97FB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en-US"/>
          </a:p>
        </p:txBody>
      </p:sp>
      <p:pic>
        <p:nvPicPr>
          <p:cNvPr id="20483" name="Picture 2" descr="Image4">
            <a:extLst>
              <a:ext uri="{FF2B5EF4-FFF2-40B4-BE49-F238E27FC236}">
                <a16:creationId xmlns="" xmlns:a16="http://schemas.microsoft.com/office/drawing/2014/main" id="{966B24CC-473F-428B-832D-3A70144AEF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>
            <a:extLst>
              <a:ext uri="{FF2B5EF4-FFF2-40B4-BE49-F238E27FC236}">
                <a16:creationId xmlns="" xmlns:a16="http://schemas.microsoft.com/office/drawing/2014/main" id="{B107D59D-D4F6-4290-BE1C-98AA62E082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4613"/>
          <a:ext cx="9144000" cy="6627813"/>
        </p:xfrm>
        <a:graphic>
          <a:graphicData uri="http://schemas.openxmlformats.org/presentationml/2006/ole">
            <p:oleObj spid="_x0000_s6145" name="Bit Eşlem Resmi" r:id="rId3" imgW="4772691" imgH="3514286" progId="PBrush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3556" name="Picture 4" descr="5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894</Words>
  <Application>Microsoft Office PowerPoint</Application>
  <PresentationFormat>Ekran Gösterisi (4:3)</PresentationFormat>
  <Paragraphs>167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Varsayılan Tasarım</vt:lpstr>
      <vt:lpstr>Bit Eşlem Resmi</vt:lpstr>
      <vt:lpstr>  JİNESEKSOLOJİ BAKIŞ AÇISIYLA KADIN ORGAZM BOZUKLUĞUNA YAKLAŞIM  Dr. Şule KIRAY  Kadın Hastalıkları ve Doğum Uzmanı Klinik Psikoloji Bilim Uzmanı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KADINLARDA GÖRÜLEN CİB – DSM V</vt:lpstr>
      <vt:lpstr>Slayt 20</vt:lpstr>
      <vt:lpstr>Slayt 21</vt:lpstr>
      <vt:lpstr>Kadında  BOŞALMA-ORGAZM  bozukluğu tipleri…</vt:lpstr>
      <vt:lpstr>İnsidans </vt:lpstr>
      <vt:lpstr>Slayt 24</vt:lpstr>
      <vt:lpstr>Slayt 25</vt:lpstr>
      <vt:lpstr>Slayt 26</vt:lpstr>
      <vt:lpstr>3-Yetersiz Uyarı</vt:lpstr>
      <vt:lpstr>Slayt 28</vt:lpstr>
      <vt:lpstr>Slayt 29</vt:lpstr>
      <vt:lpstr>Slayt 30</vt:lpstr>
      <vt:lpstr>Slayt 31</vt:lpstr>
      <vt:lpstr>JİneSEKSologlar İçİn boşalma ve orgazm sorunlarInIn tedavİsİ</vt:lpstr>
      <vt:lpstr>Slayt 33</vt:lpstr>
      <vt:lpstr>Slayt 34</vt:lpstr>
      <vt:lpstr>Slayt 35</vt:lpstr>
      <vt:lpstr>JİNESEKSOLOJİ</vt:lpstr>
      <vt:lpstr>Slayt 37</vt:lpstr>
      <vt:lpstr>Slayt 38</vt:lpstr>
      <vt:lpstr>Slayt 39</vt:lpstr>
      <vt:lpstr>Slayt 40</vt:lpstr>
      <vt:lpstr>Slayt 41</vt:lpstr>
      <vt:lpstr>Slayt 42</vt:lpstr>
      <vt:lpstr>Slayt 43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Doctor</dc:title>
  <dc:creator>Art Holden</dc:creator>
  <cp:lastModifiedBy>ŞULE</cp:lastModifiedBy>
  <cp:revision>386</cp:revision>
  <dcterms:created xsi:type="dcterms:W3CDTF">2005-05-26T19:39:39Z</dcterms:created>
  <dcterms:modified xsi:type="dcterms:W3CDTF">2019-02-24T05:01:01Z</dcterms:modified>
</cp:coreProperties>
</file>