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68" r:id="rId3"/>
    <p:sldId id="349" r:id="rId4"/>
    <p:sldId id="267" r:id="rId5"/>
    <p:sldId id="278" r:id="rId6"/>
    <p:sldId id="332" r:id="rId7"/>
    <p:sldId id="275" r:id="rId8"/>
    <p:sldId id="271" r:id="rId9"/>
    <p:sldId id="259" r:id="rId10"/>
    <p:sldId id="260" r:id="rId11"/>
    <p:sldId id="264" r:id="rId12"/>
    <p:sldId id="318" r:id="rId13"/>
    <p:sldId id="313" r:id="rId14"/>
    <p:sldId id="274" r:id="rId15"/>
    <p:sldId id="319" r:id="rId16"/>
    <p:sldId id="263" r:id="rId17"/>
    <p:sldId id="281" r:id="rId18"/>
    <p:sldId id="308" r:id="rId19"/>
    <p:sldId id="287" r:id="rId20"/>
    <p:sldId id="288" r:id="rId21"/>
    <p:sldId id="289" r:id="rId22"/>
    <p:sldId id="291" r:id="rId23"/>
    <p:sldId id="292" r:id="rId24"/>
    <p:sldId id="293" r:id="rId25"/>
    <p:sldId id="294" r:id="rId26"/>
    <p:sldId id="346" r:id="rId27"/>
    <p:sldId id="341" r:id="rId28"/>
    <p:sldId id="350" r:id="rId29"/>
    <p:sldId id="314" r:id="rId30"/>
    <p:sldId id="315" r:id="rId31"/>
    <p:sldId id="344" r:id="rId32"/>
    <p:sldId id="342" r:id="rId33"/>
    <p:sldId id="343" r:id="rId34"/>
    <p:sldId id="345" r:id="rId35"/>
    <p:sldId id="337" r:id="rId36"/>
    <p:sldId id="338" r:id="rId37"/>
    <p:sldId id="340" r:id="rId38"/>
    <p:sldId id="335" r:id="rId39"/>
    <p:sldId id="347" r:id="rId40"/>
    <p:sldId id="348" r:id="rId41"/>
    <p:sldId id="31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4" d="100"/>
          <a:sy n="64" d="100"/>
        </p:scale>
        <p:origin x="151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iagrams/_rels/drawing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54B5C-8722-4D03-BAB7-FA619167A34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tr-TR"/>
        </a:p>
      </dgm:t>
    </dgm:pt>
    <dgm:pt modelId="{9E50BD74-264C-49E1-ADFB-B60C0C1B0A59}">
      <dgm:prSet phldrT="[Metin]"/>
      <dgm:spPr>
        <a:solidFill>
          <a:srgbClr val="6600CC"/>
        </a:solidFill>
      </dgm:spPr>
      <dgm:t>
        <a:bodyPr/>
        <a:lstStyle/>
        <a:p>
          <a:r>
            <a:rPr lang="tr-TR" dirty="0"/>
            <a:t>Gebelikler ilgili faktörler</a:t>
          </a:r>
        </a:p>
      </dgm:t>
    </dgm:pt>
    <dgm:pt modelId="{05C1FFDB-FF95-487A-AD17-80DA9958C092}" type="parTrans" cxnId="{F8FB4D2F-2716-466A-B6FA-B31CFDA4E6EB}">
      <dgm:prSet/>
      <dgm:spPr/>
      <dgm:t>
        <a:bodyPr/>
        <a:lstStyle/>
        <a:p>
          <a:endParaRPr lang="tr-TR"/>
        </a:p>
      </dgm:t>
    </dgm:pt>
    <dgm:pt modelId="{7F2705A4-A94F-40CA-91CF-1A8852912C4D}" type="sibTrans" cxnId="{F8FB4D2F-2716-466A-B6FA-B31CFDA4E6EB}">
      <dgm:prSet/>
      <dgm:spPr/>
      <dgm:t>
        <a:bodyPr/>
        <a:lstStyle/>
        <a:p>
          <a:endParaRPr lang="tr-TR"/>
        </a:p>
      </dgm:t>
    </dgm:pt>
    <dgm:pt modelId="{69155805-1B3E-4E9D-9E90-9F75AE07D248}">
      <dgm:prSet phldrT="[Metin]"/>
      <dgm:spPr>
        <a:solidFill>
          <a:srgbClr val="C00000"/>
        </a:solidFill>
      </dgm:spPr>
      <dgm:t>
        <a:bodyPr/>
        <a:lstStyle/>
        <a:p>
          <a:r>
            <a:rPr lang="tr-TR" dirty="0"/>
            <a:t>Doğumla ilgili faktörler</a:t>
          </a:r>
        </a:p>
      </dgm:t>
    </dgm:pt>
    <dgm:pt modelId="{83558243-6215-4E84-98F7-910C648B4125}" type="parTrans" cxnId="{8ED4D8CD-CC4F-4ED7-AE96-0A016FE53549}">
      <dgm:prSet/>
      <dgm:spPr/>
      <dgm:t>
        <a:bodyPr/>
        <a:lstStyle/>
        <a:p>
          <a:endParaRPr lang="tr-TR"/>
        </a:p>
      </dgm:t>
    </dgm:pt>
    <dgm:pt modelId="{02A8CED6-995A-4FA6-9BE8-4444F7A1303C}" type="sibTrans" cxnId="{8ED4D8CD-CC4F-4ED7-AE96-0A016FE53549}">
      <dgm:prSet/>
      <dgm:spPr/>
      <dgm:t>
        <a:bodyPr/>
        <a:lstStyle/>
        <a:p>
          <a:endParaRPr lang="tr-TR"/>
        </a:p>
      </dgm:t>
    </dgm:pt>
    <dgm:pt modelId="{9FBC71EB-F395-467D-AD5A-CFDDC9E39EDA}">
      <dgm:prSet phldrT="[Metin]"/>
      <dgm:spPr>
        <a:solidFill>
          <a:schemeClr val="accent5">
            <a:lumMod val="50000"/>
          </a:schemeClr>
        </a:solidFill>
      </dgm:spPr>
      <dgm:t>
        <a:bodyPr/>
        <a:lstStyle/>
        <a:p>
          <a:r>
            <a:rPr lang="tr-TR" dirty="0"/>
            <a:t>Annede mevcut olan kanama bozuklukları</a:t>
          </a:r>
        </a:p>
      </dgm:t>
    </dgm:pt>
    <dgm:pt modelId="{7A177285-C27A-4DBA-861A-08682EF71D2A}" type="sibTrans" cxnId="{A2227BC5-8A3E-4303-AA82-DF5C97A1474F}">
      <dgm:prSet/>
      <dgm:spPr/>
      <dgm:t>
        <a:bodyPr/>
        <a:lstStyle/>
        <a:p>
          <a:endParaRPr lang="tr-TR"/>
        </a:p>
      </dgm:t>
    </dgm:pt>
    <dgm:pt modelId="{4327B846-69F6-49A0-B06D-948352D9AFB7}" type="parTrans" cxnId="{A2227BC5-8A3E-4303-AA82-DF5C97A1474F}">
      <dgm:prSet/>
      <dgm:spPr/>
      <dgm:t>
        <a:bodyPr/>
        <a:lstStyle/>
        <a:p>
          <a:endParaRPr lang="tr-TR"/>
        </a:p>
      </dgm:t>
    </dgm:pt>
    <dgm:pt modelId="{5C8BF527-921F-4C82-A932-56049BC13D34}" type="pres">
      <dgm:prSet presAssocID="{42C54B5C-8722-4D03-BAB7-FA619167A341}" presName="linear" presStyleCnt="0">
        <dgm:presLayoutVars>
          <dgm:dir/>
          <dgm:resizeHandles val="exact"/>
        </dgm:presLayoutVars>
      </dgm:prSet>
      <dgm:spPr/>
    </dgm:pt>
    <dgm:pt modelId="{3604F622-763F-43A3-AF74-9800CB024FB5}" type="pres">
      <dgm:prSet presAssocID="{9E50BD74-264C-49E1-ADFB-B60C0C1B0A59}" presName="comp" presStyleCnt="0"/>
      <dgm:spPr/>
    </dgm:pt>
    <dgm:pt modelId="{AC2E83FB-BC32-4461-B5EF-8506C426D263}" type="pres">
      <dgm:prSet presAssocID="{9E50BD74-264C-49E1-ADFB-B60C0C1B0A59}" presName="box" presStyleLbl="node1" presStyleIdx="0" presStyleCnt="3"/>
      <dgm:spPr/>
    </dgm:pt>
    <dgm:pt modelId="{BE41FAB0-EAC8-4DE3-A0E4-AF7A0C0E0357}" type="pres">
      <dgm:prSet presAssocID="{9E50BD74-264C-49E1-ADFB-B60C0C1B0A59}" presName="img" presStyleLbl="fgImgPlace1" presStyleIdx="0" presStyleCnt="3"/>
      <dgm:spPr>
        <a:blipFill rotWithShape="0">
          <a:blip xmlns:r="http://schemas.openxmlformats.org/officeDocument/2006/relationships" r:embed="rId1"/>
          <a:stretch>
            <a:fillRect/>
          </a:stretch>
        </a:blipFill>
      </dgm:spPr>
    </dgm:pt>
    <dgm:pt modelId="{BE77C0D4-3395-4BB3-A5CA-26271F8C6120}" type="pres">
      <dgm:prSet presAssocID="{9E50BD74-264C-49E1-ADFB-B60C0C1B0A59}" presName="text" presStyleLbl="node1" presStyleIdx="0" presStyleCnt="3">
        <dgm:presLayoutVars>
          <dgm:bulletEnabled val="1"/>
        </dgm:presLayoutVars>
      </dgm:prSet>
      <dgm:spPr/>
    </dgm:pt>
    <dgm:pt modelId="{E1E0A0F3-5274-474B-B564-1F71979B4DBA}" type="pres">
      <dgm:prSet presAssocID="{7F2705A4-A94F-40CA-91CF-1A8852912C4D}" presName="spacer" presStyleCnt="0"/>
      <dgm:spPr/>
    </dgm:pt>
    <dgm:pt modelId="{A8F97E6B-192F-4FA8-A108-F283147CD880}" type="pres">
      <dgm:prSet presAssocID="{69155805-1B3E-4E9D-9E90-9F75AE07D248}" presName="comp" presStyleCnt="0"/>
      <dgm:spPr/>
    </dgm:pt>
    <dgm:pt modelId="{F9C65E47-43F2-4574-9AF0-6C2C8F1FD27A}" type="pres">
      <dgm:prSet presAssocID="{69155805-1B3E-4E9D-9E90-9F75AE07D248}" presName="box" presStyleLbl="node1" presStyleIdx="1" presStyleCnt="3" custLinFactNeighborX="-1250" custLinFactNeighborY="0"/>
      <dgm:spPr/>
    </dgm:pt>
    <dgm:pt modelId="{2E37D464-7ED2-4141-8C72-304B87D782FE}" type="pres">
      <dgm:prSet presAssocID="{69155805-1B3E-4E9D-9E90-9F75AE07D248}" presName="img" presStyleLbl="fgImgPlace1" presStyleIdx="1" presStyleCnt="3"/>
      <dgm:spPr>
        <a:blipFill rotWithShape="0">
          <a:blip xmlns:r="http://schemas.openxmlformats.org/officeDocument/2006/relationships" r:embed="rId2"/>
          <a:stretch>
            <a:fillRect/>
          </a:stretch>
        </a:blipFill>
      </dgm:spPr>
    </dgm:pt>
    <dgm:pt modelId="{831613E9-82E3-493D-A9E7-E05525CD76FF}" type="pres">
      <dgm:prSet presAssocID="{69155805-1B3E-4E9D-9E90-9F75AE07D248}" presName="text" presStyleLbl="node1" presStyleIdx="1" presStyleCnt="3">
        <dgm:presLayoutVars>
          <dgm:bulletEnabled val="1"/>
        </dgm:presLayoutVars>
      </dgm:prSet>
      <dgm:spPr/>
    </dgm:pt>
    <dgm:pt modelId="{168AD52E-0FE1-40CF-852C-88F57D5AE651}" type="pres">
      <dgm:prSet presAssocID="{02A8CED6-995A-4FA6-9BE8-4444F7A1303C}" presName="spacer" presStyleCnt="0"/>
      <dgm:spPr/>
    </dgm:pt>
    <dgm:pt modelId="{288D147A-30EA-4150-9E86-F95D41CBEB68}" type="pres">
      <dgm:prSet presAssocID="{9FBC71EB-F395-467D-AD5A-CFDDC9E39EDA}" presName="comp" presStyleCnt="0"/>
      <dgm:spPr/>
    </dgm:pt>
    <dgm:pt modelId="{0D7666D1-9DA1-430D-AE5E-2C45BE7D8C2B}" type="pres">
      <dgm:prSet presAssocID="{9FBC71EB-F395-467D-AD5A-CFDDC9E39EDA}" presName="box" presStyleLbl="node1" presStyleIdx="2" presStyleCnt="3"/>
      <dgm:spPr/>
    </dgm:pt>
    <dgm:pt modelId="{F9A99225-E5EA-4EE0-ABE8-0C18A8111E55}" type="pres">
      <dgm:prSet presAssocID="{9FBC71EB-F395-467D-AD5A-CFDDC9E39EDA}" presName="img" presStyleLbl="fgImgPlace1" presStyleIdx="2" presStyleCnt="3"/>
      <dgm:spPr>
        <a:blipFill rotWithShape="0">
          <a:blip xmlns:r="http://schemas.openxmlformats.org/officeDocument/2006/relationships" r:embed="rId3"/>
          <a:stretch>
            <a:fillRect/>
          </a:stretch>
        </a:blipFill>
      </dgm:spPr>
    </dgm:pt>
    <dgm:pt modelId="{723CFAF6-3F08-45D4-9D6C-D40C24244099}" type="pres">
      <dgm:prSet presAssocID="{9FBC71EB-F395-467D-AD5A-CFDDC9E39EDA}" presName="text" presStyleLbl="node1" presStyleIdx="2" presStyleCnt="3">
        <dgm:presLayoutVars>
          <dgm:bulletEnabled val="1"/>
        </dgm:presLayoutVars>
      </dgm:prSet>
      <dgm:spPr/>
    </dgm:pt>
  </dgm:ptLst>
  <dgm:cxnLst>
    <dgm:cxn modelId="{8F71B50D-E21F-426A-8E5D-861E5FEE1987}" type="presOf" srcId="{9FBC71EB-F395-467D-AD5A-CFDDC9E39EDA}" destId="{0D7666D1-9DA1-430D-AE5E-2C45BE7D8C2B}" srcOrd="0" destOrd="0" presId="urn:microsoft.com/office/officeart/2005/8/layout/vList4#1"/>
    <dgm:cxn modelId="{C522340E-CE77-454F-80B0-32CF4A3F057D}" type="presOf" srcId="{69155805-1B3E-4E9D-9E90-9F75AE07D248}" destId="{F9C65E47-43F2-4574-9AF0-6C2C8F1FD27A}" srcOrd="0" destOrd="0" presId="urn:microsoft.com/office/officeart/2005/8/layout/vList4#1"/>
    <dgm:cxn modelId="{41D6EA11-5A53-4D3E-A646-EDAEB9380CC4}" type="presOf" srcId="{9E50BD74-264C-49E1-ADFB-B60C0C1B0A59}" destId="{BE77C0D4-3395-4BB3-A5CA-26271F8C6120}" srcOrd="1" destOrd="0" presId="urn:microsoft.com/office/officeart/2005/8/layout/vList4#1"/>
    <dgm:cxn modelId="{73988729-8830-42D0-8C15-8C83D3155354}" type="presOf" srcId="{9E50BD74-264C-49E1-ADFB-B60C0C1B0A59}" destId="{AC2E83FB-BC32-4461-B5EF-8506C426D263}" srcOrd="0" destOrd="0" presId="urn:microsoft.com/office/officeart/2005/8/layout/vList4#1"/>
    <dgm:cxn modelId="{F8FB4D2F-2716-466A-B6FA-B31CFDA4E6EB}" srcId="{42C54B5C-8722-4D03-BAB7-FA619167A341}" destId="{9E50BD74-264C-49E1-ADFB-B60C0C1B0A59}" srcOrd="0" destOrd="0" parTransId="{05C1FFDB-FF95-487A-AD17-80DA9958C092}" sibTransId="{7F2705A4-A94F-40CA-91CF-1A8852912C4D}"/>
    <dgm:cxn modelId="{AD455B3C-6F71-4480-AF78-2C0CF06400DA}" type="presOf" srcId="{42C54B5C-8722-4D03-BAB7-FA619167A341}" destId="{5C8BF527-921F-4C82-A932-56049BC13D34}" srcOrd="0" destOrd="0" presId="urn:microsoft.com/office/officeart/2005/8/layout/vList4#1"/>
    <dgm:cxn modelId="{36BB0156-B387-4FFD-829F-A3DC075F57C4}" type="presOf" srcId="{69155805-1B3E-4E9D-9E90-9F75AE07D248}" destId="{831613E9-82E3-493D-A9E7-E05525CD76FF}" srcOrd="1" destOrd="0" presId="urn:microsoft.com/office/officeart/2005/8/layout/vList4#1"/>
    <dgm:cxn modelId="{A2227BC5-8A3E-4303-AA82-DF5C97A1474F}" srcId="{42C54B5C-8722-4D03-BAB7-FA619167A341}" destId="{9FBC71EB-F395-467D-AD5A-CFDDC9E39EDA}" srcOrd="2" destOrd="0" parTransId="{4327B846-69F6-49A0-B06D-948352D9AFB7}" sibTransId="{7A177285-C27A-4DBA-861A-08682EF71D2A}"/>
    <dgm:cxn modelId="{8ED4D8CD-CC4F-4ED7-AE96-0A016FE53549}" srcId="{42C54B5C-8722-4D03-BAB7-FA619167A341}" destId="{69155805-1B3E-4E9D-9E90-9F75AE07D248}" srcOrd="1" destOrd="0" parTransId="{83558243-6215-4E84-98F7-910C648B4125}" sibTransId="{02A8CED6-995A-4FA6-9BE8-4444F7A1303C}"/>
    <dgm:cxn modelId="{CC7D68E5-353B-4998-AE70-515B339BA466}" type="presOf" srcId="{9FBC71EB-F395-467D-AD5A-CFDDC9E39EDA}" destId="{723CFAF6-3F08-45D4-9D6C-D40C24244099}" srcOrd="1" destOrd="0" presId="urn:microsoft.com/office/officeart/2005/8/layout/vList4#1"/>
    <dgm:cxn modelId="{9A19291F-6A32-4012-9D50-0E8CE2D4186A}" type="presParOf" srcId="{5C8BF527-921F-4C82-A932-56049BC13D34}" destId="{3604F622-763F-43A3-AF74-9800CB024FB5}" srcOrd="0" destOrd="0" presId="urn:microsoft.com/office/officeart/2005/8/layout/vList4#1"/>
    <dgm:cxn modelId="{51CCA38D-7A84-4DFD-AE28-1B5249619144}" type="presParOf" srcId="{3604F622-763F-43A3-AF74-9800CB024FB5}" destId="{AC2E83FB-BC32-4461-B5EF-8506C426D263}" srcOrd="0" destOrd="0" presId="urn:microsoft.com/office/officeart/2005/8/layout/vList4#1"/>
    <dgm:cxn modelId="{C3E8464A-ACBA-4377-AFB3-EEFE8841664A}" type="presParOf" srcId="{3604F622-763F-43A3-AF74-9800CB024FB5}" destId="{BE41FAB0-EAC8-4DE3-A0E4-AF7A0C0E0357}" srcOrd="1" destOrd="0" presId="urn:microsoft.com/office/officeart/2005/8/layout/vList4#1"/>
    <dgm:cxn modelId="{71AF3DD2-2A8A-47DD-B972-6A360AB453CA}" type="presParOf" srcId="{3604F622-763F-43A3-AF74-9800CB024FB5}" destId="{BE77C0D4-3395-4BB3-A5CA-26271F8C6120}" srcOrd="2" destOrd="0" presId="urn:microsoft.com/office/officeart/2005/8/layout/vList4#1"/>
    <dgm:cxn modelId="{6F8D1AC3-5200-4B06-A743-220107C8E707}" type="presParOf" srcId="{5C8BF527-921F-4C82-A932-56049BC13D34}" destId="{E1E0A0F3-5274-474B-B564-1F71979B4DBA}" srcOrd="1" destOrd="0" presId="urn:microsoft.com/office/officeart/2005/8/layout/vList4#1"/>
    <dgm:cxn modelId="{7C806BFA-E633-4261-BF4C-9EE60D7D17A4}" type="presParOf" srcId="{5C8BF527-921F-4C82-A932-56049BC13D34}" destId="{A8F97E6B-192F-4FA8-A108-F283147CD880}" srcOrd="2" destOrd="0" presId="urn:microsoft.com/office/officeart/2005/8/layout/vList4#1"/>
    <dgm:cxn modelId="{55155838-0E38-467B-AF83-431CB293C2D2}" type="presParOf" srcId="{A8F97E6B-192F-4FA8-A108-F283147CD880}" destId="{F9C65E47-43F2-4574-9AF0-6C2C8F1FD27A}" srcOrd="0" destOrd="0" presId="urn:microsoft.com/office/officeart/2005/8/layout/vList4#1"/>
    <dgm:cxn modelId="{F49663C9-EE6B-4BDA-9E9F-9F7CA41D65F5}" type="presParOf" srcId="{A8F97E6B-192F-4FA8-A108-F283147CD880}" destId="{2E37D464-7ED2-4141-8C72-304B87D782FE}" srcOrd="1" destOrd="0" presId="urn:microsoft.com/office/officeart/2005/8/layout/vList4#1"/>
    <dgm:cxn modelId="{9564E76F-7EA0-4734-8E88-E9E2492B9A6E}" type="presParOf" srcId="{A8F97E6B-192F-4FA8-A108-F283147CD880}" destId="{831613E9-82E3-493D-A9E7-E05525CD76FF}" srcOrd="2" destOrd="0" presId="urn:microsoft.com/office/officeart/2005/8/layout/vList4#1"/>
    <dgm:cxn modelId="{8BEA97BC-7D1A-48A3-AC5F-4D878C2B48E8}" type="presParOf" srcId="{5C8BF527-921F-4C82-A932-56049BC13D34}" destId="{168AD52E-0FE1-40CF-852C-88F57D5AE651}" srcOrd="3" destOrd="0" presId="urn:microsoft.com/office/officeart/2005/8/layout/vList4#1"/>
    <dgm:cxn modelId="{4E18A6EC-F414-416F-BCE1-E496B1C2C76F}" type="presParOf" srcId="{5C8BF527-921F-4C82-A932-56049BC13D34}" destId="{288D147A-30EA-4150-9E86-F95D41CBEB68}" srcOrd="4" destOrd="0" presId="urn:microsoft.com/office/officeart/2005/8/layout/vList4#1"/>
    <dgm:cxn modelId="{A0E3DF6D-EB8B-4202-8030-863B16AB4A88}" type="presParOf" srcId="{288D147A-30EA-4150-9E86-F95D41CBEB68}" destId="{0D7666D1-9DA1-430D-AE5E-2C45BE7D8C2B}" srcOrd="0" destOrd="0" presId="urn:microsoft.com/office/officeart/2005/8/layout/vList4#1"/>
    <dgm:cxn modelId="{48562325-6DE7-4671-9385-39EC8D1BE2E5}" type="presParOf" srcId="{288D147A-30EA-4150-9E86-F95D41CBEB68}" destId="{F9A99225-E5EA-4EE0-ABE8-0C18A8111E55}" srcOrd="1" destOrd="0" presId="urn:microsoft.com/office/officeart/2005/8/layout/vList4#1"/>
    <dgm:cxn modelId="{D200C512-C814-47B0-94E8-5C220D052FD3}" type="presParOf" srcId="{288D147A-30EA-4150-9E86-F95D41CBEB68}" destId="{723CFAF6-3F08-45D4-9D6C-D40C2424409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E83FB-BC32-4461-B5EF-8506C426D263}">
      <dsp:nvSpPr>
        <dsp:cNvPr id="0" name=""/>
        <dsp:cNvSpPr/>
      </dsp:nvSpPr>
      <dsp:spPr>
        <a:xfrm>
          <a:off x="0" y="0"/>
          <a:ext cx="4114800" cy="1359087"/>
        </a:xfrm>
        <a:prstGeom prst="roundRect">
          <a:avLst>
            <a:gd name="adj" fmla="val 10000"/>
          </a:avLst>
        </a:prstGeom>
        <a:solidFill>
          <a:srgbClr val="66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Gebelikler ilgili faktörler</a:t>
          </a:r>
        </a:p>
      </dsp:txBody>
      <dsp:txXfrm>
        <a:off x="958868" y="0"/>
        <a:ext cx="3155931" cy="1359087"/>
      </dsp:txXfrm>
    </dsp:sp>
    <dsp:sp modelId="{BE41FAB0-EAC8-4DE3-A0E4-AF7A0C0E0357}">
      <dsp:nvSpPr>
        <dsp:cNvPr id="0" name=""/>
        <dsp:cNvSpPr/>
      </dsp:nvSpPr>
      <dsp:spPr>
        <a:xfrm>
          <a:off x="135908" y="135908"/>
          <a:ext cx="822960" cy="108726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65E47-43F2-4574-9AF0-6C2C8F1FD27A}">
      <dsp:nvSpPr>
        <dsp:cNvPr id="0" name=""/>
        <dsp:cNvSpPr/>
      </dsp:nvSpPr>
      <dsp:spPr>
        <a:xfrm>
          <a:off x="0" y="1494996"/>
          <a:ext cx="4114800" cy="1359087"/>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Doğumla ilgili faktörler</a:t>
          </a:r>
        </a:p>
      </dsp:txBody>
      <dsp:txXfrm>
        <a:off x="958868" y="1494996"/>
        <a:ext cx="3155931" cy="1359087"/>
      </dsp:txXfrm>
    </dsp:sp>
    <dsp:sp modelId="{2E37D464-7ED2-4141-8C72-304B87D782FE}">
      <dsp:nvSpPr>
        <dsp:cNvPr id="0" name=""/>
        <dsp:cNvSpPr/>
      </dsp:nvSpPr>
      <dsp:spPr>
        <a:xfrm>
          <a:off x="135908" y="1630904"/>
          <a:ext cx="822960" cy="108726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666D1-9DA1-430D-AE5E-2C45BE7D8C2B}">
      <dsp:nvSpPr>
        <dsp:cNvPr id="0" name=""/>
        <dsp:cNvSpPr/>
      </dsp:nvSpPr>
      <dsp:spPr>
        <a:xfrm>
          <a:off x="0" y="2989992"/>
          <a:ext cx="4114800" cy="1359087"/>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Annede mevcut olan kanama bozuklukları</a:t>
          </a:r>
        </a:p>
      </dsp:txBody>
      <dsp:txXfrm>
        <a:off x="958868" y="2989992"/>
        <a:ext cx="3155931" cy="1359087"/>
      </dsp:txXfrm>
    </dsp:sp>
    <dsp:sp modelId="{F9A99225-E5EA-4EE0-ABE8-0C18A8111E55}">
      <dsp:nvSpPr>
        <dsp:cNvPr id="0" name=""/>
        <dsp:cNvSpPr/>
      </dsp:nvSpPr>
      <dsp:spPr>
        <a:xfrm>
          <a:off x="135908" y="3125901"/>
          <a:ext cx="822960" cy="108726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AAA7A-3461-4564-A480-9D5B52B30E5B}" type="datetimeFigureOut">
              <a:rPr lang="tr-TR" smtClean="0"/>
              <a:t>27.02.2022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FF5A3-7DE2-43FA-891F-0AE418A973E3}" type="slidenum">
              <a:rPr lang="tr-TR" smtClean="0"/>
              <a:t>‹#›</a:t>
            </a:fld>
            <a:endParaRPr lang="tr-TR"/>
          </a:p>
        </p:txBody>
      </p:sp>
    </p:spTree>
    <p:extLst>
      <p:ext uri="{BB962C8B-B14F-4D97-AF65-F5344CB8AC3E}">
        <p14:creationId xmlns:p14="http://schemas.microsoft.com/office/powerpoint/2010/main" val="35422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Slayt Görüntüsü Yer Tutucusu"/>
          <p:cNvSpPr>
            <a:spLocks noGrp="1" noRot="1" noChangeAspect="1" noTextEdit="1"/>
          </p:cNvSpPr>
          <p:nvPr>
            <p:ph type="sldImg"/>
          </p:nvPr>
        </p:nvSpPr>
        <p:spPr>
          <a:ln/>
        </p:spPr>
      </p:sp>
      <p:sp>
        <p:nvSpPr>
          <p:cNvPr id="1515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515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916659-5337-4F2E-8F38-3AA5E1AC437B}" type="slidenum">
              <a:rPr lang="tr-TR" altLang="tr-TR" smtClean="0"/>
              <a:pPr eaLnBrk="1" hangingPunct="1">
                <a:spcBef>
                  <a:spcPct val="0"/>
                </a:spcBef>
              </a:pPr>
              <a:t>7</a:t>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4FF5A3-7DE2-43FA-891F-0AE418A973E3}" type="slidenum">
              <a:rPr lang="tr-TR" smtClean="0"/>
              <a:t>27</a:t>
            </a:fld>
            <a:endParaRPr lang="tr-TR"/>
          </a:p>
        </p:txBody>
      </p:sp>
    </p:spTree>
    <p:extLst>
      <p:ext uri="{BB962C8B-B14F-4D97-AF65-F5344CB8AC3E}">
        <p14:creationId xmlns:p14="http://schemas.microsoft.com/office/powerpoint/2010/main" val="61640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Slayt Görüntüsü Yer Tutucusu"/>
          <p:cNvSpPr>
            <a:spLocks noGrp="1" noRot="1" noChangeAspect="1" noTextEdit="1"/>
          </p:cNvSpPr>
          <p:nvPr>
            <p:ph type="sldImg"/>
          </p:nvPr>
        </p:nvSpPr>
        <p:spPr>
          <a:ln/>
        </p:spPr>
      </p:sp>
      <p:sp>
        <p:nvSpPr>
          <p:cNvPr id="14848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4848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FEEB50-CBC2-4E5B-9832-A1447344C050}" type="slidenum">
              <a:rPr lang="tr-TR" altLang="tr-TR" smtClean="0"/>
              <a:pPr eaLnBrk="1" hangingPunct="1">
                <a:spcBef>
                  <a:spcPct val="0"/>
                </a:spcBef>
              </a:pPr>
              <a:t>14</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a:ln/>
        </p:spPr>
      </p:sp>
      <p:sp>
        <p:nvSpPr>
          <p:cNvPr id="15462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Tahmin ediyoruz arkadaşlar.risk faktörlerinden kanayacak hastayı kokluyoruz.</a:t>
            </a:r>
          </a:p>
        </p:txBody>
      </p:sp>
      <p:sp>
        <p:nvSpPr>
          <p:cNvPr id="15462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BC1CC3-469F-4B3B-A3D4-84973AA03759}" type="slidenum">
              <a:rPr lang="tr-TR" altLang="tr-TR" smtClean="0"/>
              <a:pPr eaLnBrk="1" hangingPunct="1">
                <a:spcBef>
                  <a:spcPct val="0"/>
                </a:spcBef>
              </a:pPr>
              <a:t>19</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Slayt Görüntüsü Yer Tutucusu"/>
          <p:cNvSpPr>
            <a:spLocks noGrp="1" noRot="1" noChangeAspect="1" noTextEdit="1"/>
          </p:cNvSpPr>
          <p:nvPr>
            <p:ph type="sldImg"/>
          </p:nvPr>
        </p:nvSpPr>
        <p:spPr>
          <a:ln/>
        </p:spPr>
      </p:sp>
      <p:sp>
        <p:nvSpPr>
          <p:cNvPr id="15565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5565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8E9747-2168-418C-B566-45455893D1FD}" type="slidenum">
              <a:rPr lang="tr-TR" altLang="tr-TR" smtClean="0"/>
              <a:pPr eaLnBrk="1" hangingPunct="1">
                <a:spcBef>
                  <a:spcPct val="0"/>
                </a:spcBef>
              </a:pPr>
              <a:t>20</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a:ln/>
        </p:spPr>
      </p:sp>
      <p:sp>
        <p:nvSpPr>
          <p:cNvPr id="1566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566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D815AD-7A47-4154-ACD0-8EC5D84427C2}" type="slidenum">
              <a:rPr lang="tr-TR" altLang="tr-TR" smtClean="0"/>
              <a:pPr eaLnBrk="1" hangingPunct="1">
                <a:spcBef>
                  <a:spcPct val="0"/>
                </a:spcBef>
              </a:pPr>
              <a:t>21</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Slayt Görüntüsü Yer Tutucusu"/>
          <p:cNvSpPr>
            <a:spLocks noGrp="1" noRot="1" noChangeAspect="1" noTextEdit="1"/>
          </p:cNvSpPr>
          <p:nvPr>
            <p:ph type="sldImg"/>
          </p:nvPr>
        </p:nvSpPr>
        <p:spPr>
          <a:ln/>
        </p:spPr>
      </p:sp>
      <p:sp>
        <p:nvSpPr>
          <p:cNvPr id="1576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5770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A18226-7069-4317-AC13-51DABC401CFF}" type="slidenum">
              <a:rPr lang="tr-TR" altLang="tr-TR" smtClean="0"/>
              <a:pPr eaLnBrk="1" hangingPunct="1">
                <a:spcBef>
                  <a:spcPct val="0"/>
                </a:spcBef>
              </a:pPr>
              <a:t>22</a:t>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Slayt Görüntüsü Yer Tutucusu"/>
          <p:cNvSpPr>
            <a:spLocks noGrp="1" noRot="1" noChangeAspect="1" noTextEdit="1"/>
          </p:cNvSpPr>
          <p:nvPr>
            <p:ph type="sldImg"/>
          </p:nvPr>
        </p:nvSpPr>
        <p:spPr>
          <a:ln/>
        </p:spPr>
      </p:sp>
      <p:sp>
        <p:nvSpPr>
          <p:cNvPr id="1587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5872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BEC4E7-0A7E-4EE5-93AB-6D102E01D006}" type="slidenum">
              <a:rPr lang="tr-TR" altLang="tr-TR" smtClean="0"/>
              <a:pPr eaLnBrk="1" hangingPunct="1">
                <a:spcBef>
                  <a:spcPct val="0"/>
                </a:spcBef>
              </a:pPr>
              <a:t>23</a:t>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a:ln/>
        </p:spPr>
      </p:sp>
      <p:sp>
        <p:nvSpPr>
          <p:cNvPr id="1597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597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181E0C-A567-4008-AD3C-E7C2AAC8F682}" type="slidenum">
              <a:rPr lang="tr-TR" altLang="tr-TR" smtClean="0"/>
              <a:pPr eaLnBrk="1" hangingPunct="1">
                <a:spcBef>
                  <a:spcPct val="0"/>
                </a:spcBef>
              </a:pPr>
              <a:t>24</a:t>
            </a:fld>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Slayt Görüntüsü Yer Tutucusu"/>
          <p:cNvSpPr>
            <a:spLocks noGrp="1" noRot="1" noChangeAspect="1" noTextEdit="1"/>
          </p:cNvSpPr>
          <p:nvPr>
            <p:ph type="sldImg"/>
          </p:nvPr>
        </p:nvSpPr>
        <p:spPr>
          <a:ln/>
        </p:spPr>
      </p:sp>
      <p:sp>
        <p:nvSpPr>
          <p:cNvPr id="1607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607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38A073-9EB6-45D9-AEB7-1C59A1498369}" type="slidenum">
              <a:rPr lang="tr-TR" altLang="tr-TR" smtClean="0"/>
              <a:pPr eaLnBrk="1" hangingPunct="1">
                <a:spcBef>
                  <a:spcPct val="0"/>
                </a:spcBef>
              </a:pPr>
              <a:t>25</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6DD9AB3-77D7-493F-8539-9D59E97597B1}" type="datetimeFigureOut">
              <a:rPr lang="tr-TR" smtClean="0"/>
              <a:t>27.02.2022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359525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DD9AB3-77D7-493F-8539-9D59E97597B1}" type="datetimeFigureOut">
              <a:rPr lang="tr-TR" smtClean="0"/>
              <a:t>27.02.2022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97118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DD9AB3-77D7-493F-8539-9D59E97597B1}" type="datetimeFigureOut">
              <a:rPr lang="tr-TR" smtClean="0"/>
              <a:t>27.02.2022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34978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DD9AB3-77D7-493F-8539-9D59E97597B1}" type="datetimeFigureOut">
              <a:rPr lang="tr-TR" smtClean="0"/>
              <a:t>27.02.2022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1299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6DD9AB3-77D7-493F-8539-9D59E97597B1}" type="datetimeFigureOut">
              <a:rPr lang="tr-TR" smtClean="0"/>
              <a:t>27.02.2022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255667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6DD9AB3-77D7-493F-8539-9D59E97597B1}" type="datetimeFigureOut">
              <a:rPr lang="tr-TR" smtClean="0"/>
              <a:t>27.02.2022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403330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6DD9AB3-77D7-493F-8539-9D59E97597B1}" type="datetimeFigureOut">
              <a:rPr lang="tr-TR" smtClean="0"/>
              <a:t>27.02.2022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374105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6DD9AB3-77D7-493F-8539-9D59E97597B1}" type="datetimeFigureOut">
              <a:rPr lang="tr-TR" smtClean="0"/>
              <a:t>27.02.2022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401801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6DD9AB3-77D7-493F-8539-9D59E97597B1}" type="datetimeFigureOut">
              <a:rPr lang="tr-TR" smtClean="0"/>
              <a:t>27.02.2022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397422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6DD9AB3-77D7-493F-8539-9D59E97597B1}" type="datetimeFigureOut">
              <a:rPr lang="tr-TR" smtClean="0"/>
              <a:t>27.02.2022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394594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6DD9AB3-77D7-493F-8539-9D59E97597B1}" type="datetimeFigureOut">
              <a:rPr lang="tr-TR" smtClean="0"/>
              <a:t>27.02.2022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56C20B-FECE-425D-BC39-F5FF876E590B}" type="slidenum">
              <a:rPr lang="tr-TR" smtClean="0"/>
              <a:t>‹#›</a:t>
            </a:fld>
            <a:endParaRPr lang="tr-TR"/>
          </a:p>
        </p:txBody>
      </p:sp>
    </p:spTree>
    <p:extLst>
      <p:ext uri="{BB962C8B-B14F-4D97-AF65-F5344CB8AC3E}">
        <p14:creationId xmlns:p14="http://schemas.microsoft.com/office/powerpoint/2010/main" val="421764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D9AB3-77D7-493F-8539-9D59E97597B1}" type="datetimeFigureOut">
              <a:rPr lang="tr-TR" smtClean="0"/>
              <a:t>27.02.2022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6C20B-FECE-425D-BC39-F5FF876E590B}" type="slidenum">
              <a:rPr lang="tr-TR" smtClean="0"/>
              <a:t>‹#›</a:t>
            </a:fld>
            <a:endParaRPr lang="tr-TR"/>
          </a:p>
        </p:txBody>
      </p:sp>
    </p:spTree>
    <p:extLst>
      <p:ext uri="{BB962C8B-B14F-4D97-AF65-F5344CB8AC3E}">
        <p14:creationId xmlns:p14="http://schemas.microsoft.com/office/powerpoint/2010/main" val="33444564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atient.co.uk/DisplayConcepts.asp?WordId=ANTEPARTUM%20HAEMORRHAGE&amp;MaxResults=5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patient.co.uk/DisplayConcepts.asp?WordId=PRE-ECLAMPSIA&amp;MaxResults=50" TargetMode="External"/><Relationship Id="rId4" Type="http://schemas.openxmlformats.org/officeDocument/2006/relationships/hyperlink" Target="http://www.patient.co.uk/DisplayConcepts.asp?WordId=PLACENTA%20PRAEVIA&amp;MaxResults=5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uptodate.com/contents/overview-of-postpartum-hemorrhage/abstract/35" TargetMode="External"/><Relationship Id="rId2" Type="http://schemas.openxmlformats.org/officeDocument/2006/relationships/hyperlink" Target="https://www.uptodate.com/contents/overview-of-postpartum-hemorrhage/abstract/11" TargetMode="External"/><Relationship Id="rId1" Type="http://schemas.openxmlformats.org/officeDocument/2006/relationships/slideLayout" Target="../slideLayouts/slideLayout2.xml"/><Relationship Id="rId4" Type="http://schemas.openxmlformats.org/officeDocument/2006/relationships/hyperlink" Target="https://www.uptodate.com/contents/overview-of-postpartum-hemorrhage/abstract/3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ncbi.nlm.nih.gov/pmc/articles/PMC7236480/#R45"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8"/>
            <a:ext cx="7772400" cy="2664297"/>
          </a:xfrm>
        </p:spPr>
        <p:txBody>
          <a:bodyPr>
            <a:noAutofit/>
          </a:bodyPr>
          <a:lstStyle/>
          <a:p>
            <a:r>
              <a:rPr lang="tr-TR" sz="4800" b="1" dirty="0" err="1"/>
              <a:t>Postpartum</a:t>
            </a:r>
            <a:r>
              <a:rPr lang="tr-TR" sz="4800" b="1" dirty="0"/>
              <a:t> Kanama</a:t>
            </a:r>
            <a:br>
              <a:rPr lang="tr-TR" sz="4800" b="1" dirty="0"/>
            </a:br>
            <a:r>
              <a:rPr lang="tr-TR" sz="4800" b="1" dirty="0"/>
              <a:t>Öngörülebilir mi? </a:t>
            </a:r>
            <a:br>
              <a:rPr lang="tr-TR" sz="4800" b="1" dirty="0"/>
            </a:br>
            <a:r>
              <a:rPr lang="tr-TR" sz="4800" b="1" dirty="0"/>
              <a:t>Risk Faktörleri</a:t>
            </a:r>
          </a:p>
        </p:txBody>
      </p:sp>
      <p:sp>
        <p:nvSpPr>
          <p:cNvPr id="3" name="Alt Başlık 2"/>
          <p:cNvSpPr>
            <a:spLocks noGrp="1"/>
          </p:cNvSpPr>
          <p:nvPr>
            <p:ph type="subTitle" idx="1"/>
          </p:nvPr>
        </p:nvSpPr>
        <p:spPr>
          <a:xfrm>
            <a:off x="1371600" y="4149080"/>
            <a:ext cx="6400800" cy="1489720"/>
          </a:xfrm>
        </p:spPr>
        <p:txBody>
          <a:bodyPr>
            <a:normAutofit fontScale="77500" lnSpcReduction="20000"/>
          </a:bodyPr>
          <a:lstStyle/>
          <a:p>
            <a:r>
              <a:rPr lang="tr-TR" b="1" dirty="0">
                <a:solidFill>
                  <a:srgbClr val="FF0000"/>
                </a:solidFill>
              </a:rPr>
              <a:t>Dr. Resul Karakuş</a:t>
            </a:r>
          </a:p>
          <a:p>
            <a:r>
              <a:rPr lang="tr-TR" dirty="0">
                <a:solidFill>
                  <a:srgbClr val="FF0000"/>
                </a:solidFill>
              </a:rPr>
              <a:t>T.C Sağlık Bilimleri Üniversitesi </a:t>
            </a:r>
          </a:p>
          <a:p>
            <a:r>
              <a:rPr lang="tr-TR" dirty="0">
                <a:solidFill>
                  <a:srgbClr val="FF0000"/>
                </a:solidFill>
              </a:rPr>
              <a:t>Zeynep Kamil Kadın ve Çocuk Hastalıkları Eğitim ve Araştırma Hastanesi</a:t>
            </a:r>
          </a:p>
          <a:p>
            <a:endParaRPr lang="tr-TR" dirty="0">
              <a:solidFill>
                <a:srgbClr val="FF0000"/>
              </a:solidFill>
            </a:endParaRPr>
          </a:p>
        </p:txBody>
      </p:sp>
    </p:spTree>
    <p:extLst>
      <p:ext uri="{BB962C8B-B14F-4D97-AF65-F5344CB8AC3E}">
        <p14:creationId xmlns:p14="http://schemas.microsoft.com/office/powerpoint/2010/main" val="422454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Kanama miktarı</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73534"/>
            <a:ext cx="8229600" cy="417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63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br>
            <a:r>
              <a:rPr lang="tr-TR" b="1" dirty="0"/>
              <a:t>Masif Kanama-30’lar Kuralı </a:t>
            </a:r>
            <a:endParaRPr lang="tr-TR" dirty="0"/>
          </a:p>
        </p:txBody>
      </p:sp>
      <p:sp>
        <p:nvSpPr>
          <p:cNvPr id="3" name="İçerik Yer Tutucusu 2"/>
          <p:cNvSpPr>
            <a:spLocks noGrp="1"/>
          </p:cNvSpPr>
          <p:nvPr>
            <p:ph idx="1"/>
          </p:nvPr>
        </p:nvSpPr>
        <p:spPr/>
        <p:txBody>
          <a:bodyPr>
            <a:normAutofit/>
          </a:bodyPr>
          <a:lstStyle/>
          <a:p>
            <a:r>
              <a:rPr lang="tr-TR" dirty="0"/>
              <a:t>Kanamanın derecesini tahmin için önerilmiştir. </a:t>
            </a:r>
          </a:p>
          <a:p>
            <a:r>
              <a:rPr lang="tr-TR" dirty="0" err="1"/>
              <a:t>Sistolik</a:t>
            </a:r>
            <a:r>
              <a:rPr lang="tr-TR" dirty="0"/>
              <a:t> kan basınç </a:t>
            </a:r>
            <a:r>
              <a:rPr lang="tr-TR" b="1" dirty="0"/>
              <a:t>30 </a:t>
            </a:r>
            <a:r>
              <a:rPr lang="tr-TR" b="1" dirty="0" err="1"/>
              <a:t>mmHg</a:t>
            </a:r>
            <a:r>
              <a:rPr lang="tr-TR" b="1" dirty="0"/>
              <a:t> düşerse, </a:t>
            </a:r>
            <a:endParaRPr lang="tr-TR" dirty="0"/>
          </a:p>
          <a:p>
            <a:r>
              <a:rPr lang="tr-TR" dirty="0"/>
              <a:t>Nabız </a:t>
            </a:r>
            <a:r>
              <a:rPr lang="tr-TR" b="1" dirty="0"/>
              <a:t>30 atım/</a:t>
            </a:r>
            <a:r>
              <a:rPr lang="tr-TR" b="1" dirty="0" err="1"/>
              <a:t>dak</a:t>
            </a:r>
            <a:r>
              <a:rPr lang="tr-TR" b="1" dirty="0"/>
              <a:t> artarsa, </a:t>
            </a:r>
            <a:endParaRPr lang="tr-TR" dirty="0"/>
          </a:p>
          <a:p>
            <a:r>
              <a:rPr lang="tr-TR" dirty="0"/>
              <a:t>Solunum </a:t>
            </a:r>
            <a:r>
              <a:rPr lang="tr-TR" b="1" dirty="0"/>
              <a:t>30 solunum/</a:t>
            </a:r>
            <a:r>
              <a:rPr lang="tr-TR" b="1" dirty="0" err="1"/>
              <a:t>dak</a:t>
            </a:r>
            <a:r>
              <a:rPr lang="tr-TR" b="1" dirty="0"/>
              <a:t> </a:t>
            </a:r>
            <a:r>
              <a:rPr lang="tr-TR" dirty="0"/>
              <a:t>artarsa </a:t>
            </a:r>
          </a:p>
          <a:p>
            <a:r>
              <a:rPr lang="tr-TR" dirty="0" err="1"/>
              <a:t>Hb</a:t>
            </a:r>
            <a:r>
              <a:rPr lang="tr-TR" dirty="0"/>
              <a:t> ve </a:t>
            </a:r>
            <a:r>
              <a:rPr lang="tr-TR" dirty="0" err="1"/>
              <a:t>Hct</a:t>
            </a:r>
            <a:r>
              <a:rPr lang="tr-TR" dirty="0"/>
              <a:t> </a:t>
            </a:r>
            <a:r>
              <a:rPr lang="tr-TR" b="1" dirty="0"/>
              <a:t>%30 azalırsa</a:t>
            </a:r>
            <a:r>
              <a:rPr lang="tr-TR" dirty="0"/>
              <a:t>, </a:t>
            </a:r>
          </a:p>
          <a:p>
            <a:r>
              <a:rPr lang="tr-TR" dirty="0"/>
              <a:t>Kan volümünün </a:t>
            </a:r>
            <a:r>
              <a:rPr lang="tr-TR" b="1" dirty="0"/>
              <a:t>&gt;%30’u (&gt;2500 ml) </a:t>
            </a:r>
            <a:r>
              <a:rPr lang="tr-TR" dirty="0"/>
              <a:t>kaybedilmiştir </a:t>
            </a:r>
            <a:r>
              <a:rPr lang="tr-TR" b="1" dirty="0"/>
              <a:t>(Masif kanama) </a:t>
            </a:r>
            <a:endParaRPr lang="tr-TR" dirty="0"/>
          </a:p>
          <a:p>
            <a:endParaRPr lang="tr-TR" dirty="0"/>
          </a:p>
        </p:txBody>
      </p:sp>
    </p:spTree>
    <p:extLst>
      <p:ext uri="{BB962C8B-B14F-4D97-AF65-F5344CB8AC3E}">
        <p14:creationId xmlns:p14="http://schemas.microsoft.com/office/powerpoint/2010/main" val="393719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Kanamanın Şiddeti</a:t>
            </a:r>
          </a:p>
        </p:txBody>
      </p:sp>
      <p:sp>
        <p:nvSpPr>
          <p:cNvPr id="3" name="İçerik Yer Tutucusu 2"/>
          <p:cNvSpPr>
            <a:spLocks noGrp="1"/>
          </p:cNvSpPr>
          <p:nvPr>
            <p:ph idx="1"/>
          </p:nvPr>
        </p:nvSpPr>
        <p:spPr/>
        <p:txBody>
          <a:bodyPr>
            <a:normAutofit/>
          </a:bodyPr>
          <a:lstStyle/>
          <a:p>
            <a:r>
              <a:rPr lang="tr-TR" sz="2400" b="1" dirty="0">
                <a:solidFill>
                  <a:srgbClr val="FF0000"/>
                </a:solidFill>
              </a:rPr>
              <a:t>Kan basıncında (KB) </a:t>
            </a:r>
            <a:r>
              <a:rPr lang="tr-TR" sz="2400" dirty="0"/>
              <a:t>önemli düşüşler genellikle ciddi kanamalar ortaya çıkana kadar ortaya çıkmaz.</a:t>
            </a:r>
          </a:p>
          <a:p>
            <a:r>
              <a:rPr lang="tr-TR" sz="2400" b="1" dirty="0">
                <a:solidFill>
                  <a:srgbClr val="FF0000"/>
                </a:solidFill>
              </a:rPr>
              <a:t>Hipotansiyon ve Taşikardi </a:t>
            </a:r>
            <a:r>
              <a:rPr lang="tr-TR" sz="2400" dirty="0" err="1"/>
              <a:t>gelişmedende</a:t>
            </a:r>
            <a:r>
              <a:rPr lang="tr-TR" sz="2400" dirty="0"/>
              <a:t>  hastanın kan hacminin yüzde 25‘i kaybolabilir. (gebelikte ≥1500 </a:t>
            </a:r>
            <a:r>
              <a:rPr lang="tr-TR" sz="2400" dirty="0" err="1"/>
              <a:t>mL</a:t>
            </a:r>
            <a:r>
              <a:rPr lang="tr-TR" sz="2400" dirty="0"/>
              <a:t>) </a:t>
            </a:r>
          </a:p>
          <a:p>
            <a:pPr marL="0" indent="0">
              <a:buNone/>
            </a:pPr>
            <a:r>
              <a:rPr lang="tr-TR" sz="2400" dirty="0"/>
              <a:t>                       </a:t>
            </a:r>
            <a:r>
              <a:rPr lang="tr-TR" sz="2400" dirty="0" err="1">
                <a:solidFill>
                  <a:srgbClr val="0070C0"/>
                </a:solidFill>
              </a:rPr>
              <a:t>Baillieres</a:t>
            </a:r>
            <a:r>
              <a:rPr lang="tr-TR" sz="2400" dirty="0">
                <a:solidFill>
                  <a:srgbClr val="0070C0"/>
                </a:solidFill>
              </a:rPr>
              <a:t> Best </a:t>
            </a:r>
            <a:r>
              <a:rPr lang="tr-TR" sz="2400" dirty="0" err="1">
                <a:solidFill>
                  <a:srgbClr val="0070C0"/>
                </a:solidFill>
              </a:rPr>
              <a:t>Pract</a:t>
            </a:r>
            <a:r>
              <a:rPr lang="tr-TR" sz="2400" dirty="0">
                <a:solidFill>
                  <a:srgbClr val="0070C0"/>
                </a:solidFill>
              </a:rPr>
              <a:t> </a:t>
            </a:r>
            <a:r>
              <a:rPr lang="tr-TR" sz="2400" dirty="0" err="1">
                <a:solidFill>
                  <a:srgbClr val="0070C0"/>
                </a:solidFill>
              </a:rPr>
              <a:t>Res</a:t>
            </a:r>
            <a:r>
              <a:rPr lang="tr-TR" sz="2400" dirty="0">
                <a:solidFill>
                  <a:srgbClr val="0070C0"/>
                </a:solidFill>
              </a:rPr>
              <a:t> </a:t>
            </a:r>
            <a:r>
              <a:rPr lang="tr-TR" sz="2400" dirty="0" err="1">
                <a:solidFill>
                  <a:srgbClr val="0070C0"/>
                </a:solidFill>
              </a:rPr>
              <a:t>Clin</a:t>
            </a:r>
            <a:r>
              <a:rPr lang="tr-TR" sz="2400" dirty="0">
                <a:solidFill>
                  <a:srgbClr val="0070C0"/>
                </a:solidFill>
              </a:rPr>
              <a:t> </a:t>
            </a:r>
            <a:r>
              <a:rPr lang="tr-TR" sz="2400" dirty="0" err="1">
                <a:solidFill>
                  <a:srgbClr val="0070C0"/>
                </a:solidFill>
              </a:rPr>
              <a:t>Obstet</a:t>
            </a:r>
            <a:r>
              <a:rPr lang="tr-TR" sz="2400" dirty="0">
                <a:solidFill>
                  <a:srgbClr val="0070C0"/>
                </a:solidFill>
              </a:rPr>
              <a:t> </a:t>
            </a:r>
            <a:r>
              <a:rPr lang="tr-TR" sz="2400" dirty="0" err="1">
                <a:solidFill>
                  <a:srgbClr val="0070C0"/>
                </a:solidFill>
              </a:rPr>
              <a:t>Gynaecol</a:t>
            </a:r>
            <a:r>
              <a:rPr lang="tr-TR" sz="2400" dirty="0">
                <a:solidFill>
                  <a:srgbClr val="0070C0"/>
                </a:solidFill>
              </a:rPr>
              <a:t>. 2000</a:t>
            </a:r>
          </a:p>
          <a:p>
            <a:r>
              <a:rPr lang="tr-TR" sz="2400" dirty="0">
                <a:solidFill>
                  <a:srgbClr val="FF0000"/>
                </a:solidFill>
              </a:rPr>
              <a:t> </a:t>
            </a:r>
            <a:r>
              <a:rPr lang="tr-TR" sz="2400" b="1" dirty="0">
                <a:solidFill>
                  <a:srgbClr val="FF0000"/>
                </a:solidFill>
              </a:rPr>
              <a:t>Hemoglobin ve </a:t>
            </a:r>
            <a:r>
              <a:rPr lang="tr-TR" sz="2400" b="1" dirty="0" err="1">
                <a:solidFill>
                  <a:srgbClr val="FF0000"/>
                </a:solidFill>
              </a:rPr>
              <a:t>hematokrit</a:t>
            </a:r>
            <a:r>
              <a:rPr lang="tr-TR" sz="2400" b="1" dirty="0">
                <a:solidFill>
                  <a:srgbClr val="FF0000"/>
                </a:solidFill>
              </a:rPr>
              <a:t> değerleri</a:t>
            </a:r>
            <a:r>
              <a:rPr lang="tr-TR" sz="2400" dirty="0">
                <a:solidFill>
                  <a:srgbClr val="FF0000"/>
                </a:solidFill>
              </a:rPr>
              <a:t>: </a:t>
            </a:r>
            <a:r>
              <a:rPr lang="tr-TR" sz="2400" dirty="0"/>
              <a:t>akut kan kaybının zayıf göstergeleridir, çünkü akut kanamadan hemen sonra düşmeyebilirler. </a:t>
            </a:r>
          </a:p>
          <a:p>
            <a:r>
              <a:rPr lang="tr-TR" sz="2400" b="1" dirty="0">
                <a:solidFill>
                  <a:srgbClr val="FF0000"/>
                </a:solidFill>
              </a:rPr>
              <a:t>Düşük bir fibrinojen seviyesi (200 mg / </a:t>
            </a:r>
            <a:r>
              <a:rPr lang="tr-TR" sz="2400" b="1" dirty="0" err="1">
                <a:solidFill>
                  <a:srgbClr val="FF0000"/>
                </a:solidFill>
              </a:rPr>
              <a:t>dL'den</a:t>
            </a:r>
            <a:r>
              <a:rPr lang="tr-TR" sz="2400" b="1" dirty="0">
                <a:solidFill>
                  <a:srgbClr val="FF0000"/>
                </a:solidFill>
              </a:rPr>
              <a:t> daha az):</a:t>
            </a:r>
            <a:r>
              <a:rPr lang="tr-TR" sz="2400" b="1" dirty="0"/>
              <a:t> </a:t>
            </a:r>
            <a:r>
              <a:rPr lang="tr-TR" sz="2400" dirty="0"/>
              <a:t>birden fazla kan ve kan ürünü transfüzyonuna ihtiyaç duyulan ve müdahale gerektiren  şiddetli bir PPK göstergesidir.</a:t>
            </a:r>
          </a:p>
        </p:txBody>
      </p:sp>
    </p:spTree>
    <p:extLst>
      <p:ext uri="{BB962C8B-B14F-4D97-AF65-F5344CB8AC3E}">
        <p14:creationId xmlns:p14="http://schemas.microsoft.com/office/powerpoint/2010/main" val="280216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19256" cy="1084982"/>
          </a:xfrm>
        </p:spPr>
        <p:txBody>
          <a:bodyPr/>
          <a:lstStyle/>
          <a:p>
            <a:r>
              <a:rPr lang="tr-TR" b="1" dirty="0"/>
              <a:t>Kanamanın Şiddeti</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62325" y="1600200"/>
            <a:ext cx="681934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0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51520" y="188639"/>
            <a:ext cx="8229600" cy="1080121"/>
          </a:xfrm>
        </p:spPr>
        <p:txBody>
          <a:bodyPr>
            <a:normAutofit/>
          </a:bodyPr>
          <a:lstStyle/>
          <a:p>
            <a:r>
              <a:rPr lang="tr-TR" altLang="tr-TR" b="1" dirty="0"/>
              <a:t>Kanamanın sınıflandırılması</a:t>
            </a:r>
          </a:p>
        </p:txBody>
      </p:sp>
      <p:graphicFrame>
        <p:nvGraphicFramePr>
          <p:cNvPr id="4" name="3 İçerik Yer Tutucusu"/>
          <p:cNvGraphicFramePr>
            <a:graphicFrameLocks noGrp="1"/>
          </p:cNvGraphicFramePr>
          <p:nvPr>
            <p:ph idx="1"/>
          </p:nvPr>
        </p:nvGraphicFramePr>
        <p:xfrm>
          <a:off x="457200" y="1600200"/>
          <a:ext cx="8229600" cy="40229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39962">
                <a:tc>
                  <a:txBody>
                    <a:bodyPr/>
                    <a:lstStyle/>
                    <a:p>
                      <a:endParaRPr lang="tr-TR" sz="1800" dirty="0"/>
                    </a:p>
                  </a:txBody>
                  <a:tcPr marT="45676" marB="45676"/>
                </a:tc>
                <a:tc gridSpan="2">
                  <a:txBody>
                    <a:bodyPr/>
                    <a:lstStyle/>
                    <a:p>
                      <a:pPr algn="ctr"/>
                      <a:r>
                        <a:rPr lang="tr-TR" sz="1800" dirty="0">
                          <a:solidFill>
                            <a:schemeClr val="tx1"/>
                          </a:solidFill>
                        </a:rPr>
                        <a:t>Kan kaybı (ml)</a:t>
                      </a:r>
                    </a:p>
                    <a:p>
                      <a:pPr algn="l"/>
                      <a:r>
                        <a:rPr lang="tr-TR" sz="1800" dirty="0">
                          <a:solidFill>
                            <a:schemeClr val="tx1"/>
                          </a:solidFill>
                        </a:rPr>
                        <a:t>         ml                       %</a:t>
                      </a:r>
                    </a:p>
                  </a:txBody>
                  <a:tcPr marT="45676" marB="45676"/>
                </a:tc>
                <a:tc hMerge="1">
                  <a:txBody>
                    <a:bodyPr/>
                    <a:lstStyle/>
                    <a:p>
                      <a:endParaRPr lang="tr-TR" dirty="0"/>
                    </a:p>
                  </a:txBody>
                  <a:tcPr/>
                </a:tc>
                <a:tc>
                  <a:txBody>
                    <a:bodyPr/>
                    <a:lstStyle/>
                    <a:p>
                      <a:r>
                        <a:rPr lang="tr-TR" sz="1800" dirty="0">
                          <a:solidFill>
                            <a:schemeClr val="tx1"/>
                          </a:solidFill>
                        </a:rPr>
                        <a:t>Kan basıncı</a:t>
                      </a:r>
                    </a:p>
                  </a:txBody>
                  <a:tcPr marT="45676" marB="45676"/>
                </a:tc>
                <a:tc>
                  <a:txBody>
                    <a:bodyPr/>
                    <a:lstStyle/>
                    <a:p>
                      <a:r>
                        <a:rPr lang="tr-TR" sz="1800" dirty="0">
                          <a:solidFill>
                            <a:schemeClr val="tx1"/>
                          </a:solidFill>
                        </a:rPr>
                        <a:t>Belirtiler</a:t>
                      </a:r>
                    </a:p>
                  </a:txBody>
                  <a:tcPr marT="45676" marB="45676"/>
                </a:tc>
                <a:extLst>
                  <a:ext uri="{0D108BD9-81ED-4DB2-BD59-A6C34878D82A}">
                    <a16:rowId xmlns:a16="http://schemas.microsoft.com/office/drawing/2014/main" val="10000"/>
                  </a:ext>
                </a:extLst>
              </a:tr>
              <a:tr h="914267">
                <a:tc>
                  <a:txBody>
                    <a:bodyPr/>
                    <a:lstStyle/>
                    <a:p>
                      <a:r>
                        <a:rPr lang="tr-TR" sz="1800" dirty="0"/>
                        <a:t>I</a:t>
                      </a:r>
                    </a:p>
                  </a:txBody>
                  <a:tcPr marT="45676" marB="45676"/>
                </a:tc>
                <a:tc>
                  <a:txBody>
                    <a:bodyPr/>
                    <a:lstStyle/>
                    <a:p>
                      <a:r>
                        <a:rPr lang="tr-TR" sz="1800" dirty="0"/>
                        <a:t>500-1000</a:t>
                      </a:r>
                    </a:p>
                  </a:txBody>
                  <a:tcPr marT="45676" marB="45676"/>
                </a:tc>
                <a:tc>
                  <a:txBody>
                    <a:bodyPr/>
                    <a:lstStyle/>
                    <a:p>
                      <a:pPr algn="ctr"/>
                      <a:r>
                        <a:rPr lang="tr-TR" sz="1800" dirty="0"/>
                        <a:t>10-15</a:t>
                      </a:r>
                    </a:p>
                  </a:txBody>
                  <a:tcPr marT="45676" marB="45676"/>
                </a:tc>
                <a:tc>
                  <a:txBody>
                    <a:bodyPr/>
                    <a:lstStyle/>
                    <a:p>
                      <a:r>
                        <a:rPr lang="tr-TR" sz="1800" dirty="0"/>
                        <a:t>N</a:t>
                      </a:r>
                    </a:p>
                  </a:txBody>
                  <a:tcPr marT="45676" marB="45676"/>
                </a:tc>
                <a:tc>
                  <a:txBody>
                    <a:bodyPr/>
                    <a:lstStyle/>
                    <a:p>
                      <a:r>
                        <a:rPr lang="tr-TR" sz="1800" dirty="0" err="1"/>
                        <a:t>Palpitasyon</a:t>
                      </a:r>
                      <a:r>
                        <a:rPr lang="tr-TR" sz="1800" dirty="0"/>
                        <a:t>, </a:t>
                      </a:r>
                      <a:r>
                        <a:rPr lang="tr-TR" sz="1800" dirty="0" err="1"/>
                        <a:t>başdönmesi</a:t>
                      </a:r>
                      <a:r>
                        <a:rPr lang="tr-TR" sz="1800" dirty="0"/>
                        <a:t>, taşikardi</a:t>
                      </a:r>
                    </a:p>
                  </a:txBody>
                  <a:tcPr marT="45676" marB="45676"/>
                </a:tc>
                <a:extLst>
                  <a:ext uri="{0D108BD9-81ED-4DB2-BD59-A6C34878D82A}">
                    <a16:rowId xmlns:a16="http://schemas.microsoft.com/office/drawing/2014/main" val="10001"/>
                  </a:ext>
                </a:extLst>
              </a:tr>
              <a:tr h="914267">
                <a:tc>
                  <a:txBody>
                    <a:bodyPr/>
                    <a:lstStyle/>
                    <a:p>
                      <a:r>
                        <a:rPr lang="tr-TR" sz="1800" dirty="0"/>
                        <a:t>II</a:t>
                      </a:r>
                    </a:p>
                  </a:txBody>
                  <a:tcPr marT="45676" marB="45676"/>
                </a:tc>
                <a:tc>
                  <a:txBody>
                    <a:bodyPr/>
                    <a:lstStyle/>
                    <a:p>
                      <a:r>
                        <a:rPr lang="tr-TR" sz="1800" dirty="0"/>
                        <a:t>1000-1500</a:t>
                      </a:r>
                    </a:p>
                  </a:txBody>
                  <a:tcPr marT="45676" marB="45676"/>
                </a:tc>
                <a:tc>
                  <a:txBody>
                    <a:bodyPr/>
                    <a:lstStyle/>
                    <a:p>
                      <a:pPr algn="ctr"/>
                      <a:r>
                        <a:rPr lang="tr-TR" sz="1800" dirty="0"/>
                        <a:t>15-25</a:t>
                      </a:r>
                    </a:p>
                  </a:txBody>
                  <a:tcPr marT="45676" marB="45676"/>
                </a:tc>
                <a:tc>
                  <a:txBody>
                    <a:bodyPr/>
                    <a:lstStyle/>
                    <a:p>
                      <a:r>
                        <a:rPr lang="tr-TR" sz="1800" dirty="0"/>
                        <a:t>Hafif ↓</a:t>
                      </a:r>
                    </a:p>
                  </a:txBody>
                  <a:tcPr marT="45676" marB="45676"/>
                </a:tc>
                <a:tc>
                  <a:txBody>
                    <a:bodyPr/>
                    <a:lstStyle/>
                    <a:p>
                      <a:r>
                        <a:rPr lang="tr-TR" sz="1800" dirty="0"/>
                        <a:t>Güçsüzlük, terleme, taşikardi,</a:t>
                      </a:r>
                    </a:p>
                  </a:txBody>
                  <a:tcPr marT="45676" marB="45676"/>
                </a:tc>
                <a:extLst>
                  <a:ext uri="{0D108BD9-81ED-4DB2-BD59-A6C34878D82A}">
                    <a16:rowId xmlns:a16="http://schemas.microsoft.com/office/drawing/2014/main" val="10002"/>
                  </a:ext>
                </a:extLst>
              </a:tr>
              <a:tr h="914267">
                <a:tc>
                  <a:txBody>
                    <a:bodyPr/>
                    <a:lstStyle/>
                    <a:p>
                      <a:r>
                        <a:rPr lang="tr-TR" sz="1800" dirty="0"/>
                        <a:t>III</a:t>
                      </a:r>
                    </a:p>
                  </a:txBody>
                  <a:tcPr marT="45676" marB="45676"/>
                </a:tc>
                <a:tc>
                  <a:txBody>
                    <a:bodyPr/>
                    <a:lstStyle/>
                    <a:p>
                      <a:r>
                        <a:rPr lang="tr-TR" sz="1800" dirty="0"/>
                        <a:t>1500-2000</a:t>
                      </a:r>
                    </a:p>
                  </a:txBody>
                  <a:tcPr marT="45676" marB="45676"/>
                </a:tc>
                <a:tc>
                  <a:txBody>
                    <a:bodyPr/>
                    <a:lstStyle/>
                    <a:p>
                      <a:pPr algn="ctr"/>
                      <a:r>
                        <a:rPr lang="tr-TR" sz="1800" dirty="0"/>
                        <a:t>25-35</a:t>
                      </a:r>
                    </a:p>
                  </a:txBody>
                  <a:tcPr marT="45676" marB="45676"/>
                </a:tc>
                <a:tc>
                  <a:txBody>
                    <a:bodyPr/>
                    <a:lstStyle/>
                    <a:p>
                      <a:r>
                        <a:rPr lang="tr-TR" sz="1800" dirty="0"/>
                        <a:t>70-80 </a:t>
                      </a:r>
                      <a:r>
                        <a:rPr lang="tr-TR" sz="1800" dirty="0" err="1"/>
                        <a:t>mmHg</a:t>
                      </a:r>
                      <a:endParaRPr lang="tr-TR" sz="1800" dirty="0"/>
                    </a:p>
                  </a:txBody>
                  <a:tcPr marT="45676" marB="45676"/>
                </a:tc>
                <a:tc>
                  <a:txBody>
                    <a:bodyPr/>
                    <a:lstStyle/>
                    <a:p>
                      <a:r>
                        <a:rPr lang="tr-TR" sz="1800" dirty="0"/>
                        <a:t>Huzursuzluk, solgunluk,</a:t>
                      </a:r>
                    </a:p>
                    <a:p>
                      <a:r>
                        <a:rPr lang="tr-TR" sz="1800" dirty="0" err="1"/>
                        <a:t>oligüri</a:t>
                      </a:r>
                      <a:endParaRPr lang="tr-TR" sz="1800" dirty="0"/>
                    </a:p>
                  </a:txBody>
                  <a:tcPr marT="45676" marB="45676"/>
                </a:tc>
                <a:extLst>
                  <a:ext uri="{0D108BD9-81ED-4DB2-BD59-A6C34878D82A}">
                    <a16:rowId xmlns:a16="http://schemas.microsoft.com/office/drawing/2014/main" val="10003"/>
                  </a:ext>
                </a:extLst>
              </a:tr>
              <a:tr h="639962">
                <a:tc>
                  <a:txBody>
                    <a:bodyPr/>
                    <a:lstStyle/>
                    <a:p>
                      <a:r>
                        <a:rPr lang="tr-TR" sz="1800" dirty="0"/>
                        <a:t>IV</a:t>
                      </a:r>
                    </a:p>
                  </a:txBody>
                  <a:tcPr marT="45676" marB="45676"/>
                </a:tc>
                <a:tc>
                  <a:txBody>
                    <a:bodyPr/>
                    <a:lstStyle/>
                    <a:p>
                      <a:r>
                        <a:rPr lang="tr-TR" sz="1800" dirty="0"/>
                        <a:t>2000-3000*</a:t>
                      </a:r>
                    </a:p>
                  </a:txBody>
                  <a:tcPr marT="45676" marB="45676"/>
                </a:tc>
                <a:tc>
                  <a:txBody>
                    <a:bodyPr/>
                    <a:lstStyle/>
                    <a:p>
                      <a:pPr algn="ctr"/>
                      <a:r>
                        <a:rPr lang="tr-TR" sz="1800" dirty="0"/>
                        <a:t>35-45</a:t>
                      </a:r>
                    </a:p>
                  </a:txBody>
                  <a:tcPr marT="45676" marB="45676"/>
                </a:tc>
                <a:tc>
                  <a:txBody>
                    <a:bodyPr/>
                    <a:lstStyle/>
                    <a:p>
                      <a:r>
                        <a:rPr lang="tr-TR" sz="1800" dirty="0"/>
                        <a:t>50-70 </a:t>
                      </a:r>
                      <a:r>
                        <a:rPr lang="tr-TR" sz="1800" dirty="0" err="1"/>
                        <a:t>mmHg</a:t>
                      </a:r>
                      <a:endParaRPr lang="tr-TR" sz="1800" dirty="0"/>
                    </a:p>
                  </a:txBody>
                  <a:tcPr marT="45676" marB="45676"/>
                </a:tc>
                <a:tc>
                  <a:txBody>
                    <a:bodyPr/>
                    <a:lstStyle/>
                    <a:p>
                      <a:r>
                        <a:rPr lang="tr-TR" sz="1800" dirty="0" err="1"/>
                        <a:t>Kollaps</a:t>
                      </a:r>
                      <a:r>
                        <a:rPr lang="tr-TR" sz="1800" dirty="0"/>
                        <a:t>, kava açlığı, anüri</a:t>
                      </a:r>
                    </a:p>
                  </a:txBody>
                  <a:tcPr marT="45676" marB="45676"/>
                </a:tc>
                <a:extLst>
                  <a:ext uri="{0D108BD9-81ED-4DB2-BD59-A6C34878D82A}">
                    <a16:rowId xmlns:a16="http://schemas.microsoft.com/office/drawing/2014/main" val="10004"/>
                  </a:ext>
                </a:extLst>
              </a:tr>
            </a:tbl>
          </a:graphicData>
        </a:graphic>
      </p:graphicFrame>
      <p:sp>
        <p:nvSpPr>
          <p:cNvPr id="21544" name="4 Metin kutusu"/>
          <p:cNvSpPr txBox="1">
            <a:spLocks noChangeArrowheads="1"/>
          </p:cNvSpPr>
          <p:nvPr/>
        </p:nvSpPr>
        <p:spPr bwMode="auto">
          <a:xfrm>
            <a:off x="191605" y="5820998"/>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800" dirty="0">
                <a:solidFill>
                  <a:srgbClr val="FF0000"/>
                </a:solidFill>
              </a:rPr>
              <a:t>* &gt;2500 ml, acilen müdahale edilmez ise </a:t>
            </a:r>
            <a:r>
              <a:rPr lang="tr-TR" altLang="tr-TR" sz="1800" dirty="0" err="1">
                <a:solidFill>
                  <a:srgbClr val="FF0000"/>
                </a:solidFill>
              </a:rPr>
              <a:t>mortalite</a:t>
            </a:r>
            <a:r>
              <a:rPr lang="tr-TR" altLang="tr-TR" sz="1800" dirty="0">
                <a:solidFill>
                  <a:srgbClr val="FF0000"/>
                </a:solidFill>
              </a:rPr>
              <a:t> %50</a:t>
            </a:r>
          </a:p>
        </p:txBody>
      </p:sp>
      <p:sp>
        <p:nvSpPr>
          <p:cNvPr id="21545" name="Rectangle 2"/>
          <p:cNvSpPr>
            <a:spLocks noChangeArrowheads="1"/>
          </p:cNvSpPr>
          <p:nvPr/>
        </p:nvSpPr>
        <p:spPr bwMode="auto">
          <a:xfrm>
            <a:off x="4439755" y="5907398"/>
            <a:ext cx="4452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tr-TR" altLang="tr-TR" sz="1200" dirty="0" err="1">
                <a:ea typeface="Times New Roman" pitchFamily="18" charset="0"/>
                <a:cs typeface="Arial" charset="0"/>
              </a:rPr>
              <a:t>Arulkumaran</a:t>
            </a:r>
            <a:r>
              <a:rPr lang="tr-TR" altLang="tr-TR" sz="1200" dirty="0">
                <a:ea typeface="Times New Roman" pitchFamily="18" charset="0"/>
                <a:cs typeface="Arial" charset="0"/>
              </a:rPr>
              <a:t> S, </a:t>
            </a:r>
            <a:r>
              <a:rPr lang="tr-TR" altLang="tr-TR" sz="1200" dirty="0" err="1">
                <a:ea typeface="Times New Roman" pitchFamily="18" charset="0"/>
                <a:cs typeface="Arial" charset="0"/>
              </a:rPr>
              <a:t>Symonds</a:t>
            </a:r>
            <a:r>
              <a:rPr lang="tr-TR" altLang="tr-TR" sz="1200" dirty="0">
                <a:ea typeface="Times New Roman" pitchFamily="18" charset="0"/>
                <a:cs typeface="Arial" charset="0"/>
              </a:rPr>
              <a:t> IB, </a:t>
            </a:r>
            <a:r>
              <a:rPr lang="tr-TR" altLang="tr-TR" sz="1200" dirty="0" err="1">
                <a:ea typeface="Times New Roman" pitchFamily="18" charset="0"/>
                <a:cs typeface="Arial" charset="0"/>
              </a:rPr>
              <a:t>Fowlie</a:t>
            </a:r>
            <a:r>
              <a:rPr lang="tr-TR" altLang="tr-TR" sz="1200" dirty="0">
                <a:ea typeface="Times New Roman" pitchFamily="18" charset="0"/>
                <a:cs typeface="Arial" charset="0"/>
              </a:rPr>
              <a:t> A. </a:t>
            </a:r>
            <a:r>
              <a:rPr lang="tr-TR" altLang="tr-TR" sz="1200" dirty="0" err="1">
                <a:ea typeface="Times New Roman" pitchFamily="18" charset="0"/>
                <a:cs typeface="Arial" charset="0"/>
              </a:rPr>
              <a:t>Massive</a:t>
            </a:r>
            <a:r>
              <a:rPr lang="tr-TR" altLang="tr-TR" sz="1200" dirty="0">
                <a:ea typeface="Times New Roman" pitchFamily="18" charset="0"/>
                <a:cs typeface="Arial" charset="0"/>
              </a:rPr>
              <a:t> </a:t>
            </a:r>
            <a:r>
              <a:rPr lang="tr-TR" altLang="tr-TR" sz="1200" dirty="0" err="1">
                <a:ea typeface="Times New Roman" pitchFamily="18" charset="0"/>
                <a:cs typeface="Arial" charset="0"/>
              </a:rPr>
              <a:t>obstetric</a:t>
            </a:r>
            <a:r>
              <a:rPr lang="tr-TR" altLang="tr-TR" sz="1200" dirty="0">
                <a:ea typeface="Times New Roman" pitchFamily="18" charset="0"/>
                <a:cs typeface="Arial" charset="0"/>
              </a:rPr>
              <a:t> </a:t>
            </a:r>
            <a:r>
              <a:rPr lang="tr-TR" altLang="tr-TR" sz="1200" dirty="0" err="1">
                <a:ea typeface="Times New Roman" pitchFamily="18" charset="0"/>
                <a:cs typeface="Arial" charset="0"/>
              </a:rPr>
              <a:t>hemorrhage</a:t>
            </a:r>
            <a:r>
              <a:rPr lang="tr-TR" altLang="tr-TR" sz="1200" dirty="0">
                <a:ea typeface="Times New Roman" pitchFamily="18" charset="0"/>
                <a:cs typeface="Arial" charset="0"/>
              </a:rPr>
              <a:t>. </a:t>
            </a:r>
            <a:r>
              <a:rPr lang="tr-TR" altLang="tr-TR" sz="1200" dirty="0" err="1">
                <a:ea typeface="Times New Roman" pitchFamily="18" charset="0"/>
                <a:cs typeface="Arial" charset="0"/>
              </a:rPr>
              <a:t>In</a:t>
            </a:r>
            <a:r>
              <a:rPr lang="tr-TR" altLang="tr-TR" sz="1200" dirty="0">
                <a:ea typeface="Times New Roman" pitchFamily="18" charset="0"/>
                <a:cs typeface="Arial" charset="0"/>
              </a:rPr>
              <a:t> Oxford </a:t>
            </a:r>
            <a:r>
              <a:rPr lang="tr-TR" altLang="tr-TR" sz="1200" dirty="0" err="1">
                <a:ea typeface="Times New Roman" pitchFamily="18" charset="0"/>
                <a:cs typeface="Arial" charset="0"/>
              </a:rPr>
              <a:t>Handbook</a:t>
            </a:r>
            <a:r>
              <a:rPr lang="tr-TR" altLang="tr-TR" sz="1200" dirty="0">
                <a:ea typeface="Times New Roman" pitchFamily="18" charset="0"/>
                <a:cs typeface="Arial" charset="0"/>
              </a:rPr>
              <a:t> of </a:t>
            </a:r>
            <a:r>
              <a:rPr lang="tr-TR" altLang="tr-TR" sz="1200" dirty="0" err="1">
                <a:ea typeface="Times New Roman" pitchFamily="18" charset="0"/>
                <a:cs typeface="Arial" charset="0"/>
              </a:rPr>
              <a:t>Obstetrics</a:t>
            </a:r>
            <a:r>
              <a:rPr lang="tr-TR" altLang="tr-TR" sz="1200" dirty="0">
                <a:ea typeface="Times New Roman" pitchFamily="18" charset="0"/>
                <a:cs typeface="Arial" charset="0"/>
              </a:rPr>
              <a:t> </a:t>
            </a:r>
            <a:r>
              <a:rPr lang="tr-TR" altLang="tr-TR" sz="1200" dirty="0" err="1">
                <a:ea typeface="Times New Roman" pitchFamily="18" charset="0"/>
                <a:cs typeface="Arial" charset="0"/>
              </a:rPr>
              <a:t>and</a:t>
            </a:r>
            <a:r>
              <a:rPr lang="tr-TR" altLang="tr-TR" sz="1200" dirty="0">
                <a:ea typeface="Times New Roman" pitchFamily="18" charset="0"/>
                <a:cs typeface="Arial" charset="0"/>
              </a:rPr>
              <a:t> </a:t>
            </a:r>
            <a:r>
              <a:rPr lang="tr-TR" altLang="tr-TR" sz="1200" dirty="0" err="1">
                <a:ea typeface="Times New Roman" pitchFamily="18" charset="0"/>
                <a:cs typeface="Arial" charset="0"/>
              </a:rPr>
              <a:t>Gynaecology</a:t>
            </a:r>
            <a:r>
              <a:rPr lang="tr-TR" altLang="tr-TR" sz="1200" dirty="0">
                <a:ea typeface="Times New Roman" pitchFamily="18" charset="0"/>
                <a:cs typeface="Arial" charset="0"/>
              </a:rPr>
              <a:t>. </a:t>
            </a:r>
          </a:p>
          <a:p>
            <a:pPr algn="just">
              <a:spcBef>
                <a:spcPct val="0"/>
              </a:spcBef>
              <a:buFontTx/>
              <a:buNone/>
            </a:pPr>
            <a:r>
              <a:rPr lang="tr-TR" altLang="tr-TR" sz="1200" dirty="0">
                <a:ea typeface="Times New Roman" pitchFamily="18" charset="0"/>
                <a:cs typeface="Arial" charset="0"/>
              </a:rPr>
              <a:t>2003</a:t>
            </a:r>
            <a:endParaRPr lang="tr-TR" altLang="tr-TR" sz="1800" dirty="0">
              <a:ea typeface="Times New Roman" pitchFamily="18" charset="0"/>
              <a:cs typeface="Arial" charset="0"/>
            </a:endParaRPr>
          </a:p>
        </p:txBody>
      </p:sp>
    </p:spTree>
    <p:extLst>
      <p:ext uri="{BB962C8B-B14F-4D97-AF65-F5344CB8AC3E}">
        <p14:creationId xmlns:p14="http://schemas.microsoft.com/office/powerpoint/2010/main" val="98552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California </a:t>
            </a:r>
            <a:r>
              <a:rPr lang="tr-TR" sz="3200" b="1" dirty="0" err="1"/>
              <a:t>Maternal</a:t>
            </a:r>
            <a:r>
              <a:rPr lang="tr-TR" sz="3200" b="1" dirty="0"/>
              <a:t> </a:t>
            </a:r>
            <a:r>
              <a:rPr lang="tr-TR" sz="3200" b="1" dirty="0" err="1"/>
              <a:t>Quality</a:t>
            </a:r>
            <a:r>
              <a:rPr lang="tr-TR" sz="3200" b="1" dirty="0"/>
              <a:t> </a:t>
            </a:r>
            <a:r>
              <a:rPr lang="tr-TR" sz="3200" b="1" dirty="0" err="1"/>
              <a:t>Care</a:t>
            </a:r>
            <a:r>
              <a:rPr lang="tr-TR" sz="3200" b="1" dirty="0"/>
              <a:t> </a:t>
            </a:r>
            <a:r>
              <a:rPr lang="tr-TR" sz="3200" b="1" dirty="0" err="1"/>
              <a:t>Collaborative</a:t>
            </a:r>
            <a:r>
              <a:rPr lang="tr-TR" sz="3200" b="1" dirty="0"/>
              <a:t> OB </a:t>
            </a:r>
            <a:r>
              <a:rPr lang="tr-TR" sz="3200" b="1" dirty="0" err="1"/>
              <a:t>Hemorrhage</a:t>
            </a:r>
            <a:r>
              <a:rPr lang="tr-TR" sz="3200" b="1" dirty="0"/>
              <a:t> Protocol</a:t>
            </a:r>
          </a:p>
        </p:txBody>
      </p:sp>
      <p:sp>
        <p:nvSpPr>
          <p:cNvPr id="3" name="İçerik Yer Tutucusu 2"/>
          <p:cNvSpPr>
            <a:spLocks noGrp="1"/>
          </p:cNvSpPr>
          <p:nvPr>
            <p:ph idx="1"/>
          </p:nvPr>
        </p:nvSpPr>
        <p:spPr/>
        <p:txBody>
          <a:bodyPr>
            <a:normAutofit lnSpcReduction="10000"/>
          </a:bodyPr>
          <a:lstStyle/>
          <a:p>
            <a:pPr marL="0" indent="0">
              <a:buNone/>
            </a:pPr>
            <a:r>
              <a:rPr lang="tr-TR" dirty="0"/>
              <a:t>  PPK evreleri</a:t>
            </a:r>
          </a:p>
          <a:p>
            <a:pPr marL="0" indent="0">
              <a:buNone/>
            </a:pPr>
            <a:r>
              <a:rPr lang="tr-TR" sz="2400" dirty="0"/>
              <a:t>● </a:t>
            </a:r>
            <a:r>
              <a:rPr lang="tr-TR" sz="2400" b="1" dirty="0"/>
              <a:t>Evre 0</a:t>
            </a:r>
            <a:r>
              <a:rPr lang="tr-TR" sz="2400" dirty="0"/>
              <a:t>: Kan kaybı &lt;500 </a:t>
            </a:r>
            <a:r>
              <a:rPr lang="tr-TR" sz="2400" dirty="0" err="1"/>
              <a:t>mL</a:t>
            </a:r>
            <a:r>
              <a:rPr lang="tr-TR" sz="2400" dirty="0"/>
              <a:t> vajinal doğumla veya &lt;1000 </a:t>
            </a:r>
            <a:r>
              <a:rPr lang="tr-TR" sz="2400" dirty="0" err="1"/>
              <a:t>mL</a:t>
            </a:r>
            <a:r>
              <a:rPr lang="tr-TR" sz="2400" dirty="0"/>
              <a:t> sezaryen ile. </a:t>
            </a:r>
            <a:r>
              <a:rPr lang="tr-TR" sz="2400" dirty="0" err="1"/>
              <a:t>Vitaller</a:t>
            </a:r>
            <a:r>
              <a:rPr lang="tr-TR" sz="2400" dirty="0"/>
              <a:t> stabil</a:t>
            </a:r>
          </a:p>
          <a:p>
            <a:pPr marL="0" indent="0">
              <a:buNone/>
            </a:pPr>
            <a:r>
              <a:rPr lang="tr-TR" sz="2400" dirty="0"/>
              <a:t> ● </a:t>
            </a:r>
            <a:r>
              <a:rPr lang="tr-TR" sz="2400" b="1" dirty="0"/>
              <a:t>Evre 1</a:t>
            </a:r>
            <a:r>
              <a:rPr lang="tr-TR" sz="2400" dirty="0"/>
              <a:t>: Kan kaybı&gt; 500 </a:t>
            </a:r>
            <a:r>
              <a:rPr lang="tr-TR" sz="2400" dirty="0" err="1"/>
              <a:t>mL</a:t>
            </a:r>
            <a:r>
              <a:rPr lang="tr-TR" sz="2400" dirty="0"/>
              <a:t> vajinal doğum ya da&gt; 1000 </a:t>
            </a:r>
            <a:r>
              <a:rPr lang="tr-TR" sz="2400" dirty="0" err="1"/>
              <a:t>mL</a:t>
            </a:r>
            <a:r>
              <a:rPr lang="tr-TR" sz="2400" dirty="0"/>
              <a:t> sezaryen doğum ya da yaşamsal belirtilerde değişiklik (yüzde 15 ya da kalp atım hızı -110 atım / dakika, kan basıncı ≤85 / 45 </a:t>
            </a:r>
            <a:r>
              <a:rPr lang="tr-TR" sz="2400" dirty="0" err="1"/>
              <a:t>mmHg</a:t>
            </a:r>
            <a:r>
              <a:rPr lang="tr-TR" sz="2400" dirty="0"/>
              <a:t>, O2 doygunluğu &lt;% 95) </a:t>
            </a:r>
          </a:p>
          <a:p>
            <a:pPr marL="0" indent="0">
              <a:buNone/>
            </a:pPr>
            <a:r>
              <a:rPr lang="tr-TR" sz="2400" b="1" dirty="0"/>
              <a:t>● Evre 2</a:t>
            </a:r>
            <a:r>
              <a:rPr lang="tr-TR" sz="2400" dirty="0"/>
              <a:t>: Toplam kan kaybı &lt;1500 </a:t>
            </a:r>
            <a:r>
              <a:rPr lang="tr-TR" sz="2400" dirty="0" err="1"/>
              <a:t>mL</a:t>
            </a:r>
            <a:r>
              <a:rPr lang="tr-TR" sz="2400" dirty="0"/>
              <a:t> olan sürekli kanama </a:t>
            </a:r>
          </a:p>
          <a:p>
            <a:pPr marL="0" indent="0">
              <a:buNone/>
            </a:pPr>
            <a:r>
              <a:rPr lang="tr-TR" sz="2400" dirty="0"/>
              <a:t>● </a:t>
            </a:r>
            <a:r>
              <a:rPr lang="tr-TR" sz="2400" b="1" dirty="0"/>
              <a:t>Evre 3</a:t>
            </a:r>
            <a:r>
              <a:rPr lang="tr-TR" sz="2400" dirty="0"/>
              <a:t>: Toplam kan kaybı&gt; 1500 </a:t>
            </a:r>
            <a:r>
              <a:rPr lang="tr-TR" sz="2400" dirty="0" err="1"/>
              <a:t>mL</a:t>
            </a:r>
            <a:r>
              <a:rPr lang="tr-TR" sz="2400" dirty="0"/>
              <a:t> veya 2 ünite dolu kırmızı kan hücresi transfüzyonu veya stabil olmayan </a:t>
            </a:r>
            <a:r>
              <a:rPr lang="tr-TR" sz="2400" dirty="0" err="1"/>
              <a:t>vital</a:t>
            </a:r>
            <a:r>
              <a:rPr lang="tr-TR" sz="2400" dirty="0"/>
              <a:t> belirtiler veya devam eden kanama ve DİC şüphesi</a:t>
            </a:r>
          </a:p>
        </p:txBody>
      </p:sp>
    </p:spTree>
    <p:extLst>
      <p:ext uri="{BB962C8B-B14F-4D97-AF65-F5344CB8AC3E}">
        <p14:creationId xmlns:p14="http://schemas.microsoft.com/office/powerpoint/2010/main" val="99618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dirty="0" err="1"/>
              <a:t>Postpartum</a:t>
            </a:r>
            <a:r>
              <a:rPr lang="tr-TR" altLang="tr-TR" b="1" dirty="0"/>
              <a:t> Kanama-</a:t>
            </a:r>
            <a:r>
              <a:rPr lang="tr-TR" altLang="tr-TR" b="1" dirty="0" err="1"/>
              <a:t>Etyoloji</a:t>
            </a:r>
            <a:endParaRPr lang="tr-TR" b="1" dirty="0"/>
          </a:p>
        </p:txBody>
      </p:sp>
      <p:sp>
        <p:nvSpPr>
          <p:cNvPr id="3" name="İçerik Yer Tutucusu 2"/>
          <p:cNvSpPr>
            <a:spLocks noGrp="1"/>
          </p:cNvSpPr>
          <p:nvPr>
            <p:ph idx="1"/>
          </p:nvPr>
        </p:nvSpPr>
        <p:spPr/>
        <p:txBody>
          <a:bodyPr>
            <a:normAutofit/>
          </a:bodyPr>
          <a:lstStyle/>
          <a:p>
            <a:endParaRPr lang="tr-TR" dirty="0"/>
          </a:p>
          <a:p>
            <a:pPr marL="0" indent="0">
              <a:buNone/>
            </a:pPr>
            <a:r>
              <a:rPr lang="tr-TR" b="1" dirty="0"/>
              <a:t>   4 ‘T’ </a:t>
            </a:r>
            <a:r>
              <a:rPr lang="tr-TR" b="1" dirty="0" err="1"/>
              <a:t>ler</a:t>
            </a:r>
            <a:r>
              <a:rPr lang="tr-TR" b="1" dirty="0"/>
              <a:t> </a:t>
            </a:r>
            <a:endParaRPr lang="tr-TR" dirty="0"/>
          </a:p>
          <a:p>
            <a:r>
              <a:rPr lang="tr-TR" b="1" dirty="0" err="1"/>
              <a:t>T</a:t>
            </a:r>
            <a:r>
              <a:rPr lang="tr-TR" dirty="0" err="1"/>
              <a:t>onus</a:t>
            </a:r>
            <a:r>
              <a:rPr lang="tr-TR" dirty="0"/>
              <a:t>: </a:t>
            </a:r>
            <a:r>
              <a:rPr lang="tr-TR" dirty="0" err="1"/>
              <a:t>Uterin</a:t>
            </a:r>
            <a:r>
              <a:rPr lang="tr-TR" dirty="0"/>
              <a:t> </a:t>
            </a:r>
            <a:r>
              <a:rPr lang="tr-TR" dirty="0" err="1"/>
              <a:t>atoni</a:t>
            </a:r>
            <a:r>
              <a:rPr lang="tr-TR" dirty="0"/>
              <a:t> (%80) </a:t>
            </a:r>
          </a:p>
          <a:p>
            <a:r>
              <a:rPr lang="tr-TR" b="1" dirty="0"/>
              <a:t>T</a:t>
            </a:r>
            <a:r>
              <a:rPr lang="tr-TR" dirty="0"/>
              <a:t>ravma: </a:t>
            </a:r>
            <a:r>
              <a:rPr lang="tr-TR" dirty="0" err="1"/>
              <a:t>Uterin</a:t>
            </a:r>
            <a:r>
              <a:rPr lang="tr-TR" dirty="0"/>
              <a:t>, </a:t>
            </a:r>
            <a:r>
              <a:rPr lang="tr-TR" dirty="0" err="1"/>
              <a:t>servikal</a:t>
            </a:r>
            <a:r>
              <a:rPr lang="tr-TR" dirty="0"/>
              <a:t>, </a:t>
            </a:r>
            <a:r>
              <a:rPr lang="tr-TR" dirty="0" err="1"/>
              <a:t>vaginal</a:t>
            </a:r>
            <a:r>
              <a:rPr lang="tr-TR" dirty="0"/>
              <a:t> </a:t>
            </a:r>
          </a:p>
          <a:p>
            <a:r>
              <a:rPr lang="tr-TR" b="1" dirty="0" err="1"/>
              <a:t>T</a:t>
            </a:r>
            <a:r>
              <a:rPr lang="tr-TR" dirty="0" err="1"/>
              <a:t>issue</a:t>
            </a:r>
            <a:r>
              <a:rPr lang="tr-TR" dirty="0"/>
              <a:t>: Plasenta </a:t>
            </a:r>
            <a:r>
              <a:rPr lang="tr-TR" dirty="0" err="1"/>
              <a:t>retansiyonu</a:t>
            </a:r>
            <a:r>
              <a:rPr lang="tr-TR" dirty="0"/>
              <a:t> veya pıhtı </a:t>
            </a:r>
          </a:p>
          <a:p>
            <a:r>
              <a:rPr lang="tr-TR" b="1" dirty="0" err="1"/>
              <a:t>T</a:t>
            </a:r>
            <a:r>
              <a:rPr lang="tr-TR" dirty="0" err="1"/>
              <a:t>rombin</a:t>
            </a:r>
            <a:r>
              <a:rPr lang="tr-TR" dirty="0"/>
              <a:t>: </a:t>
            </a:r>
            <a:r>
              <a:rPr lang="tr-TR" dirty="0" err="1"/>
              <a:t>Koagülopati</a:t>
            </a:r>
            <a:r>
              <a:rPr lang="tr-TR" dirty="0"/>
              <a:t> </a:t>
            </a:r>
          </a:p>
          <a:p>
            <a:pPr marL="0" indent="0">
              <a:buNone/>
            </a:pPr>
            <a:endParaRPr lang="tr-TR" dirty="0"/>
          </a:p>
        </p:txBody>
      </p:sp>
    </p:spTree>
    <p:extLst>
      <p:ext uri="{BB962C8B-B14F-4D97-AF65-F5344CB8AC3E}">
        <p14:creationId xmlns:p14="http://schemas.microsoft.com/office/powerpoint/2010/main" val="259360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Dağılım</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3446" y="1600200"/>
            <a:ext cx="81771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53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esul\Desktop\Anne+Ölümüne+Neden+Olan+Kanama+Nedenleri+Dağılımı+(%25+v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3690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2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tr-TR" altLang="tr-TR" b="1" dirty="0"/>
              <a:t>PPK için risk faktörleri</a:t>
            </a:r>
          </a:p>
        </p:txBody>
      </p:sp>
      <p:sp>
        <p:nvSpPr>
          <p:cNvPr id="2" name="İçerik Yer Tutucusu 1">
            <a:extLst>
              <a:ext uri="{FF2B5EF4-FFF2-40B4-BE49-F238E27FC236}">
                <a16:creationId xmlns:a16="http://schemas.microsoft.com/office/drawing/2014/main" id="{9F0B6CD9-B86D-44E2-8A7C-6B47B32D1BD6}"/>
              </a:ext>
            </a:extLst>
          </p:cNvPr>
          <p:cNvSpPr>
            <a:spLocks noGrp="1"/>
          </p:cNvSpPr>
          <p:nvPr>
            <p:ph sz="half" idx="1"/>
          </p:nvPr>
        </p:nvSpPr>
        <p:spPr/>
        <p:txBody>
          <a:bodyPr/>
          <a:lstStyle/>
          <a:p>
            <a:endParaRPr lang="tr-TR"/>
          </a:p>
        </p:txBody>
      </p:sp>
      <p:sp>
        <p:nvSpPr>
          <p:cNvPr id="3" name="İçerik Yer Tutucusu 2">
            <a:extLst>
              <a:ext uri="{FF2B5EF4-FFF2-40B4-BE49-F238E27FC236}">
                <a16:creationId xmlns:a16="http://schemas.microsoft.com/office/drawing/2014/main" id="{81609C79-23C8-4DAB-BC40-C48A5DB046E7}"/>
              </a:ext>
            </a:extLst>
          </p:cNvPr>
          <p:cNvSpPr>
            <a:spLocks noGrp="1"/>
          </p:cNvSpPr>
          <p:nvPr>
            <p:ph sz="half" idx="2"/>
          </p:nvPr>
        </p:nvSpPr>
        <p:spPr/>
        <p:txBody>
          <a:bodyPr/>
          <a:lstStyle/>
          <a:p>
            <a:endParaRPr lang="tr-TR" dirty="0"/>
          </a:p>
          <a:p>
            <a:r>
              <a:rPr lang="tr-TR" dirty="0"/>
              <a:t>Ciddi bir PPK </a:t>
            </a:r>
            <a:r>
              <a:rPr lang="tr-TR" dirty="0" err="1"/>
              <a:t>ların</a:t>
            </a:r>
            <a:r>
              <a:rPr lang="tr-TR" dirty="0"/>
              <a:t> %60-85 inde tanımlanabilir risk faktörleri mevcut.</a:t>
            </a:r>
          </a:p>
          <a:p>
            <a:pPr marL="0" indent="0">
              <a:buNone/>
            </a:pPr>
            <a:r>
              <a:rPr lang="tr-TR" i="1" dirty="0">
                <a:solidFill>
                  <a:srgbClr val="FF0000"/>
                </a:solidFill>
                <a:latin typeface="Times New Roman" panose="02020603050405020304" pitchFamily="18" charset="0"/>
                <a:cs typeface="Times New Roman" panose="02020603050405020304" pitchFamily="18" charset="0"/>
              </a:rPr>
              <a:t>(</a:t>
            </a:r>
            <a:r>
              <a:rPr lang="tr-TR" i="1" dirty="0" err="1">
                <a:solidFill>
                  <a:srgbClr val="FF0000"/>
                </a:solidFill>
                <a:latin typeface="Times New Roman" panose="02020603050405020304" pitchFamily="18" charset="0"/>
                <a:cs typeface="Times New Roman" panose="02020603050405020304" pitchFamily="18" charset="0"/>
              </a:rPr>
              <a:t>Dilla</a:t>
            </a:r>
            <a:r>
              <a:rPr lang="tr-TR" i="1" dirty="0">
                <a:solidFill>
                  <a:srgbClr val="FF0000"/>
                </a:solidFill>
                <a:latin typeface="Times New Roman" panose="02020603050405020304" pitchFamily="18" charset="0"/>
                <a:cs typeface="Times New Roman" panose="02020603050405020304" pitchFamily="18" charset="0"/>
              </a:rPr>
              <a:t> </a:t>
            </a:r>
            <a:r>
              <a:rPr lang="tr-TR" i="1" dirty="0" err="1">
                <a:solidFill>
                  <a:srgbClr val="FF0000"/>
                </a:solidFill>
                <a:latin typeface="Times New Roman" panose="02020603050405020304" pitchFamily="18" charset="0"/>
                <a:cs typeface="Times New Roman" panose="02020603050405020304" pitchFamily="18" charset="0"/>
              </a:rPr>
              <a:t>Aj</a:t>
            </a:r>
            <a:r>
              <a:rPr lang="tr-TR" i="1" dirty="0">
                <a:solidFill>
                  <a:srgbClr val="FF0000"/>
                </a:solidFill>
                <a:latin typeface="Times New Roman" panose="02020603050405020304" pitchFamily="18" charset="0"/>
                <a:cs typeface="Times New Roman" panose="02020603050405020304" pitchFamily="18" charset="0"/>
              </a:rPr>
              <a:t>. </a:t>
            </a:r>
            <a:r>
              <a:rPr lang="tr-TR" i="1" dirty="0" err="1">
                <a:solidFill>
                  <a:srgbClr val="FF0000"/>
                </a:solidFill>
                <a:latin typeface="Times New Roman" panose="02020603050405020304" pitchFamily="18" charset="0"/>
                <a:cs typeface="Times New Roman" panose="02020603050405020304" pitchFamily="18" charset="0"/>
              </a:rPr>
              <a:t>Obstet</a:t>
            </a:r>
            <a:r>
              <a:rPr lang="tr-TR" i="1" dirty="0">
                <a:solidFill>
                  <a:srgbClr val="FF0000"/>
                </a:solidFill>
                <a:latin typeface="Times New Roman" panose="02020603050405020304" pitchFamily="18" charset="0"/>
                <a:cs typeface="Times New Roman" panose="02020603050405020304" pitchFamily="18" charset="0"/>
              </a:rPr>
              <a:t> </a:t>
            </a:r>
            <a:r>
              <a:rPr lang="tr-TR" i="1" dirty="0" err="1">
                <a:solidFill>
                  <a:srgbClr val="FF0000"/>
                </a:solidFill>
                <a:latin typeface="Times New Roman" panose="02020603050405020304" pitchFamily="18" charset="0"/>
                <a:cs typeface="Times New Roman" panose="02020603050405020304" pitchFamily="18" charset="0"/>
              </a:rPr>
              <a:t>Gynecol</a:t>
            </a:r>
            <a:r>
              <a:rPr lang="tr-TR" i="1" dirty="0">
                <a:solidFill>
                  <a:srgbClr val="FF0000"/>
                </a:solidFill>
                <a:latin typeface="Times New Roman" panose="02020603050405020304" pitchFamily="18" charset="0"/>
                <a:cs typeface="Times New Roman" panose="02020603050405020304" pitchFamily="18" charset="0"/>
              </a:rPr>
              <a:t> 2013)</a:t>
            </a:r>
          </a:p>
        </p:txBody>
      </p:sp>
      <p:graphicFrame>
        <p:nvGraphicFramePr>
          <p:cNvPr id="4" name="3 Diyagram"/>
          <p:cNvGraphicFramePr/>
          <p:nvPr>
            <p:extLst>
              <p:ext uri="{D42A27DB-BD31-4B8C-83A1-F6EECF244321}">
                <p14:modId xmlns:p14="http://schemas.microsoft.com/office/powerpoint/2010/main" val="3074670658"/>
              </p:ext>
            </p:extLst>
          </p:nvPr>
        </p:nvGraphicFramePr>
        <p:xfrm>
          <a:off x="457200" y="1600200"/>
          <a:ext cx="4114800" cy="43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24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fontScale="85000" lnSpcReduction="20000"/>
          </a:bodyPr>
          <a:lstStyle/>
          <a:p>
            <a:r>
              <a:rPr lang="tr-TR" dirty="0"/>
              <a:t>Ülkemizde yılda : </a:t>
            </a:r>
            <a:r>
              <a:rPr lang="tr-TR" dirty="0">
                <a:solidFill>
                  <a:srgbClr val="FF0000"/>
                </a:solidFill>
              </a:rPr>
              <a:t>1,5 milyon gebelik</a:t>
            </a:r>
          </a:p>
          <a:p>
            <a:pPr marL="0" indent="0">
              <a:buNone/>
            </a:pPr>
            <a:r>
              <a:rPr lang="tr-TR" dirty="0">
                <a:solidFill>
                  <a:srgbClr val="FF0000"/>
                </a:solidFill>
              </a:rPr>
              <a:t>                                   1 milyon 113 bin </a:t>
            </a:r>
            <a:r>
              <a:rPr lang="tr-TR" dirty="0"/>
              <a:t>(2020) (d. Hızı :1,76)</a:t>
            </a:r>
          </a:p>
          <a:p>
            <a:pPr marL="0" indent="0">
              <a:buNone/>
            </a:pPr>
            <a:endParaRPr lang="tr-TR" dirty="0">
              <a:solidFill>
                <a:srgbClr val="FF0000"/>
              </a:solidFill>
            </a:endParaRPr>
          </a:p>
          <a:p>
            <a:r>
              <a:rPr lang="tr-TR" dirty="0"/>
              <a:t>Anne ölüm oranı </a:t>
            </a:r>
            <a:r>
              <a:rPr lang="tr-TR" dirty="0">
                <a:solidFill>
                  <a:srgbClr val="FF0000"/>
                </a:solidFill>
              </a:rPr>
              <a:t>13,1/100 bin  </a:t>
            </a:r>
            <a:r>
              <a:rPr lang="tr-TR" dirty="0"/>
              <a:t>(2019)</a:t>
            </a:r>
          </a:p>
          <a:p>
            <a:pPr marL="0" indent="0">
              <a:buNone/>
            </a:pPr>
            <a:endParaRPr lang="tr-TR" dirty="0"/>
          </a:p>
          <a:p>
            <a:r>
              <a:rPr lang="tr-TR" dirty="0"/>
              <a:t>Bölgeler arasında farklıklar var  </a:t>
            </a:r>
          </a:p>
          <a:p>
            <a:pPr marL="0" indent="0">
              <a:buNone/>
            </a:pPr>
            <a:r>
              <a:rPr lang="tr-TR" dirty="0"/>
              <a:t>     -Orta Anadolu  da </a:t>
            </a:r>
            <a:r>
              <a:rPr lang="tr-TR" dirty="0">
                <a:solidFill>
                  <a:srgbClr val="FF0000"/>
                </a:solidFill>
              </a:rPr>
              <a:t>24,4/ 100 bin</a:t>
            </a:r>
          </a:p>
          <a:p>
            <a:pPr marL="0" indent="0">
              <a:buNone/>
            </a:pPr>
            <a:r>
              <a:rPr lang="tr-TR" dirty="0"/>
              <a:t>     - İstanbul </a:t>
            </a:r>
            <a:r>
              <a:rPr lang="tr-TR" dirty="0">
                <a:solidFill>
                  <a:srgbClr val="FF0000"/>
                </a:solidFill>
              </a:rPr>
              <a:t>11,1 /100 bin</a:t>
            </a:r>
          </a:p>
          <a:p>
            <a:pPr marL="0" indent="0">
              <a:buNone/>
            </a:pPr>
            <a:r>
              <a:rPr lang="tr-TR" dirty="0"/>
              <a:t>     - Batı Anadolu  </a:t>
            </a:r>
            <a:r>
              <a:rPr lang="tr-TR" dirty="0">
                <a:solidFill>
                  <a:srgbClr val="FF0000"/>
                </a:solidFill>
              </a:rPr>
              <a:t>2,9 /100 bin</a:t>
            </a:r>
          </a:p>
          <a:p>
            <a:pPr marL="0" indent="0">
              <a:buNone/>
            </a:pPr>
            <a:endParaRPr lang="tr-TR" dirty="0">
              <a:solidFill>
                <a:srgbClr val="FF0000"/>
              </a:solidFill>
            </a:endParaRPr>
          </a:p>
          <a:p>
            <a:r>
              <a:rPr lang="tr-TR" dirty="0"/>
              <a:t>Hedef 5 yıl içinde bunu </a:t>
            </a:r>
            <a:r>
              <a:rPr lang="tr-TR" dirty="0">
                <a:solidFill>
                  <a:srgbClr val="FF0000"/>
                </a:solidFill>
              </a:rPr>
              <a:t>100 binde 10 </a:t>
            </a:r>
            <a:r>
              <a:rPr lang="tr-TR" dirty="0" err="1">
                <a:solidFill>
                  <a:srgbClr val="FF0000"/>
                </a:solidFill>
              </a:rPr>
              <a:t>nun</a:t>
            </a:r>
            <a:r>
              <a:rPr lang="tr-TR" dirty="0">
                <a:solidFill>
                  <a:srgbClr val="FF0000"/>
                </a:solidFill>
              </a:rPr>
              <a:t> altına düşürmek.                        </a:t>
            </a:r>
          </a:p>
          <a:p>
            <a:pPr marL="0" indent="0">
              <a:buNone/>
            </a:pPr>
            <a:endParaRPr lang="tr-TR" dirty="0">
              <a:solidFill>
                <a:srgbClr val="FF0000"/>
              </a:solidFill>
            </a:endParaRPr>
          </a:p>
          <a:p>
            <a:pPr marL="0" indent="0">
              <a:buNone/>
            </a:pPr>
            <a:endParaRPr lang="tr-TR" sz="3600" b="1" dirty="0"/>
          </a:p>
        </p:txBody>
      </p:sp>
    </p:spTree>
    <p:extLst>
      <p:ext uri="{BB962C8B-B14F-4D97-AF65-F5344CB8AC3E}">
        <p14:creationId xmlns:p14="http://schemas.microsoft.com/office/powerpoint/2010/main" val="17455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tr-TR" altLang="tr-TR" sz="3600" b="1" dirty="0"/>
              <a:t>Gebelikle İlgili Faktörler</a:t>
            </a:r>
            <a:br>
              <a:rPr lang="tr-TR" altLang="tr-TR" sz="2800" b="1" dirty="0"/>
            </a:br>
            <a:endParaRPr lang="tr-TR" altLang="tr-TR" sz="2800" b="1" dirty="0"/>
          </a:p>
        </p:txBody>
      </p:sp>
      <p:sp>
        <p:nvSpPr>
          <p:cNvPr id="32771" name="Rectangle 3"/>
          <p:cNvSpPr>
            <a:spLocks noGrp="1" noChangeArrowheads="1"/>
          </p:cNvSpPr>
          <p:nvPr>
            <p:ph idx="1"/>
          </p:nvPr>
        </p:nvSpPr>
        <p:spPr/>
        <p:txBody>
          <a:bodyPr>
            <a:normAutofit lnSpcReduction="10000"/>
          </a:bodyPr>
          <a:lstStyle/>
          <a:p>
            <a:pPr lvl="1" eaLnBrk="1" hangingPunct="1">
              <a:buClr>
                <a:srgbClr val="C00000"/>
              </a:buClr>
              <a:buFont typeface="Wingdings" pitchFamily="2" charset="2"/>
              <a:buChar char="§"/>
            </a:pPr>
            <a:r>
              <a:rPr lang="tr-TR" altLang="tr-TR" dirty="0" err="1">
                <a:solidFill>
                  <a:srgbClr val="FF3300"/>
                </a:solidFill>
                <a:hlinkClick r:id="rId3"/>
              </a:rPr>
              <a:t>Antepartum</a:t>
            </a:r>
            <a:r>
              <a:rPr lang="tr-TR" altLang="tr-TR" dirty="0">
                <a:solidFill>
                  <a:srgbClr val="FF3300"/>
                </a:solidFill>
                <a:hlinkClick r:id="rId3"/>
              </a:rPr>
              <a:t> </a:t>
            </a:r>
            <a:r>
              <a:rPr lang="tr-TR" altLang="tr-TR" dirty="0"/>
              <a:t>kanama (Mevcut gebelikte)</a:t>
            </a:r>
          </a:p>
          <a:p>
            <a:pPr lvl="1" eaLnBrk="1" hangingPunct="1">
              <a:buClr>
                <a:srgbClr val="C00000"/>
              </a:buClr>
              <a:buFont typeface="Wingdings" pitchFamily="2" charset="2"/>
              <a:buChar char="§"/>
            </a:pPr>
            <a:r>
              <a:rPr lang="tr-TR" altLang="tr-TR" dirty="0" err="1">
                <a:hlinkClick r:id="rId4"/>
              </a:rPr>
              <a:t>Placenta</a:t>
            </a:r>
            <a:r>
              <a:rPr lang="tr-TR" altLang="tr-TR" dirty="0">
                <a:hlinkClick r:id="rId4"/>
              </a:rPr>
              <a:t> </a:t>
            </a:r>
            <a:r>
              <a:rPr lang="tr-TR" altLang="tr-TR" dirty="0" err="1">
                <a:hlinkClick r:id="rId4"/>
              </a:rPr>
              <a:t>praevia</a:t>
            </a:r>
            <a:r>
              <a:rPr lang="tr-TR" altLang="tr-TR" dirty="0"/>
              <a:t> (15x risk) </a:t>
            </a:r>
          </a:p>
          <a:p>
            <a:pPr lvl="1" eaLnBrk="1" hangingPunct="1">
              <a:buClr>
                <a:srgbClr val="C00000"/>
              </a:buClr>
              <a:buFont typeface="Wingdings" pitchFamily="2" charset="2"/>
              <a:buChar char="§"/>
            </a:pPr>
            <a:r>
              <a:rPr lang="tr-TR" altLang="tr-TR" dirty="0">
                <a:solidFill>
                  <a:srgbClr val="0070C0"/>
                </a:solidFill>
              </a:rPr>
              <a:t>Plasenta</a:t>
            </a:r>
            <a:r>
              <a:rPr lang="tr-TR" altLang="tr-TR" dirty="0">
                <a:solidFill>
                  <a:srgbClr val="00B0F0"/>
                </a:solidFill>
              </a:rPr>
              <a:t> </a:t>
            </a:r>
            <a:r>
              <a:rPr lang="tr-TR" altLang="tr-TR" dirty="0" err="1">
                <a:solidFill>
                  <a:srgbClr val="00B0F0"/>
                </a:solidFill>
              </a:rPr>
              <a:t>acreata</a:t>
            </a:r>
            <a:r>
              <a:rPr lang="tr-TR" altLang="tr-TR" dirty="0">
                <a:solidFill>
                  <a:srgbClr val="00B0F0"/>
                </a:solidFill>
              </a:rPr>
              <a:t>  </a:t>
            </a:r>
            <a:r>
              <a:rPr lang="tr-TR" altLang="tr-TR" dirty="0"/>
              <a:t>(10x risk)</a:t>
            </a:r>
          </a:p>
          <a:p>
            <a:pPr lvl="1" eaLnBrk="1" hangingPunct="1">
              <a:buClr>
                <a:srgbClr val="C00000"/>
              </a:buClr>
              <a:buFont typeface="Wingdings" pitchFamily="2" charset="2"/>
              <a:buChar char="§"/>
            </a:pPr>
            <a:r>
              <a:rPr lang="tr-TR" altLang="tr-TR" dirty="0"/>
              <a:t>Çoğul gebelik (5x risk) </a:t>
            </a:r>
          </a:p>
          <a:p>
            <a:pPr lvl="1" eaLnBrk="1" hangingPunct="1">
              <a:buClr>
                <a:srgbClr val="C00000"/>
              </a:buClr>
              <a:buFont typeface="Wingdings" pitchFamily="2" charset="2"/>
              <a:buChar char="§"/>
            </a:pPr>
            <a:r>
              <a:rPr lang="tr-TR" altLang="tr-TR" dirty="0" err="1">
                <a:solidFill>
                  <a:srgbClr val="0070C0"/>
                </a:solidFill>
                <a:hlinkClick r:id="rId5">
                  <a:extLst>
                    <a:ext uri="{A12FA001-AC4F-418D-AE19-62706E023703}">
                      <ahyp:hlinkClr xmlns:ahyp="http://schemas.microsoft.com/office/drawing/2018/hyperlinkcolor" val="tx"/>
                    </a:ext>
                  </a:extLst>
                </a:hlinkClick>
              </a:rPr>
              <a:t>P</a:t>
            </a:r>
            <a:r>
              <a:rPr lang="tr-TR" altLang="tr-TR" u="sng" dirty="0" err="1">
                <a:solidFill>
                  <a:srgbClr val="0070C0"/>
                </a:solidFill>
                <a:hlinkClick r:id="rId5">
                  <a:extLst>
                    <a:ext uri="{A12FA001-AC4F-418D-AE19-62706E023703}">
                      <ahyp:hlinkClr xmlns:ahyp="http://schemas.microsoft.com/office/drawing/2018/hyperlinkcolor" val="tx"/>
                    </a:ext>
                  </a:extLst>
                </a:hlinkClick>
              </a:rPr>
              <a:t>re</a:t>
            </a:r>
            <a:r>
              <a:rPr lang="tr-TR" altLang="tr-TR" u="sng" dirty="0" err="1">
                <a:solidFill>
                  <a:srgbClr val="0070C0"/>
                </a:solidFill>
              </a:rPr>
              <a:t>eklampsi</a:t>
            </a:r>
            <a:r>
              <a:rPr lang="tr-TR" altLang="tr-TR" dirty="0">
                <a:solidFill>
                  <a:srgbClr val="0070C0"/>
                </a:solidFill>
              </a:rPr>
              <a:t> veya PİH  </a:t>
            </a:r>
            <a:r>
              <a:rPr lang="tr-TR" altLang="tr-TR" dirty="0"/>
              <a:t>(4x risk) </a:t>
            </a:r>
          </a:p>
          <a:p>
            <a:pPr lvl="1" eaLnBrk="1" hangingPunct="1">
              <a:buClr>
                <a:srgbClr val="C00000"/>
              </a:buClr>
              <a:buFont typeface="Wingdings" pitchFamily="2" charset="2"/>
              <a:buChar char="§"/>
            </a:pPr>
            <a:r>
              <a:rPr lang="tr-TR" altLang="tr-TR" dirty="0" err="1"/>
              <a:t>Nulliparite</a:t>
            </a:r>
            <a:r>
              <a:rPr lang="tr-TR" altLang="tr-TR" dirty="0"/>
              <a:t> (3x risk) </a:t>
            </a:r>
          </a:p>
          <a:p>
            <a:pPr lvl="1" eaLnBrk="1" hangingPunct="1">
              <a:buClr>
                <a:srgbClr val="C00000"/>
              </a:buClr>
              <a:buFont typeface="Wingdings" pitchFamily="2" charset="2"/>
              <a:buChar char="§"/>
            </a:pPr>
            <a:r>
              <a:rPr lang="tr-TR" altLang="tr-TR" dirty="0"/>
              <a:t>PPK öyküsü(3x risk) </a:t>
            </a:r>
          </a:p>
          <a:p>
            <a:pPr lvl="1" eaLnBrk="1" hangingPunct="1">
              <a:buClr>
                <a:srgbClr val="C00000"/>
              </a:buClr>
              <a:buFont typeface="Wingdings" pitchFamily="2" charset="2"/>
              <a:buChar char="§"/>
            </a:pPr>
            <a:r>
              <a:rPr lang="tr-TR" altLang="tr-TR" dirty="0"/>
              <a:t>Asya kökenli (2x risk) </a:t>
            </a:r>
          </a:p>
          <a:p>
            <a:pPr lvl="1" eaLnBrk="1" hangingPunct="1">
              <a:buClr>
                <a:srgbClr val="C00000"/>
              </a:buClr>
              <a:buFont typeface="Wingdings" pitchFamily="2" charset="2"/>
              <a:buChar char="§"/>
            </a:pPr>
            <a:r>
              <a:rPr lang="tr-TR" altLang="tr-TR" dirty="0" err="1"/>
              <a:t>Maternal</a:t>
            </a:r>
            <a:r>
              <a:rPr lang="tr-TR" altLang="tr-TR" dirty="0"/>
              <a:t> </a:t>
            </a:r>
            <a:r>
              <a:rPr lang="tr-TR" altLang="tr-TR" dirty="0" err="1"/>
              <a:t>obezite</a:t>
            </a:r>
            <a:r>
              <a:rPr lang="tr-TR" altLang="tr-TR" dirty="0"/>
              <a:t> (2x risk)</a:t>
            </a:r>
          </a:p>
        </p:txBody>
      </p:sp>
      <p:sp>
        <p:nvSpPr>
          <p:cNvPr id="32772" name="3 Metin kutusu"/>
          <p:cNvSpPr txBox="1">
            <a:spLocks noChangeArrowheads="1"/>
          </p:cNvSpPr>
          <p:nvPr/>
        </p:nvSpPr>
        <p:spPr bwMode="auto">
          <a:xfrm>
            <a:off x="5429250" y="4143375"/>
            <a:ext cx="3143250" cy="9239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800" b="1" dirty="0">
                <a:solidFill>
                  <a:srgbClr val="FF0000"/>
                </a:solidFill>
              </a:rPr>
              <a:t>Herhangi bir risk faktörü olmadan da </a:t>
            </a:r>
            <a:r>
              <a:rPr lang="tr-TR" altLang="tr-TR" sz="1800" b="1" dirty="0" err="1">
                <a:solidFill>
                  <a:srgbClr val="FF0000"/>
                </a:solidFill>
              </a:rPr>
              <a:t>postpartum</a:t>
            </a:r>
            <a:r>
              <a:rPr lang="tr-TR" altLang="tr-TR" sz="1800" b="1" dirty="0">
                <a:solidFill>
                  <a:srgbClr val="FF0000"/>
                </a:solidFill>
              </a:rPr>
              <a:t> kanama gerçekleşebilir</a:t>
            </a:r>
            <a:r>
              <a:rPr lang="tr-TR" altLang="tr-TR" sz="1800" dirty="0"/>
              <a:t>.</a:t>
            </a:r>
          </a:p>
        </p:txBody>
      </p:sp>
    </p:spTree>
    <p:extLst>
      <p:ext uri="{BB962C8B-B14F-4D97-AF65-F5344CB8AC3E}">
        <p14:creationId xmlns:p14="http://schemas.microsoft.com/office/powerpoint/2010/main" val="13681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tr-TR" altLang="tr-TR" b="1" dirty="0"/>
              <a:t>Doğumla ilgili risk faktörleri</a:t>
            </a:r>
          </a:p>
        </p:txBody>
      </p:sp>
      <p:sp>
        <p:nvSpPr>
          <p:cNvPr id="33795" name="Rectangle 3"/>
          <p:cNvSpPr>
            <a:spLocks noGrp="1" noChangeArrowheads="1"/>
          </p:cNvSpPr>
          <p:nvPr>
            <p:ph idx="1"/>
          </p:nvPr>
        </p:nvSpPr>
        <p:spPr>
          <a:xfrm>
            <a:off x="457200" y="1600200"/>
            <a:ext cx="8229600" cy="4997152"/>
          </a:xfrm>
        </p:spPr>
        <p:txBody>
          <a:bodyPr>
            <a:normAutofit/>
          </a:bodyPr>
          <a:lstStyle/>
          <a:p>
            <a:pPr lvl="1" eaLnBrk="1" hangingPunct="1"/>
            <a:r>
              <a:rPr lang="tr-TR" altLang="tr-TR" b="1" u="sng" dirty="0">
                <a:solidFill>
                  <a:srgbClr val="9900FF"/>
                </a:solidFill>
              </a:rPr>
              <a:t>Acil sezaryen</a:t>
            </a:r>
            <a:r>
              <a:rPr lang="tr-TR" altLang="tr-TR" b="1" u="sng" dirty="0">
                <a:solidFill>
                  <a:srgbClr val="3C8C93"/>
                </a:solidFill>
              </a:rPr>
              <a:t> </a:t>
            </a:r>
            <a:r>
              <a:rPr lang="tr-TR" altLang="tr-TR" dirty="0"/>
              <a:t>(9x risk)</a:t>
            </a:r>
          </a:p>
          <a:p>
            <a:pPr lvl="1" eaLnBrk="1" hangingPunct="1"/>
            <a:r>
              <a:rPr lang="tr-TR" altLang="tr-TR" dirty="0" err="1"/>
              <a:t>Elektif</a:t>
            </a:r>
            <a:r>
              <a:rPr lang="tr-TR" altLang="tr-TR" dirty="0"/>
              <a:t> C/S (4x risk) –özellikle C/S sayısı  &gt;3  </a:t>
            </a:r>
          </a:p>
          <a:p>
            <a:pPr lvl="1" eaLnBrk="1" hangingPunct="1"/>
            <a:r>
              <a:rPr lang="tr-TR" altLang="tr-TR" dirty="0"/>
              <a:t>Plasenta </a:t>
            </a:r>
            <a:r>
              <a:rPr lang="tr-TR" altLang="tr-TR" dirty="0" err="1"/>
              <a:t>retansiyonu</a:t>
            </a:r>
            <a:r>
              <a:rPr lang="tr-TR" altLang="tr-TR" dirty="0"/>
              <a:t> (5x risk) </a:t>
            </a:r>
          </a:p>
          <a:p>
            <a:pPr lvl="1" eaLnBrk="1" hangingPunct="1"/>
            <a:r>
              <a:rPr lang="tr-TR" altLang="tr-TR" dirty="0" err="1"/>
              <a:t>Mediyolateral</a:t>
            </a:r>
            <a:r>
              <a:rPr lang="tr-TR" altLang="tr-TR" dirty="0"/>
              <a:t> </a:t>
            </a:r>
            <a:r>
              <a:rPr lang="tr-TR" altLang="tr-TR" dirty="0" err="1"/>
              <a:t>epizyotomi</a:t>
            </a:r>
            <a:r>
              <a:rPr lang="tr-TR" altLang="tr-TR" dirty="0"/>
              <a:t> (5x risk) </a:t>
            </a:r>
          </a:p>
          <a:p>
            <a:pPr lvl="1" eaLnBrk="1" hangingPunct="1"/>
            <a:r>
              <a:rPr lang="tr-TR" altLang="tr-TR" dirty="0" err="1"/>
              <a:t>Operatif</a:t>
            </a:r>
            <a:r>
              <a:rPr lang="tr-TR" altLang="tr-TR" dirty="0"/>
              <a:t> vajinal doğum (2x risk) </a:t>
            </a:r>
          </a:p>
          <a:p>
            <a:pPr lvl="1" eaLnBrk="1" hangingPunct="1"/>
            <a:r>
              <a:rPr lang="tr-TR" altLang="tr-TR" dirty="0"/>
              <a:t>Doğum eyleminin süresi &gt;12 saat (2x risk) </a:t>
            </a:r>
          </a:p>
          <a:p>
            <a:pPr lvl="1" eaLnBrk="1" hangingPunct="1"/>
            <a:r>
              <a:rPr lang="tr-TR" altLang="tr-TR" dirty="0"/>
              <a:t>Doğum ağırlığı &gt;4kg  (2x risk) </a:t>
            </a:r>
          </a:p>
          <a:p>
            <a:pPr lvl="1" eaLnBrk="1" hangingPunct="1"/>
            <a:r>
              <a:rPr lang="tr-TR" altLang="tr-TR" dirty="0"/>
              <a:t>Eylemde </a:t>
            </a:r>
            <a:r>
              <a:rPr lang="tr-TR" altLang="tr-TR" dirty="0" err="1"/>
              <a:t>maternal</a:t>
            </a:r>
            <a:r>
              <a:rPr lang="tr-TR" altLang="tr-TR" dirty="0"/>
              <a:t> </a:t>
            </a:r>
            <a:r>
              <a:rPr lang="tr-TR" altLang="tr-TR" dirty="0" err="1"/>
              <a:t>pireksi</a:t>
            </a:r>
            <a:r>
              <a:rPr lang="tr-TR" altLang="tr-TR" dirty="0"/>
              <a:t>  (2x risk)</a:t>
            </a:r>
          </a:p>
        </p:txBody>
      </p:sp>
    </p:spTree>
    <p:extLst>
      <p:ext uri="{BB962C8B-B14F-4D97-AF65-F5344CB8AC3E}">
        <p14:creationId xmlns:p14="http://schemas.microsoft.com/office/powerpoint/2010/main" val="288048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457200" y="274638"/>
            <a:ext cx="8229600" cy="850106"/>
          </a:xfrm>
        </p:spPr>
        <p:txBody>
          <a:bodyPr/>
          <a:lstStyle/>
          <a:p>
            <a:r>
              <a:rPr lang="tr-TR" altLang="tr-TR" sz="3200" b="1" dirty="0" err="1">
                <a:solidFill>
                  <a:schemeClr val="tx1">
                    <a:lumMod val="95000"/>
                    <a:lumOff val="5000"/>
                  </a:schemeClr>
                </a:solidFill>
              </a:rPr>
              <a:t>Primer</a:t>
            </a:r>
            <a:r>
              <a:rPr lang="tr-TR" altLang="tr-TR" sz="3200" b="1" dirty="0">
                <a:solidFill>
                  <a:schemeClr val="tx1">
                    <a:lumMod val="95000"/>
                    <a:lumOff val="5000"/>
                  </a:schemeClr>
                </a:solidFill>
              </a:rPr>
              <a:t> PPK nedenleri-Risk Faktörleri</a:t>
            </a:r>
          </a:p>
        </p:txBody>
      </p:sp>
      <p:sp>
        <p:nvSpPr>
          <p:cNvPr id="35843" name="2 İçerik Yer Tutucusu"/>
          <p:cNvSpPr>
            <a:spLocks noGrp="1"/>
          </p:cNvSpPr>
          <p:nvPr>
            <p:ph idx="1"/>
          </p:nvPr>
        </p:nvSpPr>
        <p:spPr>
          <a:xfrm>
            <a:off x="457200" y="1268760"/>
            <a:ext cx="8229600" cy="5112568"/>
          </a:xfrm>
        </p:spPr>
        <p:txBody>
          <a:bodyPr>
            <a:normAutofit fontScale="92500" lnSpcReduction="10000"/>
          </a:bodyPr>
          <a:lstStyle/>
          <a:p>
            <a:pPr>
              <a:buFontTx/>
              <a:buNone/>
            </a:pPr>
            <a:r>
              <a:rPr lang="tr-TR" altLang="tr-TR" dirty="0"/>
              <a:t>	</a:t>
            </a:r>
            <a:r>
              <a:rPr lang="tr-TR" altLang="tr-TR" b="1" u="sng" dirty="0"/>
              <a:t>TONUS kaybı </a:t>
            </a:r>
            <a:r>
              <a:rPr lang="tr-TR" altLang="tr-TR" b="1" u="sng" dirty="0" err="1"/>
              <a:t>nedenleri:</a:t>
            </a:r>
            <a:r>
              <a:rPr lang="tr-TR" altLang="tr-TR" b="1" dirty="0" err="1"/>
              <a:t>Uterin</a:t>
            </a:r>
            <a:r>
              <a:rPr lang="tr-TR" altLang="tr-TR" b="1" dirty="0"/>
              <a:t> </a:t>
            </a:r>
            <a:r>
              <a:rPr lang="tr-TR" altLang="tr-TR" b="1" dirty="0" err="1"/>
              <a:t>Atoni</a:t>
            </a:r>
            <a:endParaRPr lang="tr-TR" altLang="tr-TR" b="1" dirty="0"/>
          </a:p>
          <a:p>
            <a:r>
              <a:rPr lang="tr-TR" altLang="tr-TR" b="1" dirty="0" err="1">
                <a:solidFill>
                  <a:srgbClr val="FF0000"/>
                </a:solidFill>
              </a:rPr>
              <a:t>Atoni</a:t>
            </a:r>
            <a:r>
              <a:rPr lang="tr-TR" altLang="tr-TR" b="1" dirty="0">
                <a:solidFill>
                  <a:srgbClr val="FF0000"/>
                </a:solidFill>
              </a:rPr>
              <a:t> öyküsü</a:t>
            </a:r>
          </a:p>
          <a:p>
            <a:r>
              <a:rPr lang="tr-TR" altLang="tr-TR" sz="2800" dirty="0" err="1"/>
              <a:t>Uterusun</a:t>
            </a:r>
            <a:r>
              <a:rPr lang="tr-TR" altLang="tr-TR" sz="2800" dirty="0"/>
              <a:t> aşırı gerilmesi (</a:t>
            </a:r>
            <a:r>
              <a:rPr lang="tr-TR" altLang="tr-TR" sz="2800" dirty="0" err="1"/>
              <a:t>multiparite</a:t>
            </a:r>
            <a:r>
              <a:rPr lang="tr-TR" altLang="tr-TR" sz="2800" dirty="0"/>
              <a:t>, </a:t>
            </a:r>
            <a:r>
              <a:rPr lang="tr-TR" altLang="tr-TR" sz="2800" dirty="0" err="1"/>
              <a:t>polihidramnios</a:t>
            </a:r>
            <a:r>
              <a:rPr lang="tr-TR" altLang="tr-TR" sz="2800" dirty="0"/>
              <a:t>, </a:t>
            </a:r>
            <a:r>
              <a:rPr lang="tr-TR" altLang="tr-TR" sz="2800" dirty="0" err="1"/>
              <a:t>makrozomi</a:t>
            </a:r>
            <a:r>
              <a:rPr lang="tr-TR" altLang="tr-TR" sz="2800" dirty="0"/>
              <a:t>)</a:t>
            </a:r>
          </a:p>
          <a:p>
            <a:r>
              <a:rPr lang="tr-TR" altLang="tr-TR" sz="2800" dirty="0">
                <a:solidFill>
                  <a:srgbClr val="000000"/>
                </a:solidFill>
              </a:rPr>
              <a:t>Hızlı veya uzamış eylem </a:t>
            </a:r>
          </a:p>
          <a:p>
            <a:r>
              <a:rPr lang="tr-TR" altLang="tr-TR" sz="2800" dirty="0" err="1">
                <a:solidFill>
                  <a:srgbClr val="000000"/>
                </a:solidFill>
              </a:rPr>
              <a:t>Oksitosinle</a:t>
            </a:r>
            <a:r>
              <a:rPr lang="tr-TR" altLang="tr-TR" sz="2800" dirty="0">
                <a:solidFill>
                  <a:srgbClr val="000000"/>
                </a:solidFill>
              </a:rPr>
              <a:t> doğum indüksiyonu </a:t>
            </a:r>
          </a:p>
          <a:p>
            <a:r>
              <a:rPr lang="tr-TR" altLang="tr-TR" sz="2800" dirty="0" err="1">
                <a:solidFill>
                  <a:srgbClr val="000000"/>
                </a:solidFill>
              </a:rPr>
              <a:t>Uterin</a:t>
            </a:r>
            <a:r>
              <a:rPr lang="tr-TR" altLang="tr-TR" sz="2800" dirty="0">
                <a:solidFill>
                  <a:srgbClr val="000000"/>
                </a:solidFill>
              </a:rPr>
              <a:t> cerrahiler</a:t>
            </a:r>
          </a:p>
          <a:p>
            <a:r>
              <a:rPr lang="tr-TR" altLang="tr-TR" sz="2800" dirty="0" err="1">
                <a:solidFill>
                  <a:srgbClr val="000000"/>
                </a:solidFill>
              </a:rPr>
              <a:t>Koryoamnionit</a:t>
            </a:r>
            <a:endParaRPr lang="tr-TR" altLang="tr-TR" sz="2800" dirty="0">
              <a:solidFill>
                <a:srgbClr val="000000"/>
              </a:solidFill>
            </a:endParaRPr>
          </a:p>
          <a:p>
            <a:r>
              <a:rPr lang="tr-TR" altLang="tr-TR" sz="2800" dirty="0" err="1">
                <a:solidFill>
                  <a:srgbClr val="000000"/>
                </a:solidFill>
              </a:rPr>
              <a:t>Tokolitikler</a:t>
            </a:r>
            <a:endParaRPr lang="tr-TR" altLang="tr-TR" sz="2800" dirty="0">
              <a:solidFill>
                <a:srgbClr val="000000"/>
              </a:solidFill>
            </a:endParaRPr>
          </a:p>
          <a:p>
            <a:r>
              <a:rPr lang="tr-TR" altLang="tr-TR" sz="2800" dirty="0" err="1">
                <a:solidFill>
                  <a:srgbClr val="000000"/>
                </a:solidFill>
              </a:rPr>
              <a:t>Uterin</a:t>
            </a:r>
            <a:r>
              <a:rPr lang="tr-TR" altLang="tr-TR" sz="2800" dirty="0">
                <a:solidFill>
                  <a:srgbClr val="000000"/>
                </a:solidFill>
              </a:rPr>
              <a:t> </a:t>
            </a:r>
            <a:r>
              <a:rPr lang="tr-TR" altLang="tr-TR" sz="2800" dirty="0" err="1">
                <a:solidFill>
                  <a:srgbClr val="000000"/>
                </a:solidFill>
              </a:rPr>
              <a:t>myomlar</a:t>
            </a:r>
            <a:endParaRPr lang="tr-TR" altLang="tr-TR" sz="2800" dirty="0">
              <a:solidFill>
                <a:srgbClr val="000000"/>
              </a:solidFill>
            </a:endParaRPr>
          </a:p>
          <a:p>
            <a:r>
              <a:rPr lang="tr-TR" altLang="tr-TR" sz="2800" dirty="0" err="1">
                <a:solidFill>
                  <a:srgbClr val="000000"/>
                </a:solidFill>
              </a:rPr>
              <a:t>Halojenli</a:t>
            </a:r>
            <a:r>
              <a:rPr lang="tr-TR" altLang="tr-TR" sz="2800" dirty="0">
                <a:solidFill>
                  <a:srgbClr val="000000"/>
                </a:solidFill>
              </a:rPr>
              <a:t> </a:t>
            </a:r>
            <a:r>
              <a:rPr lang="tr-TR" altLang="tr-TR" sz="2800" dirty="0" err="1">
                <a:solidFill>
                  <a:srgbClr val="000000"/>
                </a:solidFill>
              </a:rPr>
              <a:t>anestezikler</a:t>
            </a:r>
            <a:endParaRPr lang="tr-TR" altLang="tr-TR" sz="2800" dirty="0">
              <a:solidFill>
                <a:srgbClr val="000000"/>
              </a:solidFill>
            </a:endParaRPr>
          </a:p>
          <a:p>
            <a:endParaRPr lang="tr-TR" altLang="tr-TR" sz="2800" dirty="0">
              <a:solidFill>
                <a:srgbClr val="000000"/>
              </a:solidFill>
            </a:endParaRPr>
          </a:p>
          <a:p>
            <a:pPr>
              <a:buFontTx/>
              <a:buNone/>
            </a:pPr>
            <a:endParaRPr lang="tr-TR" altLang="tr-TR" dirty="0"/>
          </a:p>
        </p:txBody>
      </p:sp>
    </p:spTree>
    <p:extLst>
      <p:ext uri="{BB962C8B-B14F-4D97-AF65-F5344CB8AC3E}">
        <p14:creationId xmlns:p14="http://schemas.microsoft.com/office/powerpoint/2010/main" val="5639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r>
              <a:rPr lang="tr-TR" altLang="tr-TR" sz="3200" b="1" dirty="0" err="1">
                <a:solidFill>
                  <a:schemeClr val="tx1">
                    <a:lumMod val="95000"/>
                    <a:lumOff val="5000"/>
                  </a:schemeClr>
                </a:solidFill>
              </a:rPr>
              <a:t>Primer</a:t>
            </a:r>
            <a:r>
              <a:rPr lang="tr-TR" altLang="tr-TR" sz="3200" b="1" dirty="0">
                <a:solidFill>
                  <a:schemeClr val="tx1">
                    <a:lumMod val="95000"/>
                    <a:lumOff val="5000"/>
                  </a:schemeClr>
                </a:solidFill>
              </a:rPr>
              <a:t> PPK nedenleri-Risk Faktörleri</a:t>
            </a:r>
          </a:p>
        </p:txBody>
      </p:sp>
      <p:sp>
        <p:nvSpPr>
          <p:cNvPr id="36867" name="2 İçerik Yer Tutucusu"/>
          <p:cNvSpPr>
            <a:spLocks noGrp="1"/>
          </p:cNvSpPr>
          <p:nvPr>
            <p:ph idx="1"/>
          </p:nvPr>
        </p:nvSpPr>
        <p:spPr>
          <a:xfrm>
            <a:off x="457200" y="1484784"/>
            <a:ext cx="8229600" cy="4641379"/>
          </a:xfrm>
        </p:spPr>
        <p:txBody>
          <a:bodyPr>
            <a:normAutofit fontScale="92500"/>
          </a:bodyPr>
          <a:lstStyle/>
          <a:p>
            <a:pPr>
              <a:buFontTx/>
              <a:buNone/>
            </a:pPr>
            <a:r>
              <a:rPr lang="tr-TR" altLang="tr-TR" dirty="0"/>
              <a:t>	</a:t>
            </a:r>
            <a:r>
              <a:rPr lang="tr-TR" altLang="tr-TR" b="1" u="sng" dirty="0"/>
              <a:t>DOKU (TISSIUE) kaynaklı: Plasenta </a:t>
            </a:r>
            <a:r>
              <a:rPr lang="tr-TR" altLang="tr-TR" b="1" u="sng" dirty="0" err="1"/>
              <a:t>retansiyonu</a:t>
            </a:r>
            <a:endParaRPr lang="tr-TR" altLang="tr-TR" b="1" u="sng" dirty="0"/>
          </a:p>
          <a:p>
            <a:pPr>
              <a:buFontTx/>
              <a:buNone/>
            </a:pPr>
            <a:endParaRPr lang="tr-TR" altLang="tr-TR" b="1" u="sng" dirty="0"/>
          </a:p>
          <a:p>
            <a:r>
              <a:rPr lang="tr-TR" altLang="tr-TR" sz="2600" dirty="0" err="1"/>
              <a:t>Uterin</a:t>
            </a:r>
            <a:r>
              <a:rPr lang="tr-TR" altLang="tr-TR" sz="2600" dirty="0"/>
              <a:t> </a:t>
            </a:r>
            <a:r>
              <a:rPr lang="tr-TR" altLang="tr-TR" sz="2600" dirty="0" err="1"/>
              <a:t>kontraksiyonları</a:t>
            </a:r>
            <a:r>
              <a:rPr lang="tr-TR" altLang="tr-TR" sz="2600" dirty="0"/>
              <a:t> engelleyen plasenta </a:t>
            </a:r>
            <a:r>
              <a:rPr lang="tr-TR" altLang="tr-TR" sz="2600" dirty="0" err="1"/>
              <a:t>retansiyonu</a:t>
            </a:r>
            <a:r>
              <a:rPr lang="tr-TR" altLang="tr-TR" sz="2600" dirty="0"/>
              <a:t> veya </a:t>
            </a:r>
            <a:r>
              <a:rPr lang="tr-TR" altLang="tr-TR" sz="2600" dirty="0" err="1"/>
              <a:t>myomlar</a:t>
            </a:r>
            <a:r>
              <a:rPr lang="tr-TR" altLang="tr-TR" sz="2600" dirty="0"/>
              <a:t> </a:t>
            </a:r>
          </a:p>
          <a:p>
            <a:r>
              <a:rPr lang="tr-TR" altLang="tr-TR" sz="2600" dirty="0"/>
              <a:t>Aşırı </a:t>
            </a:r>
            <a:r>
              <a:rPr lang="tr-TR" altLang="tr-TR" sz="2600" dirty="0" err="1"/>
              <a:t>kord</a:t>
            </a:r>
            <a:r>
              <a:rPr lang="tr-TR" altLang="tr-TR" sz="2600" dirty="0"/>
              <a:t> traksiyonu </a:t>
            </a:r>
          </a:p>
          <a:p>
            <a:r>
              <a:rPr lang="tr-TR" altLang="tr-TR" sz="2600" dirty="0"/>
              <a:t>Plasenta anomalileri (plasenta </a:t>
            </a:r>
            <a:r>
              <a:rPr lang="tr-TR" altLang="tr-TR" sz="2600" dirty="0" err="1"/>
              <a:t>previa</a:t>
            </a:r>
            <a:r>
              <a:rPr lang="tr-TR" altLang="tr-TR" sz="2600" dirty="0"/>
              <a:t>, </a:t>
            </a:r>
            <a:r>
              <a:rPr lang="tr-TR" altLang="tr-TR" sz="2600" dirty="0" err="1"/>
              <a:t>sukseniata</a:t>
            </a:r>
            <a:r>
              <a:rPr lang="tr-TR" altLang="tr-TR" sz="2600" dirty="0"/>
              <a:t>) </a:t>
            </a:r>
          </a:p>
          <a:p>
            <a:r>
              <a:rPr lang="tr-TR" altLang="tr-TR" sz="2600" dirty="0" err="1"/>
              <a:t>Pl</a:t>
            </a:r>
            <a:r>
              <a:rPr lang="tr-TR" altLang="tr-TR" sz="2600" dirty="0"/>
              <a:t>. </a:t>
            </a:r>
            <a:r>
              <a:rPr lang="tr-TR" altLang="tr-TR" sz="2600" dirty="0" err="1"/>
              <a:t>akreata</a:t>
            </a:r>
            <a:endParaRPr lang="tr-TR" altLang="tr-TR" sz="2600" dirty="0"/>
          </a:p>
          <a:p>
            <a:r>
              <a:rPr lang="tr-TR" altLang="tr-TR" sz="2600" dirty="0"/>
              <a:t>Geçirilmiş </a:t>
            </a:r>
            <a:r>
              <a:rPr lang="tr-TR" altLang="tr-TR" sz="2600" dirty="0" err="1"/>
              <a:t>uterin</a:t>
            </a:r>
            <a:r>
              <a:rPr lang="tr-TR" altLang="tr-TR" sz="2600" dirty="0"/>
              <a:t> cerrahi; sezaryen, </a:t>
            </a:r>
            <a:r>
              <a:rPr lang="tr-TR" altLang="tr-TR" sz="2600" dirty="0" err="1"/>
              <a:t>myomektomi</a:t>
            </a:r>
            <a:r>
              <a:rPr lang="tr-TR" altLang="tr-TR" sz="2600" dirty="0"/>
              <a:t> </a:t>
            </a:r>
          </a:p>
          <a:p>
            <a:r>
              <a:rPr lang="tr-TR" altLang="tr-TR" sz="2600" dirty="0"/>
              <a:t>İlerlemeyen eylem </a:t>
            </a:r>
          </a:p>
          <a:p>
            <a:r>
              <a:rPr lang="tr-TR" altLang="tr-TR" sz="2600" dirty="0"/>
              <a:t>Üçüncü evrenin uzaması </a:t>
            </a:r>
          </a:p>
          <a:p>
            <a:endParaRPr lang="tr-TR" altLang="tr-TR" sz="2600" dirty="0"/>
          </a:p>
          <a:p>
            <a:endParaRPr lang="tr-TR" altLang="tr-TR" sz="2600" dirty="0"/>
          </a:p>
          <a:p>
            <a:endParaRPr lang="tr-TR" altLang="tr-TR" dirty="0"/>
          </a:p>
          <a:p>
            <a:endParaRPr lang="tr-TR" altLang="tr-TR" dirty="0"/>
          </a:p>
          <a:p>
            <a:pPr>
              <a:buFontTx/>
              <a:buNone/>
            </a:pPr>
            <a:endParaRPr lang="tr-TR" altLang="tr-TR" dirty="0"/>
          </a:p>
        </p:txBody>
      </p:sp>
    </p:spTree>
    <p:extLst>
      <p:ext uri="{BB962C8B-B14F-4D97-AF65-F5344CB8AC3E}">
        <p14:creationId xmlns:p14="http://schemas.microsoft.com/office/powerpoint/2010/main" val="198105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395536" y="188640"/>
            <a:ext cx="8229600" cy="1143000"/>
          </a:xfrm>
        </p:spPr>
        <p:txBody>
          <a:bodyPr/>
          <a:lstStyle/>
          <a:p>
            <a:r>
              <a:rPr lang="tr-TR" altLang="tr-TR" sz="3200" b="1" dirty="0" err="1">
                <a:solidFill>
                  <a:schemeClr val="tx1">
                    <a:lumMod val="95000"/>
                    <a:lumOff val="5000"/>
                  </a:schemeClr>
                </a:solidFill>
              </a:rPr>
              <a:t>Primer</a:t>
            </a:r>
            <a:r>
              <a:rPr lang="tr-TR" altLang="tr-TR" sz="3200" b="1" dirty="0">
                <a:solidFill>
                  <a:schemeClr val="tx1">
                    <a:lumMod val="95000"/>
                    <a:lumOff val="5000"/>
                  </a:schemeClr>
                </a:solidFill>
              </a:rPr>
              <a:t> PPK nedenleri-Risk Faktörleri</a:t>
            </a:r>
            <a:endParaRPr lang="tr-TR" altLang="tr-TR" sz="3200" dirty="0">
              <a:solidFill>
                <a:srgbClr val="FF0000"/>
              </a:solidFill>
            </a:endParaRPr>
          </a:p>
        </p:txBody>
      </p:sp>
      <p:sp>
        <p:nvSpPr>
          <p:cNvPr id="37891" name="2 İçerik Yer Tutucusu"/>
          <p:cNvSpPr>
            <a:spLocks noGrp="1"/>
          </p:cNvSpPr>
          <p:nvPr>
            <p:ph idx="1"/>
          </p:nvPr>
        </p:nvSpPr>
        <p:spPr>
          <a:xfrm>
            <a:off x="611560" y="1340768"/>
            <a:ext cx="8229600" cy="4785395"/>
          </a:xfrm>
        </p:spPr>
        <p:txBody>
          <a:bodyPr>
            <a:normAutofit fontScale="92500" lnSpcReduction="20000"/>
          </a:bodyPr>
          <a:lstStyle/>
          <a:p>
            <a:pPr>
              <a:buFontTx/>
              <a:buNone/>
            </a:pPr>
            <a:r>
              <a:rPr lang="tr-TR" altLang="tr-TR" dirty="0"/>
              <a:t>	</a:t>
            </a:r>
            <a:r>
              <a:rPr lang="tr-TR" altLang="tr-TR" b="1" u="sng" dirty="0"/>
              <a:t>TRAVMA kaynaklı:</a:t>
            </a:r>
          </a:p>
          <a:p>
            <a:r>
              <a:rPr lang="tr-TR" altLang="tr-TR" b="1" dirty="0" err="1"/>
              <a:t>Vulvovaginal</a:t>
            </a:r>
            <a:r>
              <a:rPr lang="tr-TR" altLang="tr-TR" b="1" dirty="0"/>
              <a:t> yaralanma-</a:t>
            </a:r>
            <a:r>
              <a:rPr lang="tr-TR" altLang="tr-TR" b="1" dirty="0" err="1"/>
              <a:t>hematomlar</a:t>
            </a:r>
            <a:endParaRPr lang="tr-TR" altLang="tr-TR" b="1" dirty="0"/>
          </a:p>
          <a:p>
            <a:r>
              <a:rPr lang="tr-TR" altLang="tr-TR" b="1" dirty="0" err="1"/>
              <a:t>Servikal</a:t>
            </a:r>
            <a:r>
              <a:rPr lang="tr-TR" altLang="tr-TR" b="1" dirty="0"/>
              <a:t> yırtıklar</a:t>
            </a:r>
          </a:p>
          <a:p>
            <a:r>
              <a:rPr lang="tr-TR" altLang="tr-TR" b="1" dirty="0" err="1"/>
              <a:t>Epizyotomi</a:t>
            </a:r>
            <a:r>
              <a:rPr lang="tr-TR" altLang="tr-TR" b="1" dirty="0"/>
              <a:t> /yırtıklar</a:t>
            </a:r>
          </a:p>
          <a:p>
            <a:pPr marL="0" indent="0">
              <a:buNone/>
            </a:pPr>
            <a:endParaRPr lang="tr-TR" altLang="tr-TR" b="1" dirty="0"/>
          </a:p>
          <a:p>
            <a:pPr lvl="1"/>
            <a:r>
              <a:rPr lang="tr-TR" altLang="tr-TR" dirty="0" err="1"/>
              <a:t>Makrozomi</a:t>
            </a:r>
            <a:endParaRPr lang="tr-TR" altLang="tr-TR" dirty="0"/>
          </a:p>
          <a:p>
            <a:pPr lvl="1"/>
            <a:r>
              <a:rPr lang="tr-TR" altLang="tr-TR" dirty="0"/>
              <a:t>Hızlı doğum</a:t>
            </a:r>
          </a:p>
          <a:p>
            <a:pPr lvl="1"/>
            <a:r>
              <a:rPr lang="tr-TR" altLang="tr-TR" dirty="0" err="1"/>
              <a:t>Operatif</a:t>
            </a:r>
            <a:r>
              <a:rPr lang="tr-TR" altLang="tr-TR" dirty="0"/>
              <a:t> doğumlar</a:t>
            </a:r>
          </a:p>
          <a:p>
            <a:pPr lvl="1"/>
            <a:r>
              <a:rPr lang="tr-TR" altLang="tr-TR" dirty="0" err="1"/>
              <a:t>Nullipar</a:t>
            </a:r>
            <a:endParaRPr lang="tr-TR" altLang="tr-TR" dirty="0"/>
          </a:p>
          <a:p>
            <a:pPr lvl="1"/>
            <a:r>
              <a:rPr lang="tr-TR" altLang="tr-TR" dirty="0"/>
              <a:t>Zor doğumlar</a:t>
            </a:r>
          </a:p>
          <a:p>
            <a:pPr lvl="1"/>
            <a:r>
              <a:rPr lang="tr-TR" altLang="tr-TR" dirty="0" err="1"/>
              <a:t>malprezantasyonlar</a:t>
            </a:r>
            <a:endParaRPr lang="tr-TR" altLang="tr-TR" dirty="0"/>
          </a:p>
          <a:p>
            <a:pPr>
              <a:buFontTx/>
              <a:buNone/>
            </a:pPr>
            <a:endParaRPr lang="tr-TR" altLang="tr-TR" dirty="0"/>
          </a:p>
        </p:txBody>
      </p:sp>
    </p:spTree>
    <p:extLst>
      <p:ext uri="{BB962C8B-B14F-4D97-AF65-F5344CB8AC3E}">
        <p14:creationId xmlns:p14="http://schemas.microsoft.com/office/powerpoint/2010/main" val="399676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r>
              <a:rPr lang="tr-TR" altLang="tr-TR" sz="3200" b="1" dirty="0" err="1">
                <a:solidFill>
                  <a:schemeClr val="tx1">
                    <a:lumMod val="95000"/>
                    <a:lumOff val="5000"/>
                  </a:schemeClr>
                </a:solidFill>
              </a:rPr>
              <a:t>Primer</a:t>
            </a:r>
            <a:r>
              <a:rPr lang="tr-TR" altLang="tr-TR" sz="3200" b="1" dirty="0">
                <a:solidFill>
                  <a:schemeClr val="tx1">
                    <a:lumMod val="95000"/>
                    <a:lumOff val="5000"/>
                  </a:schemeClr>
                </a:solidFill>
              </a:rPr>
              <a:t> PPK nedenleri-Risk Faktörleri</a:t>
            </a:r>
            <a:endParaRPr lang="tr-TR" altLang="tr-TR" sz="3200" dirty="0">
              <a:solidFill>
                <a:srgbClr val="FF0000"/>
              </a:solidFill>
            </a:endParaRPr>
          </a:p>
        </p:txBody>
      </p:sp>
      <p:sp>
        <p:nvSpPr>
          <p:cNvPr id="38915" name="2 İçerik Yer Tutucusu"/>
          <p:cNvSpPr>
            <a:spLocks noGrp="1"/>
          </p:cNvSpPr>
          <p:nvPr>
            <p:ph idx="1"/>
          </p:nvPr>
        </p:nvSpPr>
        <p:spPr>
          <a:xfrm>
            <a:off x="457200" y="1340768"/>
            <a:ext cx="8229600" cy="4785395"/>
          </a:xfrm>
        </p:spPr>
        <p:txBody>
          <a:bodyPr>
            <a:normAutofit fontScale="92500" lnSpcReduction="10000"/>
          </a:bodyPr>
          <a:lstStyle/>
          <a:p>
            <a:pPr>
              <a:buFontTx/>
              <a:buNone/>
            </a:pPr>
            <a:r>
              <a:rPr lang="tr-TR" altLang="tr-TR" b="1" u="sng" dirty="0"/>
              <a:t>TROMBİN (</a:t>
            </a:r>
            <a:r>
              <a:rPr lang="tr-TR" altLang="tr-TR" b="1" u="sng" dirty="0" err="1"/>
              <a:t>koagülopati</a:t>
            </a:r>
            <a:r>
              <a:rPr lang="tr-TR" altLang="tr-TR" b="1" u="sng" dirty="0"/>
              <a:t>) kaynaklı: </a:t>
            </a:r>
          </a:p>
          <a:p>
            <a:pPr>
              <a:buFontTx/>
              <a:buNone/>
            </a:pPr>
            <a:r>
              <a:rPr lang="tr-TR" altLang="tr-TR" b="1" dirty="0"/>
              <a:t>A-</a:t>
            </a:r>
            <a:r>
              <a:rPr lang="tr-TR" altLang="tr-TR" b="1" dirty="0" err="1"/>
              <a:t>Akkiz</a:t>
            </a:r>
            <a:r>
              <a:rPr lang="tr-TR" altLang="tr-TR" dirty="0"/>
              <a:t>:</a:t>
            </a:r>
          </a:p>
          <a:p>
            <a:r>
              <a:rPr lang="tr-TR" altLang="tr-TR" sz="2600" dirty="0"/>
              <a:t>HELLP sendromundaki  </a:t>
            </a:r>
            <a:r>
              <a:rPr lang="tr-TR" altLang="tr-TR" sz="2600" dirty="0" err="1"/>
              <a:t>trombositopeni</a:t>
            </a:r>
            <a:r>
              <a:rPr lang="tr-TR" altLang="tr-TR" sz="2600" dirty="0"/>
              <a:t>, </a:t>
            </a:r>
          </a:p>
          <a:p>
            <a:r>
              <a:rPr lang="tr-TR" altLang="tr-TR" sz="2600" dirty="0"/>
              <a:t>DIC (</a:t>
            </a:r>
            <a:r>
              <a:rPr lang="tr-TR" altLang="tr-TR" sz="2600" dirty="0" err="1"/>
              <a:t>intrauterin</a:t>
            </a:r>
            <a:r>
              <a:rPr lang="tr-TR" altLang="tr-TR" sz="2600" dirty="0"/>
              <a:t> </a:t>
            </a:r>
            <a:r>
              <a:rPr lang="tr-TR" altLang="tr-TR" sz="2600" dirty="0" err="1"/>
              <a:t>fetal</a:t>
            </a:r>
            <a:r>
              <a:rPr lang="tr-TR" altLang="tr-TR" sz="2600" dirty="0"/>
              <a:t> kayıp, septisemi, </a:t>
            </a:r>
            <a:r>
              <a:rPr lang="tr-TR" altLang="tr-TR" sz="2600" dirty="0" err="1"/>
              <a:t>dekolman</a:t>
            </a:r>
            <a:r>
              <a:rPr lang="tr-TR" altLang="tr-TR" sz="2600" dirty="0"/>
              <a:t> plasenta, </a:t>
            </a:r>
            <a:r>
              <a:rPr lang="tr-TR" altLang="tr-TR" sz="2600" dirty="0" err="1"/>
              <a:t>amniotik</a:t>
            </a:r>
            <a:r>
              <a:rPr lang="tr-TR" altLang="tr-TR" sz="2600" dirty="0"/>
              <a:t> sıvı </a:t>
            </a:r>
            <a:r>
              <a:rPr lang="tr-TR" altLang="tr-TR" sz="2600" dirty="0" err="1"/>
              <a:t>embolisi</a:t>
            </a:r>
            <a:r>
              <a:rPr lang="tr-TR" altLang="tr-TR" sz="2600" dirty="0"/>
              <a:t>, gebelikle ortaya çıkan </a:t>
            </a:r>
            <a:r>
              <a:rPr lang="tr-TR" altLang="tr-TR" sz="2600" dirty="0" err="1"/>
              <a:t>hipertansiyon,eklampsi</a:t>
            </a:r>
            <a:r>
              <a:rPr lang="tr-TR" altLang="tr-TR" sz="2600" dirty="0"/>
              <a:t>, </a:t>
            </a:r>
            <a:r>
              <a:rPr lang="tr-TR" altLang="tr-TR" sz="2600" dirty="0" err="1"/>
              <a:t>sepsis</a:t>
            </a:r>
            <a:r>
              <a:rPr lang="tr-TR" altLang="tr-TR" sz="2600" dirty="0"/>
              <a:t> )</a:t>
            </a:r>
          </a:p>
          <a:p>
            <a:r>
              <a:rPr lang="tr-TR" altLang="tr-TR" sz="2600" dirty="0" err="1"/>
              <a:t>Antikoagülan</a:t>
            </a:r>
            <a:r>
              <a:rPr lang="tr-TR" altLang="tr-TR" sz="2600" dirty="0"/>
              <a:t> tedavi(kapak </a:t>
            </a:r>
            <a:r>
              <a:rPr lang="tr-TR" altLang="tr-TR" sz="2600" dirty="0" err="1"/>
              <a:t>replasmanı,yatak</a:t>
            </a:r>
            <a:endParaRPr lang="tr-TR" altLang="tr-TR" sz="2600" dirty="0"/>
          </a:p>
          <a:p>
            <a:pPr>
              <a:buFontTx/>
              <a:buNone/>
            </a:pPr>
            <a:r>
              <a:rPr lang="tr-TR" altLang="tr-TR" sz="2600" dirty="0"/>
              <a:t>istirahatindeki hastalar)</a:t>
            </a:r>
          </a:p>
          <a:p>
            <a:r>
              <a:rPr lang="tr-TR" altLang="tr-TR" sz="2600" dirty="0" err="1"/>
              <a:t>İtp</a:t>
            </a:r>
            <a:endParaRPr lang="tr-TR" altLang="tr-TR" sz="2600" dirty="0"/>
          </a:p>
          <a:p>
            <a:pPr>
              <a:buNone/>
            </a:pPr>
            <a:r>
              <a:rPr lang="tr-TR" altLang="tr-TR" b="1" dirty="0"/>
              <a:t>B-</a:t>
            </a:r>
            <a:r>
              <a:rPr lang="tr-TR" altLang="tr-TR" b="1" dirty="0" err="1"/>
              <a:t>Herediter</a:t>
            </a:r>
            <a:r>
              <a:rPr lang="tr-TR" altLang="tr-TR" dirty="0"/>
              <a:t>: </a:t>
            </a:r>
          </a:p>
          <a:p>
            <a:r>
              <a:rPr lang="tr-TR" altLang="tr-TR" sz="2400" dirty="0" err="1"/>
              <a:t>Von</a:t>
            </a:r>
            <a:r>
              <a:rPr lang="tr-TR" altLang="tr-TR" sz="2400" dirty="0"/>
              <a:t> </a:t>
            </a:r>
            <a:r>
              <a:rPr lang="tr-TR" altLang="tr-TR" sz="2400" dirty="0" err="1"/>
              <a:t>Willebrand</a:t>
            </a:r>
            <a:r>
              <a:rPr lang="tr-TR" altLang="tr-TR" sz="2400" dirty="0"/>
              <a:t> hastalığı</a:t>
            </a:r>
          </a:p>
          <a:p>
            <a:pPr>
              <a:buFontTx/>
              <a:buNone/>
            </a:pPr>
            <a:endParaRPr lang="tr-TR" altLang="tr-TR" dirty="0"/>
          </a:p>
          <a:p>
            <a:pPr>
              <a:buFontTx/>
              <a:buNone/>
            </a:pPr>
            <a:endParaRPr lang="tr-TR" altLang="tr-TR" dirty="0"/>
          </a:p>
          <a:p>
            <a:pPr>
              <a:buFontTx/>
              <a:buNone/>
            </a:pPr>
            <a:endParaRPr lang="tr-TR" altLang="tr-TR" dirty="0"/>
          </a:p>
        </p:txBody>
      </p:sp>
    </p:spTree>
    <p:extLst>
      <p:ext uri="{BB962C8B-B14F-4D97-AF65-F5344CB8AC3E}">
        <p14:creationId xmlns:p14="http://schemas.microsoft.com/office/powerpoint/2010/main" val="122141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4B3B3A2-9B69-4B2D-BAA2-86AB5E44A224}"/>
              </a:ext>
            </a:extLst>
          </p:cNvPr>
          <p:cNvPicPr>
            <a:picLocks noChangeAspect="1"/>
          </p:cNvPicPr>
          <p:nvPr/>
        </p:nvPicPr>
        <p:blipFill>
          <a:blip r:embed="rId2"/>
          <a:stretch>
            <a:fillRect/>
          </a:stretch>
        </p:blipFill>
        <p:spPr>
          <a:xfrm>
            <a:off x="611560" y="548681"/>
            <a:ext cx="7992887" cy="2160239"/>
          </a:xfrm>
          <a:prstGeom prst="rect">
            <a:avLst/>
          </a:prstGeom>
        </p:spPr>
      </p:pic>
      <p:sp>
        <p:nvSpPr>
          <p:cNvPr id="11" name="Metin kutusu 10">
            <a:extLst>
              <a:ext uri="{FF2B5EF4-FFF2-40B4-BE49-F238E27FC236}">
                <a16:creationId xmlns:a16="http://schemas.microsoft.com/office/drawing/2014/main" id="{FC536943-AC46-4066-A4C2-FFF7B41055E4}"/>
              </a:ext>
            </a:extLst>
          </p:cNvPr>
          <p:cNvSpPr txBox="1"/>
          <p:nvPr/>
        </p:nvSpPr>
        <p:spPr>
          <a:xfrm>
            <a:off x="251521" y="2708920"/>
            <a:ext cx="8568951" cy="3693319"/>
          </a:xfrm>
          <a:prstGeom prst="rect">
            <a:avLst/>
          </a:prstGeom>
          <a:noFill/>
        </p:spPr>
        <p:txBody>
          <a:bodyPr wrap="square">
            <a:spAutoFit/>
          </a:bodyPr>
          <a:lstStyle/>
          <a:p>
            <a:pPr algn="l"/>
            <a:r>
              <a:rPr lang="en-US" b="1" i="0" dirty="0">
                <a:solidFill>
                  <a:srgbClr val="212121"/>
                </a:solidFill>
                <a:effectLst/>
                <a:latin typeface="BlinkMacSystemFont"/>
              </a:rPr>
              <a:t>Results: </a:t>
            </a:r>
            <a:r>
              <a:rPr lang="en-US" b="0" i="0" dirty="0">
                <a:solidFill>
                  <a:srgbClr val="212121"/>
                </a:solidFill>
                <a:effectLst/>
                <a:latin typeface="BlinkMacSystemFont"/>
              </a:rPr>
              <a:t>A total of 30,674 deliveries were included in our cohort, among which PPH occurred in 12.3% (</a:t>
            </a:r>
            <a:r>
              <a:rPr lang="en-US" b="0" i="1" dirty="0">
                <a:solidFill>
                  <a:srgbClr val="212121"/>
                </a:solidFill>
                <a:effectLst/>
                <a:latin typeface="BlinkMacSystemFont"/>
              </a:rPr>
              <a:t>n</a:t>
            </a:r>
            <a:r>
              <a:rPr lang="en-US" b="0" i="0" dirty="0">
                <a:solidFill>
                  <a:srgbClr val="212121"/>
                </a:solidFill>
                <a:effectLst/>
                <a:latin typeface="BlinkMacSystemFont"/>
              </a:rPr>
              <a:t> = 3773). Patients experiencing PPH were more likely to be of Black race, Medicaid-eligible, deliver </a:t>
            </a:r>
            <a:r>
              <a:rPr lang="en-US" b="0" i="1" dirty="0">
                <a:solidFill>
                  <a:srgbClr val="212121"/>
                </a:solidFill>
                <a:effectLst/>
                <a:latin typeface="BlinkMacSystemFont"/>
              </a:rPr>
              <a:t>via</a:t>
            </a:r>
            <a:r>
              <a:rPr lang="en-US" b="0" i="0" dirty="0">
                <a:solidFill>
                  <a:srgbClr val="212121"/>
                </a:solidFill>
                <a:effectLst/>
                <a:latin typeface="BlinkMacSystemFont"/>
              </a:rPr>
              <a:t> cesarean section, and have lower hemoglobin and hematocrit at time of delivery compared to patients without PPH (all </a:t>
            </a:r>
            <a:r>
              <a:rPr lang="en-US" b="0" i="1" dirty="0">
                <a:solidFill>
                  <a:srgbClr val="212121"/>
                </a:solidFill>
                <a:effectLst/>
                <a:latin typeface="BlinkMacSystemFont"/>
              </a:rPr>
              <a:t>p</a:t>
            </a:r>
            <a:r>
              <a:rPr lang="en-US" b="0" i="0" dirty="0">
                <a:solidFill>
                  <a:srgbClr val="212121"/>
                </a:solidFill>
                <a:effectLst/>
                <a:latin typeface="BlinkMacSystemFont"/>
              </a:rPr>
              <a:t> &lt; .001). Anemia at delivery (</a:t>
            </a:r>
            <a:r>
              <a:rPr lang="en-US" b="0" i="0" dirty="0" err="1">
                <a:solidFill>
                  <a:srgbClr val="212121"/>
                </a:solidFill>
                <a:effectLst/>
                <a:latin typeface="BlinkMacSystemFont"/>
              </a:rPr>
              <a:t>aOR</a:t>
            </a:r>
            <a:r>
              <a:rPr lang="en-US" b="0" i="0" dirty="0">
                <a:solidFill>
                  <a:srgbClr val="212121"/>
                </a:solidFill>
                <a:effectLst/>
                <a:latin typeface="BlinkMacSystemFont"/>
              </a:rPr>
              <a:t> = 1.28; 95%CI = 1.154-1.419), cesarean delivery (</a:t>
            </a:r>
            <a:r>
              <a:rPr lang="en-US" b="0" i="0" dirty="0" err="1">
                <a:solidFill>
                  <a:srgbClr val="212121"/>
                </a:solidFill>
                <a:effectLst/>
                <a:latin typeface="BlinkMacSystemFont"/>
              </a:rPr>
              <a:t>aOR</a:t>
            </a:r>
            <a:r>
              <a:rPr lang="en-US" b="0" i="0" dirty="0">
                <a:solidFill>
                  <a:srgbClr val="212121"/>
                </a:solidFill>
                <a:effectLst/>
                <a:latin typeface="BlinkMacSystemFont"/>
              </a:rPr>
              <a:t> = 8.796; 95%CI = 7.731-10.007), BMI &gt; 40kg/m</a:t>
            </a:r>
            <a:r>
              <a:rPr lang="en-US" b="0" i="0" baseline="30000" dirty="0">
                <a:solidFill>
                  <a:srgbClr val="212121"/>
                </a:solidFill>
                <a:effectLst/>
                <a:latin typeface="BlinkMacSystemFont"/>
              </a:rPr>
              <a:t>2</a:t>
            </a:r>
            <a:r>
              <a:rPr lang="en-US" b="0" i="0" dirty="0">
                <a:solidFill>
                  <a:srgbClr val="212121"/>
                </a:solidFill>
                <a:effectLst/>
                <a:latin typeface="BlinkMacSystemFont"/>
              </a:rPr>
              <a:t> (</a:t>
            </a:r>
            <a:r>
              <a:rPr lang="en-US" b="0" i="0" dirty="0" err="1">
                <a:solidFill>
                  <a:srgbClr val="212121"/>
                </a:solidFill>
                <a:effectLst/>
                <a:latin typeface="BlinkMacSystemFont"/>
              </a:rPr>
              <a:t>aOR</a:t>
            </a:r>
            <a:r>
              <a:rPr lang="en-US" b="0" i="0" dirty="0">
                <a:solidFill>
                  <a:srgbClr val="212121"/>
                </a:solidFill>
                <a:effectLst/>
                <a:latin typeface="BlinkMacSystemFont"/>
              </a:rPr>
              <a:t> = 1.363; 95%CI = 1.186-1.567), and Black race (</a:t>
            </a:r>
            <a:r>
              <a:rPr lang="en-US" b="0" i="0" dirty="0" err="1">
                <a:solidFill>
                  <a:srgbClr val="212121"/>
                </a:solidFill>
                <a:effectLst/>
                <a:latin typeface="BlinkMacSystemFont"/>
              </a:rPr>
              <a:t>aOR</a:t>
            </a:r>
            <a:r>
              <a:rPr lang="en-US" b="0" i="0" dirty="0">
                <a:solidFill>
                  <a:srgbClr val="212121"/>
                </a:solidFill>
                <a:effectLst/>
                <a:latin typeface="BlinkMacSystemFont"/>
              </a:rPr>
              <a:t> = 1.233; 95%CI = 1.099-1.383) were the strongest predictors of PPH. Among cesarean cases (</a:t>
            </a:r>
            <a:r>
              <a:rPr lang="en-US" b="0" i="1" dirty="0">
                <a:solidFill>
                  <a:srgbClr val="212121"/>
                </a:solidFill>
                <a:effectLst/>
                <a:latin typeface="BlinkMacSystemFont"/>
              </a:rPr>
              <a:t>n</a:t>
            </a:r>
            <a:r>
              <a:rPr lang="en-US" b="0" i="0" dirty="0">
                <a:solidFill>
                  <a:srgbClr val="212121"/>
                </a:solidFill>
                <a:effectLst/>
                <a:latin typeface="BlinkMacSystemFont"/>
              </a:rPr>
              <a:t> = 10,888), </a:t>
            </a:r>
            <a:r>
              <a:rPr lang="en-US" b="0" i="0" dirty="0">
                <a:solidFill>
                  <a:srgbClr val="212121"/>
                </a:solidFill>
                <a:effectLst/>
                <a:highlight>
                  <a:srgbClr val="FFFF00"/>
                </a:highlight>
                <a:latin typeface="BlinkMacSystemFont"/>
              </a:rPr>
              <a:t>Black race and BMI &gt; 40 kg/m</a:t>
            </a:r>
            <a:r>
              <a:rPr lang="en-US" b="0" i="0" baseline="30000" dirty="0">
                <a:solidFill>
                  <a:srgbClr val="212121"/>
                </a:solidFill>
                <a:effectLst/>
                <a:highlight>
                  <a:srgbClr val="FFFF00"/>
                </a:highlight>
                <a:latin typeface="BlinkMacSystemFont"/>
              </a:rPr>
              <a:t>2</a:t>
            </a:r>
            <a:r>
              <a:rPr lang="en-US" b="0" i="0" dirty="0">
                <a:solidFill>
                  <a:srgbClr val="212121"/>
                </a:solidFill>
                <a:effectLst/>
                <a:highlight>
                  <a:srgbClr val="FFFF00"/>
                </a:highlight>
                <a:latin typeface="BlinkMacSystemFont"/>
              </a:rPr>
              <a:t> were the strongest predictors for PPH</a:t>
            </a:r>
            <a:r>
              <a:rPr lang="en-US" b="0" i="0" dirty="0">
                <a:solidFill>
                  <a:srgbClr val="212121"/>
                </a:solidFill>
                <a:effectLst/>
                <a:latin typeface="BlinkMacSystemFont"/>
              </a:rPr>
              <a:t>. Among patients who experienced PPH, anemia was associated with a higher likelihood of experiencing a severe maternal morbidity event (</a:t>
            </a:r>
            <a:r>
              <a:rPr lang="en-US" b="0" i="0" dirty="0" err="1">
                <a:solidFill>
                  <a:srgbClr val="212121"/>
                </a:solidFill>
                <a:effectLst/>
                <a:latin typeface="BlinkMacSystemFont"/>
              </a:rPr>
              <a:t>aOR</a:t>
            </a:r>
            <a:r>
              <a:rPr lang="en-US" b="0" i="0" dirty="0">
                <a:solidFill>
                  <a:srgbClr val="212121"/>
                </a:solidFill>
                <a:effectLst/>
                <a:latin typeface="BlinkMacSystemFont"/>
              </a:rPr>
              <a:t> = 2.587; 95%CI = 1.990-3.364).</a:t>
            </a:r>
          </a:p>
          <a:p>
            <a:pPr algn="l"/>
            <a:r>
              <a:rPr lang="en-US" b="1" i="0" dirty="0">
                <a:solidFill>
                  <a:srgbClr val="212121"/>
                </a:solidFill>
                <a:effectLst/>
                <a:latin typeface="BlinkMacSystemFont"/>
              </a:rPr>
              <a:t>Conclusion: </a:t>
            </a:r>
            <a:r>
              <a:rPr lang="en-US" b="0" i="0" dirty="0">
                <a:solidFill>
                  <a:srgbClr val="212121"/>
                </a:solidFill>
                <a:effectLst/>
                <a:latin typeface="BlinkMacSystemFont"/>
              </a:rPr>
              <a:t>Consistent with literature in the United States, Black race, increased BMI, cesarean delivery, and anemia were associated with risk of PPH. </a:t>
            </a:r>
            <a:r>
              <a:rPr lang="en-US" b="0" i="0" dirty="0">
                <a:solidFill>
                  <a:srgbClr val="212121"/>
                </a:solidFill>
                <a:effectLst/>
                <a:highlight>
                  <a:srgbClr val="FFFF00"/>
                </a:highlight>
                <a:latin typeface="BlinkMacSystemFont"/>
              </a:rPr>
              <a:t>Anemia at delivery increased the risk for severe maternal morbidity among patients experiencing PPH</a:t>
            </a:r>
            <a:r>
              <a:rPr lang="en-US" b="0" i="0" dirty="0">
                <a:solidFill>
                  <a:srgbClr val="212121"/>
                </a:solidFill>
                <a:effectLst/>
                <a:latin typeface="BlinkMacSystemFont"/>
              </a:rPr>
              <a:t>.</a:t>
            </a:r>
          </a:p>
        </p:txBody>
      </p:sp>
    </p:spTree>
    <p:extLst>
      <p:ext uri="{BB962C8B-B14F-4D97-AF65-F5344CB8AC3E}">
        <p14:creationId xmlns:p14="http://schemas.microsoft.com/office/powerpoint/2010/main" val="4290949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4C282-98ED-4996-8BB2-28C17D271F1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988EAF26-E2F0-4EB1-AFF6-FA66100C4F30}"/>
              </a:ext>
            </a:extLst>
          </p:cNvPr>
          <p:cNvSpPr>
            <a:spLocks noGrp="1"/>
          </p:cNvSpPr>
          <p:nvPr>
            <p:ph idx="1"/>
          </p:nvPr>
        </p:nvSpPr>
        <p:spPr>
          <a:xfrm>
            <a:off x="457200" y="2204864"/>
            <a:ext cx="8229600" cy="3921299"/>
          </a:xfrm>
        </p:spPr>
        <p:txBody>
          <a:bodyPr>
            <a:normAutofit/>
          </a:bodyPr>
          <a:lstStyle/>
          <a:p>
            <a:pPr algn="l"/>
            <a:r>
              <a:rPr lang="en-US" sz="1400" b="1" i="0" dirty="0">
                <a:solidFill>
                  <a:srgbClr val="000000"/>
                </a:solidFill>
                <a:effectLst/>
                <a:latin typeface="Times New Roman" panose="02020603050405020304" pitchFamily="18" charset="0"/>
              </a:rPr>
              <a:t>Results:</a:t>
            </a:r>
            <a:r>
              <a:rPr lang="en-US" sz="1400" b="0" i="0" dirty="0">
                <a:solidFill>
                  <a:srgbClr val="000000"/>
                </a:solidFill>
                <a:effectLst/>
                <a:latin typeface="Times New Roman" panose="02020603050405020304" pitchFamily="18" charset="0"/>
              </a:rPr>
              <a:t> A total of 99,253 pregnant women were enrolled and 804 (0.81%) experienced PPH. The subgroup analysis revealed that the incidence of PPH was 0.75, 2.65, 1.40, and 0.31% in singletons, twin pregnancies, cesarean sections, and vaginal deliveries, respectively. Placenta previa and placenta </a:t>
            </a:r>
            <a:r>
              <a:rPr lang="en-US" sz="1400" b="0" i="0" dirty="0" err="1">
                <a:solidFill>
                  <a:srgbClr val="000000"/>
                </a:solidFill>
                <a:effectLst/>
                <a:latin typeface="Times New Roman" panose="02020603050405020304" pitchFamily="18" charset="0"/>
              </a:rPr>
              <a:t>accreta</a:t>
            </a:r>
            <a:r>
              <a:rPr lang="en-US" sz="1400" b="0" i="0" dirty="0">
                <a:solidFill>
                  <a:srgbClr val="000000"/>
                </a:solidFill>
                <a:effectLst/>
                <a:latin typeface="Times New Roman" panose="02020603050405020304" pitchFamily="18" charset="0"/>
              </a:rPr>
              <a:t> were the predominant risk factors of PPH in the overall population and all subgroups. A twin pregnancy was a risk factor for PPH regardless of the mode of delivery. Obesity, and multiparity were risk factors for PPH in both singletons and cesarean section cases, but the latter predicted a reduced probability of PPH in vaginal deliveries. </a:t>
            </a:r>
            <a:r>
              <a:rPr lang="en-US" sz="1400" b="0" i="0" dirty="0">
                <a:solidFill>
                  <a:srgbClr val="000000"/>
                </a:solidFill>
                <a:effectLst/>
                <a:highlight>
                  <a:srgbClr val="FFFF00"/>
                </a:highlight>
                <a:latin typeface="Times New Roman" panose="02020603050405020304" pitchFamily="18" charset="0"/>
              </a:rPr>
              <a:t>Macrosomia was associated with increased risk of PPH in singletons or vaginal deliveries.</a:t>
            </a:r>
            <a:r>
              <a:rPr lang="en-US" sz="1400" b="0" i="0" dirty="0">
                <a:solidFill>
                  <a:srgbClr val="000000"/>
                </a:solidFill>
                <a:effectLst/>
                <a:latin typeface="Times New Roman" panose="02020603050405020304" pitchFamily="18" charset="0"/>
              </a:rPr>
              <a:t> In women who delivered vaginally, </a:t>
            </a:r>
            <a:r>
              <a:rPr lang="en-US" sz="1400" b="0" i="0" dirty="0">
                <a:solidFill>
                  <a:srgbClr val="000000"/>
                </a:solidFill>
                <a:effectLst/>
                <a:highlight>
                  <a:srgbClr val="FFFF00"/>
                </a:highlight>
                <a:latin typeface="Times New Roman" panose="02020603050405020304" pitchFamily="18" charset="0"/>
              </a:rPr>
              <a:t>preeclampsia</a:t>
            </a:r>
            <a:r>
              <a:rPr lang="en-US" sz="1400" b="0" i="0" dirty="0">
                <a:solidFill>
                  <a:srgbClr val="000000"/>
                </a:solidFill>
                <a:effectLst/>
                <a:latin typeface="Times New Roman" panose="02020603050405020304" pitchFamily="18" charset="0"/>
              </a:rPr>
              <a:t> was associated with a higher risk of PPH. The areas under the curve for the overall cohort, singletons, twin pregnancies, cesarean section cases, and vaginal deliveries were 0.832 (95% confidence interval [CI] 0.813–0.851), 0.824 (95% CI 0.803–0.845), 0.686 (95% CI 0.617–0.755), 0.854 (95% CI 0.834–0.874), and 0.690 (95% CI 0.646–0.735), respectively.</a:t>
            </a:r>
          </a:p>
          <a:p>
            <a:pPr algn="l"/>
            <a:r>
              <a:rPr lang="en-US" sz="1400" b="1" i="0" dirty="0">
                <a:solidFill>
                  <a:srgbClr val="000000"/>
                </a:solidFill>
                <a:effectLst/>
                <a:latin typeface="Times New Roman" panose="02020603050405020304" pitchFamily="18" charset="0"/>
              </a:rPr>
              <a:t>Conclusions:</a:t>
            </a:r>
            <a:r>
              <a:rPr lang="en-US" sz="1400" b="0" i="0" dirty="0">
                <a:solidFill>
                  <a:srgbClr val="000000"/>
                </a:solidFill>
                <a:effectLst/>
                <a:latin typeface="Times New Roman" panose="02020603050405020304" pitchFamily="18" charset="0"/>
              </a:rPr>
              <a:t> The risk factors of PPH varied slightly based on the number of fetuses and the mode of delivery, while </a:t>
            </a:r>
            <a:r>
              <a:rPr lang="en-US" sz="1400" b="0" i="0" dirty="0">
                <a:solidFill>
                  <a:srgbClr val="000000"/>
                </a:solidFill>
                <a:effectLst/>
                <a:highlight>
                  <a:srgbClr val="FFFF00"/>
                </a:highlight>
                <a:latin typeface="Times New Roman" panose="02020603050405020304" pitchFamily="18" charset="0"/>
              </a:rPr>
              <a:t>placenta previa and placenta </a:t>
            </a:r>
            <a:r>
              <a:rPr lang="en-US" sz="1400" b="0" i="0" dirty="0" err="1">
                <a:solidFill>
                  <a:srgbClr val="000000"/>
                </a:solidFill>
                <a:effectLst/>
                <a:highlight>
                  <a:srgbClr val="FFFF00"/>
                </a:highlight>
                <a:latin typeface="Times New Roman" panose="02020603050405020304" pitchFamily="18" charset="0"/>
              </a:rPr>
              <a:t>accreta</a:t>
            </a:r>
            <a:r>
              <a:rPr lang="en-US" sz="1400" b="0" i="0" dirty="0">
                <a:solidFill>
                  <a:srgbClr val="000000"/>
                </a:solidFill>
                <a:effectLst/>
                <a:highlight>
                  <a:srgbClr val="FFFF00"/>
                </a:highlight>
                <a:latin typeface="Times New Roman" panose="02020603050405020304" pitchFamily="18" charset="0"/>
              </a:rPr>
              <a:t> were the two major risk factors</a:t>
            </a:r>
            <a:r>
              <a:rPr lang="en-US" sz="1400" b="0" i="0" dirty="0">
                <a:solidFill>
                  <a:srgbClr val="000000"/>
                </a:solidFill>
                <a:effectLst/>
                <a:latin typeface="Times New Roman" panose="02020603050405020304" pitchFamily="18" charset="0"/>
              </a:rPr>
              <a:t>. A combination of the identified risk factors yielded a satisfactory predictive performance in determining PPH in the overall cohort, singletons pregnancies, and women who delivered by cesarean section, whereas the performance was moderate in twin pregnancies and in women delivering vaginally</a:t>
            </a:r>
            <a:r>
              <a:rPr lang="en-US" sz="1100" b="0" i="0" dirty="0">
                <a:solidFill>
                  <a:srgbClr val="000000"/>
                </a:solidFill>
                <a:effectLst/>
                <a:latin typeface="Times New Roman" panose="02020603050405020304" pitchFamily="18" charset="0"/>
              </a:rPr>
              <a:t>.</a:t>
            </a:r>
          </a:p>
          <a:p>
            <a:r>
              <a:rPr lang="tr-TR" sz="1800" dirty="0" err="1">
                <a:highlight>
                  <a:srgbClr val="FFFF00"/>
                </a:highlight>
              </a:rPr>
              <a:t>İnsidans</a:t>
            </a:r>
            <a:r>
              <a:rPr lang="tr-TR" sz="1800" dirty="0">
                <a:highlight>
                  <a:srgbClr val="FFFF00"/>
                </a:highlight>
              </a:rPr>
              <a:t>:%2,88-15,4</a:t>
            </a:r>
          </a:p>
          <a:p>
            <a:endParaRPr lang="tr-TR" sz="1800" dirty="0"/>
          </a:p>
        </p:txBody>
      </p:sp>
      <p:pic>
        <p:nvPicPr>
          <p:cNvPr id="5" name="Resim 4">
            <a:extLst>
              <a:ext uri="{FF2B5EF4-FFF2-40B4-BE49-F238E27FC236}">
                <a16:creationId xmlns:a16="http://schemas.microsoft.com/office/drawing/2014/main" id="{80418447-57C4-4F37-8E1F-E748A14E1E2A}"/>
              </a:ext>
            </a:extLst>
          </p:cNvPr>
          <p:cNvPicPr>
            <a:picLocks noChangeAspect="1"/>
          </p:cNvPicPr>
          <p:nvPr/>
        </p:nvPicPr>
        <p:blipFill>
          <a:blip r:embed="rId3"/>
          <a:stretch>
            <a:fillRect/>
          </a:stretch>
        </p:blipFill>
        <p:spPr>
          <a:xfrm>
            <a:off x="457200" y="274638"/>
            <a:ext cx="8435280" cy="1498178"/>
          </a:xfrm>
          <a:prstGeom prst="rect">
            <a:avLst/>
          </a:prstGeom>
        </p:spPr>
      </p:pic>
    </p:spTree>
    <p:extLst>
      <p:ext uri="{BB962C8B-B14F-4D97-AF65-F5344CB8AC3E}">
        <p14:creationId xmlns:p14="http://schemas.microsoft.com/office/powerpoint/2010/main" val="208750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8A0BE-F36D-49A3-9561-1609CF42E01F}"/>
              </a:ext>
            </a:extLst>
          </p:cNvPr>
          <p:cNvSpPr>
            <a:spLocks noGrp="1"/>
          </p:cNvSpPr>
          <p:nvPr>
            <p:ph type="title"/>
          </p:nvPr>
        </p:nvSpPr>
        <p:spPr/>
        <p:txBody>
          <a:bodyPr/>
          <a:lstStyle/>
          <a:p>
            <a:r>
              <a:rPr lang="tr-TR" dirty="0"/>
              <a:t>Zeynep Kamil Hastanesi</a:t>
            </a:r>
          </a:p>
        </p:txBody>
      </p:sp>
      <p:sp>
        <p:nvSpPr>
          <p:cNvPr id="3" name="İçerik Yer Tutucusu 2">
            <a:extLst>
              <a:ext uri="{FF2B5EF4-FFF2-40B4-BE49-F238E27FC236}">
                <a16:creationId xmlns:a16="http://schemas.microsoft.com/office/drawing/2014/main" id="{F0646400-D0E8-4F72-9A67-FDA5390916E8}"/>
              </a:ext>
            </a:extLst>
          </p:cNvPr>
          <p:cNvSpPr>
            <a:spLocks noGrp="1"/>
          </p:cNvSpPr>
          <p:nvPr>
            <p:ph idx="1"/>
          </p:nvPr>
        </p:nvSpPr>
        <p:spPr/>
        <p:txBody>
          <a:bodyPr>
            <a:normAutofit lnSpcReduction="10000"/>
          </a:bodyPr>
          <a:lstStyle/>
          <a:p>
            <a:r>
              <a:rPr lang="tr-TR" dirty="0"/>
              <a:t>2015-2021 yılları arasında</a:t>
            </a:r>
          </a:p>
          <a:p>
            <a:r>
              <a:rPr lang="tr-TR" dirty="0"/>
              <a:t>530 PPK hastası</a:t>
            </a:r>
          </a:p>
          <a:p>
            <a:pPr marL="0" indent="0">
              <a:buNone/>
            </a:pPr>
            <a:r>
              <a:rPr lang="tr-TR" dirty="0"/>
              <a:t>    1.Plasenta </a:t>
            </a:r>
            <a:r>
              <a:rPr lang="tr-TR" dirty="0" err="1"/>
              <a:t>previa-akreata</a:t>
            </a:r>
            <a:endParaRPr lang="tr-TR" dirty="0"/>
          </a:p>
          <a:p>
            <a:pPr marL="0" indent="0">
              <a:buNone/>
            </a:pPr>
            <a:r>
              <a:rPr lang="tr-TR" dirty="0"/>
              <a:t>    2.Atoni ( Ciddi kanamalarda 1. sırada )</a:t>
            </a:r>
          </a:p>
          <a:p>
            <a:pPr marL="0" indent="0">
              <a:buNone/>
            </a:pPr>
            <a:r>
              <a:rPr lang="tr-TR" dirty="0"/>
              <a:t>    3.Rüptür-servikal-vajinal </a:t>
            </a:r>
            <a:r>
              <a:rPr lang="tr-TR" dirty="0" err="1"/>
              <a:t>laserasyonlar</a:t>
            </a:r>
            <a:endParaRPr lang="tr-TR" dirty="0"/>
          </a:p>
          <a:p>
            <a:pPr marL="0" indent="0">
              <a:buNone/>
            </a:pPr>
            <a:r>
              <a:rPr lang="tr-TR" dirty="0"/>
              <a:t>    4.Koagülopati</a:t>
            </a:r>
          </a:p>
          <a:p>
            <a:r>
              <a:rPr lang="tr-TR" dirty="0"/>
              <a:t>Risk faktörü %70 inde var.</a:t>
            </a:r>
          </a:p>
          <a:p>
            <a:r>
              <a:rPr lang="tr-TR" dirty="0"/>
              <a:t>Gecikmiş vakalar!!!! ( artmış </a:t>
            </a:r>
            <a:r>
              <a:rPr lang="tr-TR" dirty="0" err="1"/>
              <a:t>morbidite</a:t>
            </a:r>
            <a:r>
              <a:rPr lang="tr-TR" dirty="0"/>
              <a:t>)</a:t>
            </a:r>
          </a:p>
          <a:p>
            <a:endParaRPr lang="tr-TR" dirty="0"/>
          </a:p>
          <a:p>
            <a:endParaRPr lang="tr-TR" dirty="0"/>
          </a:p>
        </p:txBody>
      </p:sp>
    </p:spTree>
    <p:extLst>
      <p:ext uri="{BB962C8B-B14F-4D97-AF65-F5344CB8AC3E}">
        <p14:creationId xmlns:p14="http://schemas.microsoft.com/office/powerpoint/2010/main" val="251271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1062" y="0"/>
            <a:ext cx="7723386"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4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7F58F1-1B6F-48ED-8EBA-4051988DA0FC}"/>
              </a:ext>
            </a:extLst>
          </p:cNvPr>
          <p:cNvSpPr>
            <a:spLocks noGrp="1"/>
          </p:cNvSpPr>
          <p:nvPr>
            <p:ph type="title"/>
          </p:nvPr>
        </p:nvSpPr>
        <p:spPr/>
        <p:txBody>
          <a:bodyPr/>
          <a:lstStyle/>
          <a:p>
            <a:r>
              <a:rPr lang="tr-TR" b="1" dirty="0"/>
              <a:t>Önemli</a:t>
            </a:r>
          </a:p>
        </p:txBody>
      </p:sp>
      <p:sp>
        <p:nvSpPr>
          <p:cNvPr id="3" name="İçerik Yer Tutucusu 2">
            <a:extLst>
              <a:ext uri="{FF2B5EF4-FFF2-40B4-BE49-F238E27FC236}">
                <a16:creationId xmlns:a16="http://schemas.microsoft.com/office/drawing/2014/main" id="{D15A31B2-4BFA-4149-A0D6-0CAFD3509716}"/>
              </a:ext>
            </a:extLst>
          </p:cNvPr>
          <p:cNvSpPr>
            <a:spLocks noGrp="1"/>
          </p:cNvSpPr>
          <p:nvPr>
            <p:ph idx="1"/>
          </p:nvPr>
        </p:nvSpPr>
        <p:spPr/>
        <p:txBody>
          <a:bodyPr/>
          <a:lstStyle/>
          <a:p>
            <a:r>
              <a:rPr lang="tr-TR" dirty="0"/>
              <a:t>En önemli önlenebilir neden: </a:t>
            </a:r>
            <a:r>
              <a:rPr lang="tr-TR" b="1" dirty="0">
                <a:solidFill>
                  <a:srgbClr val="FF0000"/>
                </a:solidFill>
              </a:rPr>
              <a:t>KANAMA</a:t>
            </a:r>
          </a:p>
          <a:p>
            <a:pPr marL="0" indent="0">
              <a:buNone/>
            </a:pPr>
            <a:endParaRPr lang="tr-TR" dirty="0"/>
          </a:p>
          <a:p>
            <a:r>
              <a:rPr lang="tr-TR" dirty="0"/>
              <a:t>ABD de </a:t>
            </a:r>
            <a:r>
              <a:rPr lang="tr-TR" dirty="0" err="1"/>
              <a:t>obstetrik</a:t>
            </a:r>
            <a:r>
              <a:rPr lang="tr-TR" dirty="0"/>
              <a:t> kanamaya bağlı anne ölümlerinin %54-93 ü önlenebilir kanamalar.</a:t>
            </a:r>
          </a:p>
          <a:p>
            <a:pPr marL="0" indent="0">
              <a:buNone/>
            </a:pPr>
            <a:r>
              <a:rPr lang="tr-TR" dirty="0"/>
              <a:t>                           </a:t>
            </a:r>
            <a:r>
              <a:rPr lang="tr-TR" sz="1600" i="1" dirty="0" err="1">
                <a:solidFill>
                  <a:srgbClr val="FF0000"/>
                </a:solidFill>
                <a:latin typeface="Times New Roman" panose="02020603050405020304" pitchFamily="18" charset="0"/>
                <a:cs typeface="Times New Roman" panose="02020603050405020304" pitchFamily="18" charset="0"/>
              </a:rPr>
              <a:t>Birgham</a:t>
            </a:r>
            <a:r>
              <a:rPr lang="tr-TR" sz="1600" i="1" dirty="0">
                <a:solidFill>
                  <a:srgbClr val="FF0000"/>
                </a:solidFill>
                <a:latin typeface="Times New Roman" panose="02020603050405020304" pitchFamily="18" charset="0"/>
                <a:cs typeface="Times New Roman" panose="02020603050405020304" pitchFamily="18" charset="0"/>
              </a:rPr>
              <a:t> D . 2012 </a:t>
            </a:r>
            <a:r>
              <a:rPr lang="tr-TR" sz="1600" i="1" dirty="0" err="1">
                <a:solidFill>
                  <a:srgbClr val="FF0000"/>
                </a:solidFill>
                <a:latin typeface="Times New Roman" panose="02020603050405020304" pitchFamily="18" charset="0"/>
                <a:cs typeface="Times New Roman" panose="02020603050405020304" pitchFamily="18" charset="0"/>
              </a:rPr>
              <a:t>J.Obstet</a:t>
            </a:r>
            <a:r>
              <a:rPr lang="tr-TR" sz="1600" i="1" dirty="0">
                <a:solidFill>
                  <a:srgbClr val="FF0000"/>
                </a:solidFill>
                <a:latin typeface="Times New Roman" panose="02020603050405020304" pitchFamily="18" charset="0"/>
                <a:cs typeface="Times New Roman" panose="02020603050405020304" pitchFamily="18" charset="0"/>
              </a:rPr>
              <a:t> </a:t>
            </a:r>
            <a:r>
              <a:rPr lang="tr-TR" sz="1600" i="1" dirty="0" err="1">
                <a:solidFill>
                  <a:srgbClr val="FF0000"/>
                </a:solidFill>
                <a:latin typeface="Times New Roman" panose="02020603050405020304" pitchFamily="18" charset="0"/>
                <a:cs typeface="Times New Roman" panose="02020603050405020304" pitchFamily="18" charset="0"/>
              </a:rPr>
              <a:t>Gynecol</a:t>
            </a:r>
            <a:r>
              <a:rPr lang="tr-TR" sz="1600" i="1" dirty="0">
                <a:solidFill>
                  <a:srgbClr val="FF0000"/>
                </a:solidFill>
                <a:latin typeface="Times New Roman" panose="02020603050405020304" pitchFamily="18" charset="0"/>
                <a:cs typeface="Times New Roman" panose="02020603050405020304" pitchFamily="18" charset="0"/>
              </a:rPr>
              <a:t> </a:t>
            </a:r>
            <a:r>
              <a:rPr lang="tr-TR" sz="1600" i="1" dirty="0" err="1">
                <a:solidFill>
                  <a:srgbClr val="FF0000"/>
                </a:solidFill>
                <a:latin typeface="Times New Roman" panose="02020603050405020304" pitchFamily="18" charset="0"/>
                <a:cs typeface="Times New Roman" panose="02020603050405020304" pitchFamily="18" charset="0"/>
              </a:rPr>
              <a:t>Neonatal</a:t>
            </a:r>
            <a:r>
              <a:rPr lang="tr-TR" sz="1600" i="1" dirty="0">
                <a:solidFill>
                  <a:srgbClr val="FF0000"/>
                </a:solidFill>
                <a:latin typeface="Times New Roman" panose="02020603050405020304" pitchFamily="18" charset="0"/>
                <a:cs typeface="Times New Roman" panose="02020603050405020304" pitchFamily="18" charset="0"/>
              </a:rPr>
              <a:t> </a:t>
            </a:r>
            <a:r>
              <a:rPr lang="tr-TR" sz="1600" i="1" dirty="0" err="1">
                <a:solidFill>
                  <a:srgbClr val="FF0000"/>
                </a:solidFill>
                <a:latin typeface="Times New Roman" panose="02020603050405020304" pitchFamily="18" charset="0"/>
                <a:cs typeface="Times New Roman" panose="02020603050405020304" pitchFamily="18" charset="0"/>
              </a:rPr>
              <a:t>Nurse</a:t>
            </a:r>
            <a:endParaRPr lang="tr-TR" sz="1600" i="1" dirty="0">
              <a:solidFill>
                <a:srgbClr val="FF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73819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332656"/>
            <a:ext cx="8229600" cy="563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775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208A682-E2C8-4259-BF6A-042D7D31B6BF}"/>
              </a:ext>
            </a:extLst>
          </p:cNvPr>
          <p:cNvPicPr>
            <a:picLocks noChangeAspect="1"/>
          </p:cNvPicPr>
          <p:nvPr/>
        </p:nvPicPr>
        <p:blipFill>
          <a:blip r:embed="rId2"/>
          <a:stretch>
            <a:fillRect/>
          </a:stretch>
        </p:blipFill>
        <p:spPr>
          <a:xfrm>
            <a:off x="683568" y="404664"/>
            <a:ext cx="7920880" cy="6264695"/>
          </a:xfrm>
          <a:prstGeom prst="rect">
            <a:avLst/>
          </a:prstGeom>
        </p:spPr>
      </p:pic>
    </p:spTree>
    <p:extLst>
      <p:ext uri="{BB962C8B-B14F-4D97-AF65-F5344CB8AC3E}">
        <p14:creationId xmlns:p14="http://schemas.microsoft.com/office/powerpoint/2010/main" val="247126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2229CFB-36AC-4B26-9471-0016BC48B54D}"/>
              </a:ext>
            </a:extLst>
          </p:cNvPr>
          <p:cNvPicPr>
            <a:picLocks noChangeAspect="1"/>
          </p:cNvPicPr>
          <p:nvPr/>
        </p:nvPicPr>
        <p:blipFill>
          <a:blip r:embed="rId2"/>
          <a:stretch>
            <a:fillRect/>
          </a:stretch>
        </p:blipFill>
        <p:spPr>
          <a:xfrm>
            <a:off x="590550" y="260648"/>
            <a:ext cx="7962900" cy="5411489"/>
          </a:xfrm>
          <a:prstGeom prst="rect">
            <a:avLst/>
          </a:prstGeom>
        </p:spPr>
      </p:pic>
    </p:spTree>
    <p:extLst>
      <p:ext uri="{BB962C8B-B14F-4D97-AF65-F5344CB8AC3E}">
        <p14:creationId xmlns:p14="http://schemas.microsoft.com/office/powerpoint/2010/main" val="63292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A260425-EF58-4E1C-B11D-4CA8D21DFA36}"/>
              </a:ext>
            </a:extLst>
          </p:cNvPr>
          <p:cNvPicPr>
            <a:picLocks noChangeAspect="1"/>
          </p:cNvPicPr>
          <p:nvPr/>
        </p:nvPicPr>
        <p:blipFill>
          <a:blip r:embed="rId2"/>
          <a:stretch>
            <a:fillRect/>
          </a:stretch>
        </p:blipFill>
        <p:spPr>
          <a:xfrm>
            <a:off x="755576" y="980728"/>
            <a:ext cx="7416824" cy="3910359"/>
          </a:xfrm>
          <a:prstGeom prst="rect">
            <a:avLst/>
          </a:prstGeom>
        </p:spPr>
      </p:pic>
    </p:spTree>
    <p:extLst>
      <p:ext uri="{BB962C8B-B14F-4D97-AF65-F5344CB8AC3E}">
        <p14:creationId xmlns:p14="http://schemas.microsoft.com/office/powerpoint/2010/main" val="411493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9D009C-7DD9-4580-A40A-75F18BEE34B8}"/>
              </a:ext>
            </a:extLst>
          </p:cNvPr>
          <p:cNvSpPr>
            <a:spLocks noGrp="1"/>
          </p:cNvSpPr>
          <p:nvPr>
            <p:ph type="title"/>
          </p:nvPr>
        </p:nvSpPr>
        <p:spPr/>
        <p:txBody>
          <a:bodyPr/>
          <a:lstStyle/>
          <a:p>
            <a:r>
              <a:rPr lang="tr-TR" b="1" dirty="0"/>
              <a:t>Öngörülebilir mi?</a:t>
            </a:r>
          </a:p>
        </p:txBody>
      </p:sp>
      <p:sp>
        <p:nvSpPr>
          <p:cNvPr id="3" name="İçerik Yer Tutucusu 2">
            <a:extLst>
              <a:ext uri="{FF2B5EF4-FFF2-40B4-BE49-F238E27FC236}">
                <a16:creationId xmlns:a16="http://schemas.microsoft.com/office/drawing/2014/main" id="{34D66B45-9B2E-419C-B9F0-02E574B96149}"/>
              </a:ext>
            </a:extLst>
          </p:cNvPr>
          <p:cNvSpPr>
            <a:spLocks noGrp="1"/>
          </p:cNvSpPr>
          <p:nvPr>
            <p:ph idx="1"/>
          </p:nvPr>
        </p:nvSpPr>
        <p:spPr>
          <a:xfrm>
            <a:off x="457200" y="1196752"/>
            <a:ext cx="8229600" cy="5544616"/>
          </a:xfrm>
        </p:spPr>
        <p:txBody>
          <a:bodyPr>
            <a:normAutofit fontScale="92500" lnSpcReduction="20000"/>
          </a:bodyPr>
          <a:lstStyle/>
          <a:p>
            <a:r>
              <a:rPr lang="tr-TR" dirty="0"/>
              <a:t>%20 sinde herhangi bir risk faktörü yoktur.</a:t>
            </a:r>
          </a:p>
          <a:p>
            <a:pPr marL="0" indent="0">
              <a:buNone/>
            </a:pPr>
            <a:r>
              <a:rPr lang="tr-TR" sz="1800" dirty="0"/>
              <a:t>      </a:t>
            </a:r>
            <a:r>
              <a:rPr lang="tr-TR" sz="1800" b="0" i="1" dirty="0" err="1">
                <a:solidFill>
                  <a:srgbClr val="FF0000"/>
                </a:solidFill>
                <a:effectLst/>
                <a:latin typeface="Times New Roman" panose="02020603050405020304" pitchFamily="18" charset="0"/>
              </a:rPr>
              <a:t>Magann</a:t>
            </a:r>
            <a:r>
              <a:rPr lang="tr-TR" sz="1800" b="0" i="1" dirty="0">
                <a:solidFill>
                  <a:srgbClr val="FF0000"/>
                </a:solidFill>
                <a:effectLst/>
                <a:latin typeface="Times New Roman" panose="02020603050405020304" pitchFamily="18" charset="0"/>
              </a:rPr>
              <a:t> EF,. </a:t>
            </a:r>
            <a:r>
              <a:rPr lang="tr-TR" sz="1800" b="0" i="1" dirty="0" err="1">
                <a:solidFill>
                  <a:srgbClr val="FF0000"/>
                </a:solidFill>
                <a:effectLst/>
                <a:latin typeface="Times New Roman" panose="02020603050405020304" pitchFamily="18" charset="0"/>
              </a:rPr>
              <a:t>Postpartum</a:t>
            </a:r>
            <a:r>
              <a:rPr lang="tr-TR" sz="1800" b="0" i="1" dirty="0">
                <a:solidFill>
                  <a:srgbClr val="FF0000"/>
                </a:solidFill>
                <a:effectLst/>
                <a:latin typeface="Times New Roman" panose="02020603050405020304" pitchFamily="18" charset="0"/>
              </a:rPr>
              <a:t> hemorrhage </a:t>
            </a:r>
            <a:r>
              <a:rPr lang="tr-TR" sz="1800" b="0" i="1" dirty="0" err="1">
                <a:solidFill>
                  <a:srgbClr val="FF0000"/>
                </a:solidFill>
                <a:effectLst/>
                <a:latin typeface="Times New Roman" panose="02020603050405020304" pitchFamily="18" charset="0"/>
              </a:rPr>
              <a:t>after</a:t>
            </a:r>
            <a:r>
              <a:rPr lang="tr-TR" sz="1800" b="0" i="1" dirty="0">
                <a:solidFill>
                  <a:srgbClr val="FF0000"/>
                </a:solidFill>
                <a:effectLst/>
                <a:latin typeface="Times New Roman" panose="02020603050405020304" pitchFamily="18" charset="0"/>
              </a:rPr>
              <a:t> </a:t>
            </a:r>
            <a:r>
              <a:rPr lang="tr-TR" sz="1800" b="0" i="1" dirty="0" err="1">
                <a:solidFill>
                  <a:srgbClr val="FF0000"/>
                </a:solidFill>
                <a:effectLst/>
                <a:latin typeface="Times New Roman" panose="02020603050405020304" pitchFamily="18" charset="0"/>
              </a:rPr>
              <a:t>cesarean</a:t>
            </a:r>
            <a:r>
              <a:rPr lang="tr-TR" sz="1800" b="0" i="1" dirty="0">
                <a:solidFill>
                  <a:srgbClr val="FF0000"/>
                </a:solidFill>
                <a:effectLst/>
                <a:latin typeface="Times New Roman" panose="02020603050405020304" pitchFamily="18" charset="0"/>
              </a:rPr>
              <a:t> </a:t>
            </a:r>
            <a:r>
              <a:rPr lang="tr-TR" sz="1800" b="0" i="1" dirty="0" err="1">
                <a:solidFill>
                  <a:srgbClr val="FF0000"/>
                </a:solidFill>
                <a:effectLst/>
                <a:latin typeface="Times New Roman" panose="02020603050405020304" pitchFamily="18" charset="0"/>
              </a:rPr>
              <a:t>delivery</a:t>
            </a:r>
            <a:r>
              <a:rPr lang="tr-TR" sz="1800" b="0" i="1" dirty="0">
                <a:solidFill>
                  <a:srgbClr val="FF0000"/>
                </a:solidFill>
                <a:effectLst/>
                <a:latin typeface="Times New Roman" panose="02020603050405020304" pitchFamily="18" charset="0"/>
              </a:rPr>
              <a:t>: an </a:t>
            </a:r>
            <a:r>
              <a:rPr lang="tr-TR" sz="1800" b="0" i="1" dirty="0" err="1">
                <a:solidFill>
                  <a:srgbClr val="FF0000"/>
                </a:solidFill>
                <a:effectLst/>
                <a:latin typeface="Times New Roman" panose="02020603050405020304" pitchFamily="18" charset="0"/>
              </a:rPr>
              <a:t>analysis</a:t>
            </a:r>
            <a:r>
              <a:rPr lang="tr-TR" sz="1800" b="0" i="1" dirty="0">
                <a:solidFill>
                  <a:srgbClr val="FF0000"/>
                </a:solidFill>
                <a:effectLst/>
                <a:latin typeface="Times New Roman" panose="02020603050405020304" pitchFamily="18" charset="0"/>
              </a:rPr>
              <a:t> of risk </a:t>
            </a:r>
            <a:r>
              <a:rPr lang="tr-TR" sz="1800" b="0" i="1" dirty="0" err="1">
                <a:solidFill>
                  <a:srgbClr val="FF0000"/>
                </a:solidFill>
                <a:effectLst/>
                <a:latin typeface="Times New Roman" panose="02020603050405020304" pitchFamily="18" charset="0"/>
              </a:rPr>
              <a:t>factors</a:t>
            </a:r>
            <a:r>
              <a:rPr lang="tr-TR" sz="1800" b="0" i="1" dirty="0">
                <a:solidFill>
                  <a:srgbClr val="FF0000"/>
                </a:solidFill>
                <a:effectLst/>
                <a:latin typeface="Times New Roman" panose="02020603050405020304" pitchFamily="18" charset="0"/>
              </a:rPr>
              <a:t>. South </a:t>
            </a:r>
            <a:r>
              <a:rPr lang="tr-TR" sz="1800" b="0" i="1" dirty="0" err="1">
                <a:solidFill>
                  <a:srgbClr val="FF0000"/>
                </a:solidFill>
                <a:effectLst/>
                <a:latin typeface="Times New Roman" panose="02020603050405020304" pitchFamily="18" charset="0"/>
              </a:rPr>
              <a:t>Med</a:t>
            </a:r>
            <a:r>
              <a:rPr lang="tr-TR" sz="1800" b="0" i="1" dirty="0">
                <a:solidFill>
                  <a:srgbClr val="FF0000"/>
                </a:solidFill>
                <a:effectLst/>
                <a:latin typeface="Times New Roman" panose="02020603050405020304" pitchFamily="18" charset="0"/>
              </a:rPr>
              <a:t> J 2015</a:t>
            </a:r>
            <a:r>
              <a:rPr lang="tr-TR" sz="1800" b="0" i="0" dirty="0">
                <a:solidFill>
                  <a:srgbClr val="FF0000"/>
                </a:solidFill>
                <a:effectLst/>
                <a:latin typeface="Times New Roman" panose="02020603050405020304" pitchFamily="18" charset="0"/>
              </a:rPr>
              <a:t>;</a:t>
            </a:r>
          </a:p>
          <a:p>
            <a:pPr marL="0" indent="0">
              <a:buNone/>
            </a:pPr>
            <a:endParaRPr lang="tr-TR" sz="1800" dirty="0">
              <a:solidFill>
                <a:srgbClr val="FF0000"/>
              </a:solidFill>
              <a:latin typeface="Times New Roman" panose="02020603050405020304" pitchFamily="18" charset="0"/>
            </a:endParaRPr>
          </a:p>
          <a:p>
            <a:r>
              <a:rPr lang="tr-TR" sz="3300" dirty="0"/>
              <a:t>Başka bir çalışmada %40 hastada  risk faktörü yok.</a:t>
            </a:r>
          </a:p>
          <a:p>
            <a:r>
              <a:rPr lang="tr-TR" sz="1000" b="0" i="1" u="sng" dirty="0">
                <a:solidFill>
                  <a:srgbClr val="005B92"/>
                </a:solidFill>
                <a:effectLst/>
                <a:latin typeface="Times New Roman" panose="02020603050405020304" pitchFamily="18" charset="0"/>
                <a:cs typeface="Times New Roman" panose="02020603050405020304" pitchFamily="18" charset="0"/>
                <a:hlinkClick r:id="rId2"/>
              </a:rPr>
              <a:t>.</a:t>
            </a:r>
            <a:endParaRPr lang="tr-TR" sz="1000" i="1" dirty="0">
              <a:solidFill>
                <a:srgbClr val="232323"/>
              </a:solidFill>
              <a:latin typeface="Times New Roman" panose="02020603050405020304" pitchFamily="18" charset="0"/>
              <a:cs typeface="Times New Roman" panose="02020603050405020304" pitchFamily="18" charset="0"/>
            </a:endParaRPr>
          </a:p>
          <a:p>
            <a:r>
              <a:rPr lang="tr-TR" sz="1800" i="1" u="sng" dirty="0">
                <a:solidFill>
                  <a:srgbClr val="FF0000"/>
                </a:solidFill>
                <a:latin typeface="Times New Roman" panose="02020603050405020304" pitchFamily="18" charset="0"/>
                <a:cs typeface="Times New Roman" panose="02020603050405020304" pitchFamily="18" charset="0"/>
              </a:rPr>
              <a:t>  </a:t>
            </a:r>
            <a:r>
              <a:rPr lang="tr-TR" sz="1800" i="1" u="sng" dirty="0" err="1">
                <a:solidFill>
                  <a:srgbClr val="FF0000"/>
                </a:solidFill>
                <a:latin typeface="Times New Roman" panose="02020603050405020304" pitchFamily="18" charset="0"/>
                <a:cs typeface="Times New Roman" panose="02020603050405020304" pitchFamily="18" charset="0"/>
              </a:rPr>
              <a:t>Bateman</a:t>
            </a:r>
            <a:r>
              <a:rPr lang="tr-TR" sz="1800" i="1" u="sng" dirty="0">
                <a:solidFill>
                  <a:srgbClr val="FF0000"/>
                </a:solidFill>
                <a:latin typeface="Times New Roman" panose="02020603050405020304" pitchFamily="18" charset="0"/>
                <a:cs typeface="Times New Roman" panose="02020603050405020304" pitchFamily="18" charset="0"/>
              </a:rPr>
              <a:t> BT, </a:t>
            </a:r>
            <a:r>
              <a:rPr lang="tr-TR" sz="1800" i="1" u="sng" dirty="0" err="1">
                <a:solidFill>
                  <a:srgbClr val="FF0000"/>
                </a:solidFill>
                <a:latin typeface="Times New Roman" panose="02020603050405020304" pitchFamily="18" charset="0"/>
                <a:cs typeface="Times New Roman" panose="02020603050405020304" pitchFamily="18" charset="0"/>
              </a:rPr>
              <a:t>The</a:t>
            </a:r>
            <a:r>
              <a:rPr lang="tr-TR" sz="1800" i="1" u="sng" dirty="0">
                <a:solidFill>
                  <a:srgbClr val="FF0000"/>
                </a:solidFill>
                <a:latin typeface="Times New Roman" panose="02020603050405020304" pitchFamily="18" charset="0"/>
                <a:cs typeface="Times New Roman" panose="02020603050405020304" pitchFamily="18" charset="0"/>
              </a:rPr>
              <a:t> </a:t>
            </a:r>
            <a:r>
              <a:rPr lang="tr-TR" sz="1800" i="1" u="sng" dirty="0" err="1">
                <a:solidFill>
                  <a:srgbClr val="FF0000"/>
                </a:solidFill>
                <a:latin typeface="Times New Roman" panose="02020603050405020304" pitchFamily="18" charset="0"/>
                <a:cs typeface="Times New Roman" panose="02020603050405020304" pitchFamily="18" charset="0"/>
              </a:rPr>
              <a:t>epidemiology</a:t>
            </a:r>
            <a:r>
              <a:rPr lang="tr-TR" sz="1800" i="1" u="sng" dirty="0">
                <a:solidFill>
                  <a:srgbClr val="FF0000"/>
                </a:solidFill>
                <a:latin typeface="Times New Roman" panose="02020603050405020304" pitchFamily="18" charset="0"/>
                <a:cs typeface="Times New Roman" panose="02020603050405020304" pitchFamily="18" charset="0"/>
              </a:rPr>
              <a:t> of </a:t>
            </a:r>
            <a:r>
              <a:rPr lang="tr-TR" sz="1800" i="1" u="sng" dirty="0" err="1">
                <a:solidFill>
                  <a:srgbClr val="FF0000"/>
                </a:solidFill>
                <a:latin typeface="Times New Roman" panose="02020603050405020304" pitchFamily="18" charset="0"/>
                <a:cs typeface="Times New Roman" panose="02020603050405020304" pitchFamily="18" charset="0"/>
              </a:rPr>
              <a:t>postpartum</a:t>
            </a:r>
            <a:r>
              <a:rPr lang="tr-TR" sz="1800" i="1" u="sng" dirty="0">
                <a:solidFill>
                  <a:srgbClr val="FF0000"/>
                </a:solidFill>
                <a:latin typeface="Times New Roman" panose="02020603050405020304" pitchFamily="18" charset="0"/>
                <a:cs typeface="Times New Roman" panose="02020603050405020304" pitchFamily="18" charset="0"/>
              </a:rPr>
              <a:t> hemorrhage in a </a:t>
            </a:r>
            <a:r>
              <a:rPr lang="tr-TR" sz="1800" i="1" u="sng" dirty="0" err="1">
                <a:solidFill>
                  <a:srgbClr val="FF0000"/>
                </a:solidFill>
                <a:latin typeface="Times New Roman" panose="02020603050405020304" pitchFamily="18" charset="0"/>
                <a:cs typeface="Times New Roman" panose="02020603050405020304" pitchFamily="18" charset="0"/>
              </a:rPr>
              <a:t>large</a:t>
            </a:r>
            <a:r>
              <a:rPr lang="tr-TR" sz="1800" i="1" u="sng" dirty="0">
                <a:solidFill>
                  <a:srgbClr val="FF0000"/>
                </a:solidFill>
                <a:latin typeface="Times New Roman" panose="02020603050405020304" pitchFamily="18" charset="0"/>
                <a:cs typeface="Times New Roman" panose="02020603050405020304" pitchFamily="18" charset="0"/>
              </a:rPr>
              <a:t>, </a:t>
            </a:r>
            <a:r>
              <a:rPr lang="tr-TR" sz="1800" i="1" u="sng" dirty="0" err="1">
                <a:solidFill>
                  <a:srgbClr val="FF0000"/>
                </a:solidFill>
                <a:latin typeface="Times New Roman" panose="02020603050405020304" pitchFamily="18" charset="0"/>
                <a:cs typeface="Times New Roman" panose="02020603050405020304" pitchFamily="18" charset="0"/>
              </a:rPr>
              <a:t>nationwide</a:t>
            </a:r>
            <a:r>
              <a:rPr lang="tr-TR" sz="1800" i="1" u="sng" dirty="0">
                <a:solidFill>
                  <a:srgbClr val="FF0000"/>
                </a:solidFill>
                <a:latin typeface="Times New Roman" panose="02020603050405020304" pitchFamily="18" charset="0"/>
                <a:cs typeface="Times New Roman" panose="02020603050405020304" pitchFamily="18" charset="0"/>
              </a:rPr>
              <a:t> </a:t>
            </a:r>
            <a:r>
              <a:rPr lang="tr-TR" sz="1800" i="1" u="sng" dirty="0" err="1">
                <a:solidFill>
                  <a:srgbClr val="FF0000"/>
                </a:solidFill>
                <a:latin typeface="Times New Roman" panose="02020603050405020304" pitchFamily="18" charset="0"/>
                <a:cs typeface="Times New Roman" panose="02020603050405020304" pitchFamily="18" charset="0"/>
              </a:rPr>
              <a:t>sample</a:t>
            </a:r>
            <a:r>
              <a:rPr lang="tr-TR" sz="1800" i="1" u="sng" dirty="0">
                <a:solidFill>
                  <a:srgbClr val="FF0000"/>
                </a:solidFill>
                <a:latin typeface="Times New Roman" panose="02020603050405020304" pitchFamily="18" charset="0"/>
                <a:cs typeface="Times New Roman" panose="02020603050405020304" pitchFamily="18" charset="0"/>
              </a:rPr>
              <a:t> of </a:t>
            </a:r>
            <a:r>
              <a:rPr lang="tr-TR" sz="1800" i="1" u="sng" dirty="0" err="1">
                <a:solidFill>
                  <a:srgbClr val="FF0000"/>
                </a:solidFill>
                <a:latin typeface="Times New Roman" panose="02020603050405020304" pitchFamily="18" charset="0"/>
                <a:cs typeface="Times New Roman" panose="02020603050405020304" pitchFamily="18" charset="0"/>
              </a:rPr>
              <a:t>deliveries</a:t>
            </a:r>
            <a:r>
              <a:rPr lang="tr-TR" sz="1800" i="1" u="sng" dirty="0">
                <a:solidFill>
                  <a:srgbClr val="FF0000"/>
                </a:solidFill>
                <a:latin typeface="Times New Roman" panose="02020603050405020304" pitchFamily="18" charset="0"/>
                <a:cs typeface="Times New Roman" panose="02020603050405020304" pitchFamily="18" charset="0"/>
              </a:rPr>
              <a:t>.   </a:t>
            </a:r>
            <a:r>
              <a:rPr lang="tr-TR" sz="1800" i="1" u="sng" dirty="0" err="1">
                <a:solidFill>
                  <a:srgbClr val="FF0000"/>
                </a:solidFill>
                <a:latin typeface="Times New Roman" panose="02020603050405020304" pitchFamily="18" charset="0"/>
                <a:cs typeface="Times New Roman" panose="02020603050405020304" pitchFamily="18" charset="0"/>
              </a:rPr>
              <a:t>Anesth</a:t>
            </a:r>
            <a:r>
              <a:rPr lang="tr-TR" sz="1800" i="1" u="sng" dirty="0">
                <a:solidFill>
                  <a:srgbClr val="FF0000"/>
                </a:solidFill>
                <a:latin typeface="Times New Roman" panose="02020603050405020304" pitchFamily="18" charset="0"/>
                <a:cs typeface="Times New Roman" panose="02020603050405020304" pitchFamily="18" charset="0"/>
              </a:rPr>
              <a:t> </a:t>
            </a:r>
            <a:r>
              <a:rPr lang="tr-TR" sz="1800" i="1" u="sng" dirty="0" err="1">
                <a:solidFill>
                  <a:srgbClr val="FF0000"/>
                </a:solidFill>
                <a:latin typeface="Times New Roman" panose="02020603050405020304" pitchFamily="18" charset="0"/>
                <a:cs typeface="Times New Roman" panose="02020603050405020304" pitchFamily="18" charset="0"/>
              </a:rPr>
              <a:t>Analg</a:t>
            </a:r>
            <a:r>
              <a:rPr lang="tr-TR" sz="1800" i="1" u="sng" dirty="0">
                <a:solidFill>
                  <a:srgbClr val="FF0000"/>
                </a:solidFill>
                <a:latin typeface="Times New Roman" panose="02020603050405020304" pitchFamily="18" charset="0"/>
                <a:cs typeface="Times New Roman" panose="02020603050405020304" pitchFamily="18" charset="0"/>
              </a:rPr>
              <a:t> 2010;</a:t>
            </a:r>
          </a:p>
          <a:p>
            <a:endParaRPr lang="tr-TR" sz="1800" i="1" u="sng" dirty="0">
              <a:solidFill>
                <a:srgbClr val="FF0000"/>
              </a:solidFill>
              <a:latin typeface="Times New Roman" panose="02020603050405020304" pitchFamily="18" charset="0"/>
              <a:cs typeface="Times New Roman" panose="02020603050405020304" pitchFamily="18" charset="0"/>
            </a:endParaRPr>
          </a:p>
          <a:p>
            <a:r>
              <a:rPr lang="tr-TR" sz="3300" dirty="0">
                <a:cs typeface="Times New Roman" panose="02020603050405020304" pitchFamily="18" charset="0"/>
              </a:rPr>
              <a:t>Yüksek riskli hastalarda şiddetli PPK riski %2-7 </a:t>
            </a:r>
          </a:p>
          <a:p>
            <a:r>
              <a:rPr lang="tr-TR" sz="3300" dirty="0">
                <a:cs typeface="Times New Roman" panose="02020603050405020304" pitchFamily="18" charset="0"/>
              </a:rPr>
              <a:t>Şiddetli PPK hastalarının %22 si yüksek risk grubunda </a:t>
            </a:r>
          </a:p>
          <a:p>
            <a:pPr algn="l">
              <a:buFont typeface="+mj-lt"/>
              <a:buAutoNum type="arabicPeriod"/>
            </a:pP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Dilla</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AJ,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Waters</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JH,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Yazer</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MH.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Clinical</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validation</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of risk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stratification</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criteria</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for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peripartum</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hemorrhage.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Obstet</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Gynecol</a:t>
            </a:r>
            <a:r>
              <a:rPr lang="tr-TR" sz="1700" b="0" i="1"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2013; 122:120.</a:t>
            </a:r>
            <a:endParaRPr lang="tr-TR" sz="1700" b="0" i="1" u="sng" dirty="0">
              <a:solidFill>
                <a:srgbClr val="FF0000"/>
              </a:solidFill>
              <a:effectLst/>
              <a:latin typeface="Times New Roman" panose="02020603050405020304" pitchFamily="18" charset="0"/>
              <a:cs typeface="Times New Roman" panose="02020603050405020304" pitchFamily="18" charset="0"/>
            </a:endParaRPr>
          </a:p>
          <a:p>
            <a:pPr marL="0" indent="0" algn="l">
              <a:buNone/>
            </a:pPr>
            <a:endParaRPr lang="tr-TR" sz="1700" b="0" i="1" dirty="0">
              <a:solidFill>
                <a:srgbClr val="FF0000"/>
              </a:solidFill>
              <a:effectLst/>
              <a:latin typeface="Times New Roman" panose="02020603050405020304" pitchFamily="18" charset="0"/>
              <a:cs typeface="Times New Roman" panose="02020603050405020304" pitchFamily="18" charset="0"/>
            </a:endParaRPr>
          </a:p>
          <a:p>
            <a:pPr algn="l">
              <a:buFont typeface="+mj-lt"/>
              <a:buAutoNum type="arabicPeriod"/>
            </a:pP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Kawakita</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Mokhtari</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N,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Huang</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JC,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Landy</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HJ. Evaluation of Risk-</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Assessment</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Tools for Severe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Postpartum</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Hemorrhage in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Women</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Undergoing</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Cesarean</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Delivery.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Obstet</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tr-TR" sz="1700" b="0" i="1" u="sng" dirty="0" err="1">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Gynecol</a:t>
            </a:r>
            <a:r>
              <a:rPr lang="tr-TR" sz="1700" b="0" i="1"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2019; 134:1308</a:t>
            </a:r>
            <a:r>
              <a:rPr lang="tr-TR" sz="1700" b="0" i="0" u="sng" dirty="0">
                <a:solidFill>
                  <a:srgbClr val="FF0000"/>
                </a:solidFill>
                <a:effectLst/>
                <a:latin typeface="Noto Sans" panose="020B0502040504020204" pitchFamily="34" charset="0"/>
                <a:hlinkClick r:id="rId4">
                  <a:extLst>
                    <a:ext uri="{A12FA001-AC4F-418D-AE19-62706E023703}">
                      <ahyp:hlinkClr xmlns:ahyp="http://schemas.microsoft.com/office/drawing/2018/hyperlinkcolor" val="tx"/>
                    </a:ext>
                  </a:extLst>
                </a:hlinkClick>
              </a:rPr>
              <a:t>.</a:t>
            </a:r>
            <a:endParaRPr lang="tr-TR" sz="1700" b="0" i="0" u="sng" dirty="0">
              <a:solidFill>
                <a:srgbClr val="FF0000"/>
              </a:solidFill>
              <a:effectLst/>
              <a:latin typeface="Noto Sans" panose="020B0502040504020204" pitchFamily="34" charset="0"/>
            </a:endParaRPr>
          </a:p>
          <a:p>
            <a:pPr marL="0" indent="0" algn="l">
              <a:buNone/>
            </a:pPr>
            <a:endParaRPr lang="tr-TR" sz="1700" b="0" i="0" dirty="0">
              <a:solidFill>
                <a:srgbClr val="FF0000"/>
              </a:solidFill>
              <a:effectLst/>
              <a:latin typeface="Noto Sans" panose="020B0502040504020204" pitchFamily="34" charset="0"/>
            </a:endParaRPr>
          </a:p>
          <a:p>
            <a:endParaRPr lang="tr-TR" sz="2800" dirty="0"/>
          </a:p>
        </p:txBody>
      </p:sp>
    </p:spTree>
    <p:extLst>
      <p:ext uri="{BB962C8B-B14F-4D97-AF65-F5344CB8AC3E}">
        <p14:creationId xmlns:p14="http://schemas.microsoft.com/office/powerpoint/2010/main" val="560129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93C6F8A-7BE1-48D7-B1DC-AF948CC6701C}"/>
              </a:ext>
            </a:extLst>
          </p:cNvPr>
          <p:cNvPicPr>
            <a:picLocks noChangeAspect="1"/>
          </p:cNvPicPr>
          <p:nvPr/>
        </p:nvPicPr>
        <p:blipFill>
          <a:blip r:embed="rId2"/>
          <a:stretch>
            <a:fillRect/>
          </a:stretch>
        </p:blipFill>
        <p:spPr>
          <a:xfrm>
            <a:off x="539552" y="620689"/>
            <a:ext cx="7848872" cy="1872207"/>
          </a:xfrm>
          <a:prstGeom prst="rect">
            <a:avLst/>
          </a:prstGeom>
        </p:spPr>
      </p:pic>
      <p:pic>
        <p:nvPicPr>
          <p:cNvPr id="6" name="İçerik Yer Tutucusu 6">
            <a:extLst>
              <a:ext uri="{FF2B5EF4-FFF2-40B4-BE49-F238E27FC236}">
                <a16:creationId xmlns:a16="http://schemas.microsoft.com/office/drawing/2014/main" id="{D3477861-6B19-4B75-83FE-28A7F6D332AB}"/>
              </a:ext>
            </a:extLst>
          </p:cNvPr>
          <p:cNvPicPr>
            <a:picLocks noChangeAspect="1"/>
          </p:cNvPicPr>
          <p:nvPr/>
        </p:nvPicPr>
        <p:blipFill>
          <a:blip r:embed="rId3"/>
          <a:stretch>
            <a:fillRect/>
          </a:stretch>
        </p:blipFill>
        <p:spPr>
          <a:xfrm>
            <a:off x="611560" y="2924944"/>
            <a:ext cx="8075240" cy="2305870"/>
          </a:xfrm>
          <a:prstGeom prst="rect">
            <a:avLst/>
          </a:prstGeom>
        </p:spPr>
      </p:pic>
    </p:spTree>
    <p:extLst>
      <p:ext uri="{BB962C8B-B14F-4D97-AF65-F5344CB8AC3E}">
        <p14:creationId xmlns:p14="http://schemas.microsoft.com/office/powerpoint/2010/main" val="1559121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D34477-5066-48D1-A35F-F369AA791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680521" cy="4896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32EC18-E880-4E37-9B15-1060DF1AF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0649"/>
            <a:ext cx="3528392"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49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C6E9034-FE3C-4FF1-B4EA-036BEEB1CC67}"/>
              </a:ext>
            </a:extLst>
          </p:cNvPr>
          <p:cNvSpPr txBox="1"/>
          <p:nvPr/>
        </p:nvSpPr>
        <p:spPr>
          <a:xfrm>
            <a:off x="323528" y="476672"/>
            <a:ext cx="8208912"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0" i="0" dirty="0">
                <a:solidFill>
                  <a:srgbClr val="000000"/>
                </a:solidFill>
                <a:effectLst/>
                <a:latin typeface="Times New Roman" panose="02020603050405020304" pitchFamily="18" charset="0"/>
              </a:rPr>
              <a:t>In conclusion, these findings are an opportunity to apply novel prediction approaches to support decision making on labor admission in an era of rising U.S. maternal morbidity and mortality. As predictive tools become more widely used in obstetric care,</a:t>
            </a:r>
            <a:r>
              <a:rPr lang="en-US" b="0" i="0" baseline="30000" dirty="0">
                <a:solidFill>
                  <a:srgbClr val="2F4A8B"/>
                </a:solidFill>
                <a:effectLst/>
                <a:latin typeface="Times New Roman" panose="02020603050405020304" pitchFamily="18" charset="0"/>
                <a:hlinkClick r:id="rId2"/>
              </a:rPr>
              <a:t>45</a:t>
            </a:r>
            <a:r>
              <a:rPr lang="en-US" b="0" i="0" dirty="0">
                <a:solidFill>
                  <a:srgbClr val="000000"/>
                </a:solidFill>
                <a:effectLst/>
                <a:latin typeface="Times New Roman" panose="02020603050405020304" pitchFamily="18" charset="0"/>
              </a:rPr>
              <a:t> they can be included in guidelines and care pathways for clinical use and further testing. </a:t>
            </a:r>
            <a:r>
              <a:rPr lang="en-US" b="0" i="0" dirty="0">
                <a:solidFill>
                  <a:srgbClr val="000000"/>
                </a:solidFill>
                <a:effectLst/>
                <a:highlight>
                  <a:srgbClr val="FFFF00"/>
                </a:highlight>
                <a:latin typeface="Times New Roman" panose="02020603050405020304" pitchFamily="18" charset="0"/>
              </a:rPr>
              <a:t>Identification of women at high risk of postpartum hemorrhage on labor admission using both machine learning and statistical models could allow for more prompt diagnosis and possibly intervention, which may result in more accurate clinical care, improved patient outcomes, and better resource allocation.</a:t>
            </a:r>
            <a:endParaRPr lang="tr-TR" dirty="0">
              <a:highlight>
                <a:srgbClr val="FFFF00"/>
              </a:highlight>
            </a:endParaRPr>
          </a:p>
        </p:txBody>
      </p:sp>
      <p:sp>
        <p:nvSpPr>
          <p:cNvPr id="8" name="Metin kutusu 7">
            <a:extLst>
              <a:ext uri="{FF2B5EF4-FFF2-40B4-BE49-F238E27FC236}">
                <a16:creationId xmlns:a16="http://schemas.microsoft.com/office/drawing/2014/main" id="{61478CBF-8884-4595-A1F7-CF5842FAE630}"/>
              </a:ext>
            </a:extLst>
          </p:cNvPr>
          <p:cNvSpPr txBox="1"/>
          <p:nvPr/>
        </p:nvSpPr>
        <p:spPr>
          <a:xfrm>
            <a:off x="323528" y="3068960"/>
            <a:ext cx="8208912"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b="0" i="0" dirty="0">
                <a:solidFill>
                  <a:srgbClr val="000000"/>
                </a:solidFill>
                <a:effectLst/>
                <a:highlight>
                  <a:srgbClr val="FFFF00"/>
                </a:highlight>
                <a:latin typeface="Times New Roman" panose="02020603050405020304" pitchFamily="18" charset="0"/>
              </a:rPr>
              <a:t>We found that machine lea</a:t>
            </a:r>
            <a:r>
              <a:rPr lang="tr-TR" b="0" i="0" dirty="0">
                <a:solidFill>
                  <a:srgbClr val="000000"/>
                </a:solidFill>
                <a:effectLst/>
                <a:highlight>
                  <a:srgbClr val="FFFF00"/>
                </a:highlight>
                <a:latin typeface="Times New Roman" panose="02020603050405020304" pitchFamily="18" charset="0"/>
              </a:rPr>
              <a:t>r</a:t>
            </a:r>
            <a:r>
              <a:rPr lang="en-US" b="0" i="0" dirty="0" err="1">
                <a:solidFill>
                  <a:srgbClr val="000000"/>
                </a:solidFill>
                <a:effectLst/>
                <a:highlight>
                  <a:srgbClr val="FFFF00"/>
                </a:highlight>
                <a:latin typeface="Times New Roman" panose="02020603050405020304" pitchFamily="18" charset="0"/>
              </a:rPr>
              <a:t>ning</a:t>
            </a:r>
            <a:r>
              <a:rPr lang="en-US" b="0" i="0" dirty="0">
                <a:solidFill>
                  <a:srgbClr val="000000"/>
                </a:solidFill>
                <a:effectLst/>
                <a:highlight>
                  <a:srgbClr val="FFFF00"/>
                </a:highlight>
                <a:latin typeface="Times New Roman" panose="02020603050405020304" pitchFamily="18" charset="0"/>
              </a:rPr>
              <a:t> and statistical models can accurately predict postpartum hemorrhage using data available at the time of admission for labor. </a:t>
            </a:r>
            <a:r>
              <a:rPr lang="en-US" b="0" i="0" dirty="0">
                <a:solidFill>
                  <a:srgbClr val="000000"/>
                </a:solidFill>
                <a:effectLst/>
                <a:latin typeface="Times New Roman" panose="02020603050405020304" pitchFamily="18" charset="0"/>
              </a:rPr>
              <a:t>Machine leaning models performed the best but at the cost of possibly increased complexity and minimal clinical significance. Extreme Gradient Boosting and random forest models provided excellent discriminative ability to predict postpartum hemorrhage. </a:t>
            </a:r>
            <a:r>
              <a:rPr lang="en-US" b="0" i="0" dirty="0">
                <a:solidFill>
                  <a:srgbClr val="000000"/>
                </a:solidFill>
                <a:effectLst/>
                <a:highlight>
                  <a:srgbClr val="FFFF00"/>
                </a:highlight>
                <a:latin typeface="Times New Roman" panose="02020603050405020304" pitchFamily="18" charset="0"/>
              </a:rPr>
              <a:t>Importantly, these models achieved high predictive performance using clinical and physiologic data readily available to the obstetric provider at the time of labor admission.</a:t>
            </a:r>
            <a:endParaRPr lang="tr-TR" dirty="0">
              <a:highlight>
                <a:srgbClr val="FFFF00"/>
              </a:highlight>
            </a:endParaRPr>
          </a:p>
        </p:txBody>
      </p:sp>
    </p:spTree>
    <p:extLst>
      <p:ext uri="{BB962C8B-B14F-4D97-AF65-F5344CB8AC3E}">
        <p14:creationId xmlns:p14="http://schemas.microsoft.com/office/powerpoint/2010/main" val="218942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7D87380-876E-4F3C-BC6C-B447870268CE}"/>
              </a:ext>
            </a:extLst>
          </p:cNvPr>
          <p:cNvPicPr>
            <a:picLocks noChangeAspect="1"/>
          </p:cNvPicPr>
          <p:nvPr/>
        </p:nvPicPr>
        <p:blipFill>
          <a:blip r:embed="rId2"/>
          <a:stretch>
            <a:fillRect/>
          </a:stretch>
        </p:blipFill>
        <p:spPr>
          <a:xfrm>
            <a:off x="323528" y="548680"/>
            <a:ext cx="8198774" cy="2088232"/>
          </a:xfrm>
          <a:prstGeom prst="rect">
            <a:avLst/>
          </a:prstGeom>
        </p:spPr>
      </p:pic>
      <p:sp>
        <p:nvSpPr>
          <p:cNvPr id="14" name="İçerik Yer Tutucusu 13">
            <a:extLst>
              <a:ext uri="{FF2B5EF4-FFF2-40B4-BE49-F238E27FC236}">
                <a16:creationId xmlns:a16="http://schemas.microsoft.com/office/drawing/2014/main" id="{E9CF9686-D29F-45D4-B32E-A7AE47D4907B}"/>
              </a:ext>
            </a:extLst>
          </p:cNvPr>
          <p:cNvSpPr>
            <a:spLocks noGrp="1"/>
          </p:cNvSpPr>
          <p:nvPr>
            <p:ph idx="1"/>
          </p:nvPr>
        </p:nvSpPr>
        <p:spPr>
          <a:xfrm>
            <a:off x="323528" y="3068960"/>
            <a:ext cx="8363272" cy="3024337"/>
          </a:xfrm>
        </p:spPr>
        <p:txBody>
          <a:bodyPr/>
          <a:lstStyle/>
          <a:p>
            <a:r>
              <a:rPr lang="tr-TR" dirty="0"/>
              <a:t>Yapay zeka ve istatistik modelleri kullanılarak geliştirilen modeller ile  (yüksek risk faktörleri ve </a:t>
            </a:r>
            <a:r>
              <a:rPr lang="tr-TR" dirty="0" err="1"/>
              <a:t>uterin</a:t>
            </a:r>
            <a:r>
              <a:rPr lang="tr-TR" dirty="0"/>
              <a:t> </a:t>
            </a:r>
            <a:r>
              <a:rPr lang="tr-TR" dirty="0" err="1"/>
              <a:t>kontraksiyonların</a:t>
            </a:r>
            <a:r>
              <a:rPr lang="tr-TR" dirty="0"/>
              <a:t> özellikleri kullanarak ) PPK yüksek oranda öngörülebilir.</a:t>
            </a:r>
          </a:p>
        </p:txBody>
      </p:sp>
    </p:spTree>
    <p:extLst>
      <p:ext uri="{BB962C8B-B14F-4D97-AF65-F5344CB8AC3E}">
        <p14:creationId xmlns:p14="http://schemas.microsoft.com/office/powerpoint/2010/main" val="3988973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6C2BD2FE-EC31-4712-845B-90F2D3DF3E90}"/>
              </a:ext>
            </a:extLst>
          </p:cNvPr>
          <p:cNvPicPr>
            <a:picLocks noGrp="1" noChangeAspect="1"/>
          </p:cNvPicPr>
          <p:nvPr>
            <p:ph idx="1"/>
          </p:nvPr>
        </p:nvPicPr>
        <p:blipFill>
          <a:blip r:embed="rId2"/>
          <a:stretch>
            <a:fillRect/>
          </a:stretch>
        </p:blipFill>
        <p:spPr>
          <a:xfrm>
            <a:off x="683568" y="2995826"/>
            <a:ext cx="8064896" cy="3529517"/>
          </a:xfrm>
        </p:spPr>
      </p:pic>
      <p:pic>
        <p:nvPicPr>
          <p:cNvPr id="5" name="Resim 4">
            <a:extLst>
              <a:ext uri="{FF2B5EF4-FFF2-40B4-BE49-F238E27FC236}">
                <a16:creationId xmlns:a16="http://schemas.microsoft.com/office/drawing/2014/main" id="{6F5BAF1D-E2B3-4C1D-A452-3B31518F20C2}"/>
              </a:ext>
            </a:extLst>
          </p:cNvPr>
          <p:cNvPicPr>
            <a:picLocks noChangeAspect="1"/>
          </p:cNvPicPr>
          <p:nvPr/>
        </p:nvPicPr>
        <p:blipFill>
          <a:blip r:embed="rId3"/>
          <a:stretch>
            <a:fillRect/>
          </a:stretch>
        </p:blipFill>
        <p:spPr>
          <a:xfrm>
            <a:off x="457200" y="548681"/>
            <a:ext cx="8579296" cy="2088231"/>
          </a:xfrm>
          <a:prstGeom prst="rect">
            <a:avLst/>
          </a:prstGeom>
        </p:spPr>
      </p:pic>
    </p:spTree>
    <p:extLst>
      <p:ext uri="{BB962C8B-B14F-4D97-AF65-F5344CB8AC3E}">
        <p14:creationId xmlns:p14="http://schemas.microsoft.com/office/powerpoint/2010/main" val="278463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332656"/>
            <a:ext cx="8064896" cy="57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81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2DA0E5-B645-4612-9AB3-FE3562E06641}"/>
              </a:ext>
            </a:extLst>
          </p:cNvPr>
          <p:cNvSpPr>
            <a:spLocks noGrp="1"/>
          </p:cNvSpPr>
          <p:nvPr>
            <p:ph idx="1"/>
          </p:nvPr>
        </p:nvSpPr>
        <p:spPr>
          <a:xfrm>
            <a:off x="107504" y="2492896"/>
            <a:ext cx="8502116" cy="2808312"/>
          </a:xfrm>
        </p:spPr>
        <p:txBody>
          <a:bodyPr>
            <a:normAutofit/>
          </a:bodyPr>
          <a:lstStyle/>
          <a:p>
            <a:endParaRPr lang="tr-TR" sz="2400" dirty="0">
              <a:solidFill>
                <a:srgbClr val="212121"/>
              </a:solidFill>
              <a:latin typeface="BlinkMacSystemFont"/>
            </a:endParaRPr>
          </a:p>
          <a:p>
            <a:r>
              <a:rPr lang="en-US" sz="2400" b="0" i="0" dirty="0">
                <a:solidFill>
                  <a:srgbClr val="212121"/>
                </a:solidFill>
                <a:effectLst/>
                <a:latin typeface="BlinkMacSystemFont"/>
              </a:rPr>
              <a:t>Considering the maximal measurement, the most optimal cut-off value for clinical practice could be </a:t>
            </a:r>
            <a:r>
              <a:rPr lang="en-US" sz="2400" b="0" i="0" dirty="0">
                <a:solidFill>
                  <a:srgbClr val="212121"/>
                </a:solidFill>
                <a:effectLst/>
                <a:highlight>
                  <a:srgbClr val="FFFF00"/>
                </a:highlight>
                <a:latin typeface="BlinkMacSystemFont"/>
              </a:rPr>
              <a:t>2.4 cm (sensibility 100%, specificity 57%) </a:t>
            </a:r>
            <a:r>
              <a:rPr lang="en-US" sz="2400" b="0" i="0" dirty="0">
                <a:solidFill>
                  <a:srgbClr val="212121"/>
                </a:solidFill>
                <a:effectLst/>
                <a:latin typeface="BlinkMacSystemFont"/>
              </a:rPr>
              <a:t>and </a:t>
            </a:r>
            <a:r>
              <a:rPr lang="en-US" sz="2400" b="0" i="0" dirty="0">
                <a:solidFill>
                  <a:srgbClr val="212121"/>
                </a:solidFill>
                <a:effectLst/>
                <a:highlight>
                  <a:srgbClr val="00FF00"/>
                </a:highlight>
                <a:latin typeface="BlinkMacSystemFont"/>
              </a:rPr>
              <a:t>4.1 cm (sensibility 100%, specificity 97%) </a:t>
            </a:r>
            <a:r>
              <a:rPr lang="en-US" sz="2400" b="0" i="0" dirty="0">
                <a:solidFill>
                  <a:srgbClr val="212121"/>
                </a:solidFill>
                <a:effectLst/>
                <a:latin typeface="BlinkMacSystemFont"/>
              </a:rPr>
              <a:t>for loss of hemoglobin higher than 3 g/dL and post-partum hemorrhage, respectively</a:t>
            </a:r>
            <a:r>
              <a:rPr lang="en-US" b="0" i="0" dirty="0">
                <a:solidFill>
                  <a:srgbClr val="212121"/>
                </a:solidFill>
                <a:effectLst/>
                <a:latin typeface="BlinkMacSystemFont"/>
              </a:rPr>
              <a:t>.</a:t>
            </a:r>
            <a:endParaRPr lang="tr-TR" dirty="0"/>
          </a:p>
        </p:txBody>
      </p:sp>
      <p:sp>
        <p:nvSpPr>
          <p:cNvPr id="7" name="Metin kutusu 6">
            <a:extLst>
              <a:ext uri="{FF2B5EF4-FFF2-40B4-BE49-F238E27FC236}">
                <a16:creationId xmlns:a16="http://schemas.microsoft.com/office/drawing/2014/main" id="{7E876519-9369-4955-8A74-12E79B610F91}"/>
              </a:ext>
            </a:extLst>
          </p:cNvPr>
          <p:cNvSpPr txBox="1"/>
          <p:nvPr/>
        </p:nvSpPr>
        <p:spPr>
          <a:xfrm>
            <a:off x="323528" y="404663"/>
            <a:ext cx="7920880" cy="1938992"/>
          </a:xfrm>
          <a:prstGeom prst="rect">
            <a:avLst/>
          </a:prstGeom>
          <a:noFill/>
        </p:spPr>
        <p:txBody>
          <a:bodyPr wrap="square">
            <a:spAutoFit/>
          </a:bodyPr>
          <a:lstStyle/>
          <a:p>
            <a:r>
              <a:rPr lang="en-US" sz="2000" b="0" i="0" dirty="0">
                <a:solidFill>
                  <a:srgbClr val="212121"/>
                </a:solidFill>
                <a:effectLst/>
                <a:latin typeface="Calibri" panose="020F0502020204030204" pitchFamily="34" charset="0"/>
                <a:cs typeface="Calibri" panose="020F0502020204030204" pitchFamily="34" charset="0"/>
              </a:rPr>
              <a:t>The aim of this study was to evaluate whether ultrasound measurement of intrauterine content can predict blood loss and postpartum hemorrhage after vaginal delivery. We used a preliminary prospective monocentric study of 201 women who delivered vaginally after 34 </a:t>
            </a:r>
            <a:r>
              <a:rPr lang="en-US" sz="2000" b="0" i="0" dirty="0" err="1">
                <a:solidFill>
                  <a:srgbClr val="212121"/>
                </a:solidFill>
                <a:effectLst/>
                <a:latin typeface="Calibri" panose="020F0502020204030204" pitchFamily="34" charset="0"/>
                <a:cs typeface="Calibri" panose="020F0502020204030204" pitchFamily="34" charset="0"/>
              </a:rPr>
              <a:t>wk</a:t>
            </a:r>
            <a:r>
              <a:rPr lang="en-US" sz="2000" b="0" i="0" dirty="0">
                <a:solidFill>
                  <a:srgbClr val="212121"/>
                </a:solidFill>
                <a:effectLst/>
                <a:latin typeface="Calibri" panose="020F0502020204030204" pitchFamily="34" charset="0"/>
                <a:cs typeface="Calibri" panose="020F0502020204030204" pitchFamily="34" charset="0"/>
              </a:rPr>
              <a:t> of gestation. Measurements were performed 30-45 min after normal vaginal delivery according to strict ultrasonographic criteria</a:t>
            </a:r>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2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1800200"/>
          </a:xfrm>
        </p:spPr>
        <p:txBody>
          <a:bodyPr>
            <a:normAutofit/>
          </a:bodyPr>
          <a:lstStyle/>
          <a:p>
            <a:r>
              <a:rPr lang="tr-TR" b="1" dirty="0" err="1"/>
              <a:t>Postpartum</a:t>
            </a:r>
            <a:r>
              <a:rPr lang="tr-TR" b="1" dirty="0"/>
              <a:t> kanamada ilk yapılacak işlem</a:t>
            </a:r>
          </a:p>
        </p:txBody>
      </p:sp>
      <p:sp>
        <p:nvSpPr>
          <p:cNvPr id="3" name="İçerik Yer Tutucusu 2"/>
          <p:cNvSpPr>
            <a:spLocks noGrp="1"/>
          </p:cNvSpPr>
          <p:nvPr>
            <p:ph sz="half" idx="1"/>
          </p:nvPr>
        </p:nvSpPr>
        <p:spPr>
          <a:xfrm>
            <a:off x="1835696" y="1988840"/>
            <a:ext cx="5472608" cy="1728192"/>
          </a:xfrm>
        </p:spPr>
        <p:txBody>
          <a:bodyPr>
            <a:normAutofit fontScale="77500" lnSpcReduction="20000"/>
          </a:bodyPr>
          <a:lstStyle/>
          <a:p>
            <a:pPr marL="0" indent="0">
              <a:buNone/>
            </a:pPr>
            <a:r>
              <a:rPr lang="tr-TR" sz="7200" dirty="0"/>
              <a:t>  </a:t>
            </a:r>
          </a:p>
          <a:p>
            <a:pPr marL="0" indent="0">
              <a:buNone/>
            </a:pPr>
            <a:r>
              <a:rPr lang="tr-TR" sz="7200" dirty="0">
                <a:solidFill>
                  <a:srgbClr val="FF0000"/>
                </a:solidFill>
              </a:rPr>
              <a:t>YARDIM İSTEMEK </a:t>
            </a:r>
          </a:p>
          <a:p>
            <a:endParaRPr lang="tr-TR" sz="7200" dirty="0"/>
          </a:p>
        </p:txBody>
      </p:sp>
      <p:sp>
        <p:nvSpPr>
          <p:cNvPr id="4" name="İçerik Yer Tutucusu 3"/>
          <p:cNvSpPr>
            <a:spLocks noGrp="1"/>
          </p:cNvSpPr>
          <p:nvPr>
            <p:ph sz="half" idx="2"/>
          </p:nvPr>
        </p:nvSpPr>
        <p:spPr>
          <a:xfrm>
            <a:off x="4648200" y="4509120"/>
            <a:ext cx="4038600" cy="1617043"/>
          </a:xfrm>
        </p:spPr>
        <p:txBody>
          <a:bodyPr>
            <a:normAutofit fontScale="77500" lnSpcReduction="20000"/>
          </a:bodyPr>
          <a:lstStyle/>
          <a:p>
            <a:endParaRPr lang="tr-TR" dirty="0"/>
          </a:p>
          <a:p>
            <a:endParaRPr lang="tr-TR" dirty="0"/>
          </a:p>
          <a:p>
            <a:endParaRPr lang="tr-TR" dirty="0"/>
          </a:p>
          <a:p>
            <a:r>
              <a:rPr lang="tr-TR" sz="4800" b="1" i="1" dirty="0"/>
              <a:t>teşekkürler</a:t>
            </a:r>
          </a:p>
        </p:txBody>
      </p:sp>
    </p:spTree>
    <p:extLst>
      <p:ext uri="{BB962C8B-B14F-4D97-AF65-F5344CB8AC3E}">
        <p14:creationId xmlns:p14="http://schemas.microsoft.com/office/powerpoint/2010/main" val="10988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Tanım</a:t>
            </a:r>
          </a:p>
        </p:txBody>
      </p:sp>
      <p:sp>
        <p:nvSpPr>
          <p:cNvPr id="3" name="İçerik Yer Tutucusu 2"/>
          <p:cNvSpPr>
            <a:spLocks noGrp="1"/>
          </p:cNvSpPr>
          <p:nvPr>
            <p:ph idx="1"/>
          </p:nvPr>
        </p:nvSpPr>
        <p:spPr/>
        <p:txBody>
          <a:bodyPr>
            <a:normAutofit fontScale="85000" lnSpcReduction="10000"/>
          </a:bodyPr>
          <a:lstStyle/>
          <a:p>
            <a:r>
              <a:rPr lang="tr-TR" dirty="0" err="1"/>
              <a:t>Postpartum</a:t>
            </a:r>
            <a:r>
              <a:rPr lang="tr-TR" dirty="0"/>
              <a:t> kanama bir tanı değil, </a:t>
            </a:r>
            <a:r>
              <a:rPr lang="tr-TR" b="1" dirty="0">
                <a:solidFill>
                  <a:srgbClr val="FF0000"/>
                </a:solidFill>
              </a:rPr>
              <a:t>klinik bir bulgudur </a:t>
            </a:r>
          </a:p>
          <a:p>
            <a:endParaRPr lang="tr-TR" b="1" dirty="0">
              <a:solidFill>
                <a:srgbClr val="FF0000"/>
              </a:solidFill>
            </a:endParaRPr>
          </a:p>
          <a:p>
            <a:r>
              <a:rPr lang="tr-TR" dirty="0"/>
              <a:t>Hastayı </a:t>
            </a:r>
            <a:r>
              <a:rPr lang="tr-TR" dirty="0" err="1"/>
              <a:t>semptomatik</a:t>
            </a:r>
            <a:r>
              <a:rPr lang="tr-TR" dirty="0"/>
              <a:t> hale getirecek düzeyde bir kanama</a:t>
            </a:r>
          </a:p>
          <a:p>
            <a:pPr marL="0" indent="0">
              <a:buNone/>
            </a:pPr>
            <a:endParaRPr lang="tr-TR" dirty="0"/>
          </a:p>
          <a:p>
            <a:r>
              <a:rPr lang="tr-TR" dirty="0"/>
              <a:t>Vajinal doğum &gt; 500 ml, CS &gt;1000 ml (WHO)</a:t>
            </a:r>
          </a:p>
          <a:p>
            <a:r>
              <a:rPr lang="tr-TR" dirty="0"/>
              <a:t>ACOG: &gt;1000 ml kanama/24 saat  ,doğum şeklinden bağımsız</a:t>
            </a:r>
          </a:p>
          <a:p>
            <a:pPr marL="0" indent="0">
              <a:buNone/>
            </a:pPr>
            <a:endParaRPr lang="tr-TR" dirty="0"/>
          </a:p>
          <a:p>
            <a:r>
              <a:rPr lang="tr-TR" dirty="0" err="1">
                <a:solidFill>
                  <a:srgbClr val="FF0000"/>
                </a:solidFill>
              </a:rPr>
              <a:t>Primer</a:t>
            </a:r>
            <a:r>
              <a:rPr lang="tr-TR" dirty="0">
                <a:solidFill>
                  <a:srgbClr val="FF0000"/>
                </a:solidFill>
              </a:rPr>
              <a:t> ve </a:t>
            </a:r>
            <a:r>
              <a:rPr lang="tr-TR" dirty="0" err="1">
                <a:solidFill>
                  <a:srgbClr val="FF0000"/>
                </a:solidFill>
              </a:rPr>
              <a:t>Sekonder</a:t>
            </a:r>
            <a:r>
              <a:rPr lang="tr-TR" dirty="0">
                <a:solidFill>
                  <a:srgbClr val="FF0000"/>
                </a:solidFill>
              </a:rPr>
              <a:t> PPK  (WHO)</a:t>
            </a:r>
          </a:p>
          <a:p>
            <a:endParaRPr lang="tr-TR" dirty="0"/>
          </a:p>
          <a:p>
            <a:endParaRPr lang="tr-TR" dirty="0"/>
          </a:p>
          <a:p>
            <a:endParaRPr lang="tr-TR" dirty="0"/>
          </a:p>
        </p:txBody>
      </p:sp>
    </p:spTree>
    <p:extLst>
      <p:ext uri="{BB962C8B-B14F-4D97-AF65-F5344CB8AC3E}">
        <p14:creationId xmlns:p14="http://schemas.microsoft.com/office/powerpoint/2010/main" val="348446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1"/>
          <p:cNvSpPr>
            <a:spLocks noGrp="1"/>
          </p:cNvSpPr>
          <p:nvPr>
            <p:ph type="title"/>
          </p:nvPr>
        </p:nvSpPr>
        <p:spPr/>
        <p:txBody>
          <a:bodyPr>
            <a:normAutofit fontScale="90000"/>
          </a:bodyPr>
          <a:lstStyle/>
          <a:p>
            <a:r>
              <a:rPr lang="tr-TR" altLang="tr-TR" b="1" dirty="0"/>
              <a:t>PPK da </a:t>
            </a:r>
            <a:r>
              <a:rPr lang="tr-TR" altLang="tr-TR" b="1" dirty="0" err="1"/>
              <a:t>mortalite</a:t>
            </a:r>
            <a:r>
              <a:rPr lang="tr-TR" altLang="tr-TR" b="1" dirty="0"/>
              <a:t> –</a:t>
            </a:r>
            <a:r>
              <a:rPr lang="tr-TR" altLang="tr-TR" b="1" dirty="0" err="1"/>
              <a:t>morbidite</a:t>
            </a:r>
            <a:r>
              <a:rPr lang="tr-TR" altLang="tr-TR" b="1" dirty="0"/>
              <a:t> nedenleri</a:t>
            </a:r>
          </a:p>
        </p:txBody>
      </p:sp>
      <p:sp>
        <p:nvSpPr>
          <p:cNvPr id="40963" name="İçerik Yer Tutucusu 2"/>
          <p:cNvSpPr>
            <a:spLocks noGrp="1"/>
          </p:cNvSpPr>
          <p:nvPr>
            <p:ph idx="1"/>
          </p:nvPr>
        </p:nvSpPr>
        <p:spPr/>
        <p:txBody>
          <a:bodyPr>
            <a:normAutofit fontScale="92500" lnSpcReduction="10000"/>
          </a:bodyPr>
          <a:lstStyle/>
          <a:p>
            <a:r>
              <a:rPr lang="tr-TR" altLang="tr-TR" dirty="0"/>
              <a:t>Risk faktörlerinin tanımlanmasındaki eksiklikler</a:t>
            </a:r>
          </a:p>
          <a:p>
            <a:r>
              <a:rPr lang="tr-TR" altLang="tr-TR" b="1" dirty="0"/>
              <a:t>Tanıda gecikme</a:t>
            </a:r>
            <a:endParaRPr lang="tr-TR" altLang="tr-TR" dirty="0"/>
          </a:p>
          <a:p>
            <a:r>
              <a:rPr lang="tr-TR" altLang="tr-TR" b="1" dirty="0"/>
              <a:t>Çok yakında kanamanın duracağı beklentisi</a:t>
            </a:r>
          </a:p>
          <a:p>
            <a:r>
              <a:rPr lang="tr-TR" altLang="tr-TR" b="1" dirty="0">
                <a:solidFill>
                  <a:srgbClr val="FF0000"/>
                </a:solidFill>
              </a:rPr>
              <a:t>Kanama miktarını olduğundan daha düşük hesaplama </a:t>
            </a:r>
          </a:p>
          <a:p>
            <a:r>
              <a:rPr lang="tr-TR" altLang="tr-TR" dirty="0"/>
              <a:t>Tekrar tekrar aynı prosedürleri tekrarlama(D&amp;C ve medikal tedavi gibi)</a:t>
            </a:r>
          </a:p>
          <a:p>
            <a:r>
              <a:rPr lang="tr-TR" altLang="tr-TR" b="1" dirty="0" err="1"/>
              <a:t>Cerahi</a:t>
            </a:r>
            <a:r>
              <a:rPr lang="tr-TR" altLang="tr-TR" b="1" dirty="0"/>
              <a:t> aşamasına geçmekte gecikme</a:t>
            </a:r>
          </a:p>
          <a:p>
            <a:r>
              <a:rPr lang="tr-TR" altLang="tr-TR" b="1" dirty="0"/>
              <a:t>Uygun şekilde </a:t>
            </a:r>
            <a:r>
              <a:rPr lang="tr-TR" altLang="tr-TR" b="1" dirty="0" err="1"/>
              <a:t>replasman</a:t>
            </a:r>
            <a:r>
              <a:rPr lang="tr-TR" altLang="tr-TR" b="1" dirty="0"/>
              <a:t> yapılamaması</a:t>
            </a:r>
          </a:p>
          <a:p>
            <a:endParaRPr lang="tr-TR" altLang="tr-TR" dirty="0"/>
          </a:p>
          <a:p>
            <a:endParaRPr lang="tr-TR" altLang="tr-TR" dirty="0"/>
          </a:p>
        </p:txBody>
      </p:sp>
    </p:spTree>
    <p:extLst>
      <p:ext uri="{BB962C8B-B14F-4D97-AF65-F5344CB8AC3E}">
        <p14:creationId xmlns:p14="http://schemas.microsoft.com/office/powerpoint/2010/main" val="379476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tr-TR" altLang="tr-TR" b="1" dirty="0" err="1"/>
              <a:t>Postpartum</a:t>
            </a:r>
            <a:r>
              <a:rPr lang="tr-TR" altLang="tr-TR" b="1" dirty="0"/>
              <a:t> Kanama </a:t>
            </a:r>
            <a:br>
              <a:rPr lang="tr-TR" altLang="tr-TR" b="1" dirty="0"/>
            </a:br>
            <a:r>
              <a:rPr lang="tr-TR" altLang="tr-TR" b="1" dirty="0" err="1"/>
              <a:t>İnsidansı</a:t>
            </a:r>
            <a:endParaRPr lang="tr-TR" altLang="tr-TR" b="1" dirty="0"/>
          </a:p>
        </p:txBody>
      </p:sp>
      <p:sp>
        <p:nvSpPr>
          <p:cNvPr id="25603" name="Rectangle 3"/>
          <p:cNvSpPr>
            <a:spLocks noGrp="1" noChangeArrowheads="1"/>
          </p:cNvSpPr>
          <p:nvPr>
            <p:ph idx="1"/>
          </p:nvPr>
        </p:nvSpPr>
        <p:spPr/>
        <p:txBody>
          <a:bodyPr>
            <a:normAutofit lnSpcReduction="10000"/>
          </a:bodyPr>
          <a:lstStyle/>
          <a:p>
            <a:pPr>
              <a:lnSpc>
                <a:spcPct val="90000"/>
              </a:lnSpc>
              <a:buClr>
                <a:srgbClr val="C00000"/>
              </a:buClr>
              <a:buSzPct val="110000"/>
            </a:pPr>
            <a:r>
              <a:rPr lang="tr-TR" altLang="tr-TR" sz="2800" dirty="0"/>
              <a:t>PPK </a:t>
            </a:r>
            <a:r>
              <a:rPr lang="tr-TR" altLang="tr-TR" sz="2800" dirty="0" err="1"/>
              <a:t>insidansı</a:t>
            </a:r>
            <a:r>
              <a:rPr lang="tr-TR" altLang="tr-TR" sz="2800" dirty="0"/>
              <a:t> %2,8 – 8,7 arasında </a:t>
            </a:r>
          </a:p>
          <a:p>
            <a:pPr marL="0" indent="0">
              <a:lnSpc>
                <a:spcPct val="90000"/>
              </a:lnSpc>
              <a:buClr>
                <a:srgbClr val="C00000"/>
              </a:buClr>
              <a:buSzPct val="110000"/>
              <a:buNone/>
            </a:pPr>
            <a:endParaRPr lang="tr-TR" altLang="tr-TR" sz="2800" dirty="0"/>
          </a:p>
          <a:p>
            <a:pPr>
              <a:lnSpc>
                <a:spcPct val="90000"/>
              </a:lnSpc>
              <a:buClr>
                <a:srgbClr val="C00000"/>
              </a:buClr>
              <a:buSzPct val="110000"/>
            </a:pPr>
            <a:r>
              <a:rPr lang="tr-TR" altLang="tr-TR" sz="2400" dirty="0">
                <a:latin typeface="Verdana" pitchFamily="34" charset="0"/>
              </a:rPr>
              <a:t>Ciddi kanamalar %1-3 </a:t>
            </a:r>
          </a:p>
          <a:p>
            <a:pPr>
              <a:lnSpc>
                <a:spcPct val="90000"/>
              </a:lnSpc>
              <a:buClr>
                <a:srgbClr val="C00000"/>
              </a:buClr>
              <a:buSzPct val="110000"/>
            </a:pPr>
            <a:endParaRPr lang="tr-TR" altLang="tr-TR" sz="2400" dirty="0">
              <a:latin typeface="Verdana" pitchFamily="34" charset="0"/>
            </a:endParaRPr>
          </a:p>
          <a:p>
            <a:pPr>
              <a:lnSpc>
                <a:spcPct val="90000"/>
              </a:lnSpc>
              <a:buClr>
                <a:srgbClr val="C00000"/>
              </a:buClr>
              <a:buSzPct val="110000"/>
            </a:pPr>
            <a:r>
              <a:rPr lang="tr-TR" altLang="tr-TR" sz="2400" dirty="0">
                <a:latin typeface="Verdana" pitchFamily="34" charset="0"/>
              </a:rPr>
              <a:t>Son yıllarda artış var</a:t>
            </a:r>
          </a:p>
          <a:p>
            <a:pPr>
              <a:lnSpc>
                <a:spcPct val="90000"/>
              </a:lnSpc>
              <a:buClr>
                <a:srgbClr val="C00000"/>
              </a:buClr>
              <a:buSzPct val="110000"/>
            </a:pPr>
            <a:endParaRPr lang="tr-TR" altLang="tr-TR" sz="2400" dirty="0">
              <a:latin typeface="Verdana" pitchFamily="34" charset="0"/>
            </a:endParaRPr>
          </a:p>
          <a:p>
            <a:pPr>
              <a:lnSpc>
                <a:spcPct val="90000"/>
              </a:lnSpc>
              <a:buClr>
                <a:srgbClr val="C00000"/>
              </a:buClr>
              <a:buSzPct val="110000"/>
            </a:pPr>
            <a:r>
              <a:rPr lang="tr-TR" altLang="tr-TR" sz="2400" dirty="0">
                <a:latin typeface="Verdana" pitchFamily="34" charset="0"/>
              </a:rPr>
              <a:t>Dünyada </a:t>
            </a:r>
            <a:r>
              <a:rPr lang="tr-TR" altLang="tr-TR" sz="2400" dirty="0" err="1">
                <a:latin typeface="Verdana" pitchFamily="34" charset="0"/>
              </a:rPr>
              <a:t>maternal</a:t>
            </a:r>
            <a:r>
              <a:rPr lang="tr-TR" altLang="tr-TR" sz="2400" dirty="0">
                <a:latin typeface="Verdana" pitchFamily="34" charset="0"/>
              </a:rPr>
              <a:t> </a:t>
            </a:r>
            <a:r>
              <a:rPr lang="tr-TR" altLang="tr-TR" sz="2400" dirty="0" err="1">
                <a:latin typeface="Verdana" pitchFamily="34" charset="0"/>
              </a:rPr>
              <a:t>mortalitenin</a:t>
            </a:r>
            <a:r>
              <a:rPr lang="tr-TR" altLang="tr-TR" sz="2400" dirty="0">
                <a:latin typeface="Verdana" pitchFamily="34" charset="0"/>
              </a:rPr>
              <a:t> %25 nedeni</a:t>
            </a:r>
          </a:p>
          <a:p>
            <a:pPr marL="0" indent="0">
              <a:lnSpc>
                <a:spcPct val="90000"/>
              </a:lnSpc>
              <a:buClr>
                <a:srgbClr val="C00000"/>
              </a:buClr>
              <a:buSzPct val="110000"/>
              <a:buNone/>
            </a:pPr>
            <a:r>
              <a:rPr lang="tr-TR" altLang="tr-TR" sz="2400" dirty="0">
                <a:latin typeface="Verdana" pitchFamily="34" charset="0"/>
              </a:rPr>
              <a:t> </a:t>
            </a:r>
          </a:p>
          <a:p>
            <a:pPr>
              <a:lnSpc>
                <a:spcPct val="90000"/>
              </a:lnSpc>
              <a:buClr>
                <a:srgbClr val="C00000"/>
              </a:buClr>
              <a:buSzPct val="110000"/>
            </a:pPr>
            <a:r>
              <a:rPr lang="tr-TR" altLang="tr-TR" sz="2400" b="1" dirty="0">
                <a:latin typeface="Verdana" pitchFamily="34" charset="0"/>
              </a:rPr>
              <a:t>Objektif kan kaybı ölçümü yapıldığında oran daha yüksek</a:t>
            </a:r>
          </a:p>
          <a:p>
            <a:pPr>
              <a:lnSpc>
                <a:spcPct val="90000"/>
              </a:lnSpc>
              <a:buFontTx/>
              <a:buNone/>
            </a:pPr>
            <a:r>
              <a:rPr lang="tr-TR" altLang="tr-TR" sz="2800" dirty="0">
                <a:latin typeface="Verdana" pitchFamily="34" charset="0"/>
              </a:rPr>
              <a:t>				</a:t>
            </a:r>
            <a:r>
              <a:rPr lang="tr-TR" altLang="tr-TR" sz="1800" dirty="0">
                <a:latin typeface="Verdana" pitchFamily="34" charset="0"/>
              </a:rPr>
              <a:t>			</a:t>
            </a:r>
            <a:r>
              <a:rPr lang="tr-TR" altLang="tr-TR" sz="1800" i="1" dirty="0" err="1">
                <a:solidFill>
                  <a:srgbClr val="FF0000"/>
                </a:solidFill>
                <a:latin typeface="Verdana" pitchFamily="34" charset="0"/>
              </a:rPr>
              <a:t>Carroli</a:t>
            </a:r>
            <a:r>
              <a:rPr lang="tr-TR" altLang="tr-TR" sz="1800" i="1" dirty="0">
                <a:solidFill>
                  <a:srgbClr val="FF0000"/>
                </a:solidFill>
                <a:latin typeface="Verdana" pitchFamily="34" charset="0"/>
              </a:rPr>
              <a:t> ve ark, 2008</a:t>
            </a:r>
          </a:p>
          <a:p>
            <a:pPr>
              <a:lnSpc>
                <a:spcPct val="90000"/>
              </a:lnSpc>
              <a:buFontTx/>
              <a:buNone/>
            </a:pPr>
            <a:endParaRPr lang="tr-TR" altLang="tr-TR" sz="1800" i="1" dirty="0">
              <a:latin typeface="Verdana" pitchFamily="34" charset="0"/>
            </a:endParaRPr>
          </a:p>
        </p:txBody>
      </p:sp>
    </p:spTree>
    <p:extLst>
      <p:ext uri="{BB962C8B-B14F-4D97-AF65-F5344CB8AC3E}">
        <p14:creationId xmlns:p14="http://schemas.microsoft.com/office/powerpoint/2010/main" val="368369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57200" y="274638"/>
            <a:ext cx="8229600" cy="850106"/>
          </a:xfrm>
        </p:spPr>
        <p:txBody>
          <a:bodyPr/>
          <a:lstStyle/>
          <a:p>
            <a:r>
              <a:rPr lang="tr-TR" altLang="tr-TR" b="1" dirty="0" err="1"/>
              <a:t>Postpartum</a:t>
            </a:r>
            <a:r>
              <a:rPr lang="tr-TR" altLang="tr-TR" b="1" dirty="0"/>
              <a:t> Kanama (PPK)</a:t>
            </a:r>
          </a:p>
        </p:txBody>
      </p:sp>
      <p:sp>
        <p:nvSpPr>
          <p:cNvPr id="19459" name="2 İçerik Yer Tutucusu"/>
          <p:cNvSpPr>
            <a:spLocks noGrp="1"/>
          </p:cNvSpPr>
          <p:nvPr>
            <p:ph idx="1"/>
          </p:nvPr>
        </p:nvSpPr>
        <p:spPr>
          <a:xfrm>
            <a:off x="457200" y="1268760"/>
            <a:ext cx="8229600" cy="5184576"/>
          </a:xfrm>
        </p:spPr>
        <p:txBody>
          <a:bodyPr>
            <a:normAutofit/>
          </a:bodyPr>
          <a:lstStyle/>
          <a:p>
            <a:pPr>
              <a:lnSpc>
                <a:spcPct val="130000"/>
              </a:lnSpc>
              <a:buClr>
                <a:srgbClr val="C00000"/>
              </a:buClr>
              <a:buSzPct val="120000"/>
            </a:pPr>
            <a:r>
              <a:rPr lang="tr-TR" altLang="tr-TR" sz="3000" dirty="0">
                <a:cs typeface="Times New Roman" pitchFamily="18" charset="0"/>
              </a:rPr>
              <a:t>Kan kaybının miktarının  ölçümü zor, </a:t>
            </a:r>
          </a:p>
          <a:p>
            <a:pPr>
              <a:lnSpc>
                <a:spcPct val="130000"/>
              </a:lnSpc>
              <a:buClr>
                <a:srgbClr val="C00000"/>
              </a:buClr>
              <a:buSzPct val="120000"/>
            </a:pPr>
            <a:r>
              <a:rPr lang="tr-TR" altLang="tr-TR" sz="3000" dirty="0">
                <a:cs typeface="Times New Roman" pitchFamily="18" charset="0"/>
              </a:rPr>
              <a:t>Zayıf bir annede 500 ml kayıp şoka sebep olabilir,  </a:t>
            </a:r>
            <a:r>
              <a:rPr lang="tr-TR" altLang="tr-TR" sz="3000" dirty="0" err="1">
                <a:cs typeface="Times New Roman" pitchFamily="18" charset="0"/>
              </a:rPr>
              <a:t>obez</a:t>
            </a:r>
            <a:r>
              <a:rPr lang="tr-TR" altLang="tr-TR" sz="3000" dirty="0">
                <a:cs typeface="Times New Roman" pitchFamily="18" charset="0"/>
              </a:rPr>
              <a:t> bir annede 1000-1500 ml kayıp </a:t>
            </a:r>
            <a:r>
              <a:rPr lang="tr-TR" altLang="tr-TR" sz="3000" dirty="0" err="1">
                <a:cs typeface="Times New Roman" pitchFamily="18" charset="0"/>
              </a:rPr>
              <a:t>tolere</a:t>
            </a:r>
            <a:r>
              <a:rPr lang="tr-TR" altLang="tr-TR" sz="3000" dirty="0">
                <a:cs typeface="Times New Roman" pitchFamily="18" charset="0"/>
              </a:rPr>
              <a:t> edilebilir</a:t>
            </a:r>
          </a:p>
          <a:p>
            <a:pPr>
              <a:lnSpc>
                <a:spcPct val="130000"/>
              </a:lnSpc>
              <a:buClr>
                <a:srgbClr val="C00000"/>
              </a:buClr>
              <a:buSzPct val="120000"/>
            </a:pPr>
            <a:r>
              <a:rPr lang="tr-TR" altLang="tr-TR" sz="3000" dirty="0">
                <a:cs typeface="Times New Roman" pitchFamily="18" charset="0"/>
              </a:rPr>
              <a:t>Kan volüm artışı sınırlanmış </a:t>
            </a:r>
            <a:r>
              <a:rPr lang="tr-TR" altLang="tr-TR" sz="3000" dirty="0" err="1">
                <a:cs typeface="Times New Roman" pitchFamily="18" charset="0"/>
              </a:rPr>
              <a:t>preeklamptik</a:t>
            </a:r>
            <a:r>
              <a:rPr lang="tr-TR" altLang="tr-TR" sz="3000" dirty="0">
                <a:cs typeface="Times New Roman" pitchFamily="18" charset="0"/>
              </a:rPr>
              <a:t>, </a:t>
            </a:r>
            <a:r>
              <a:rPr lang="tr-TR" altLang="tr-TR" sz="3000" dirty="0" err="1">
                <a:cs typeface="Times New Roman" pitchFamily="18" charset="0"/>
              </a:rPr>
              <a:t>eklamptik</a:t>
            </a:r>
            <a:r>
              <a:rPr lang="tr-TR" altLang="tr-TR" sz="3000" dirty="0">
                <a:cs typeface="Times New Roman" pitchFamily="18" charset="0"/>
              </a:rPr>
              <a:t> hasta 500-750 ml kan kaybını </a:t>
            </a:r>
            <a:r>
              <a:rPr lang="tr-TR" altLang="tr-TR" sz="3000" dirty="0" err="1">
                <a:cs typeface="Times New Roman" pitchFamily="18" charset="0"/>
              </a:rPr>
              <a:t>tolere</a:t>
            </a:r>
            <a:r>
              <a:rPr lang="tr-TR" altLang="tr-TR" sz="3000" dirty="0">
                <a:cs typeface="Times New Roman" pitchFamily="18" charset="0"/>
              </a:rPr>
              <a:t> edemeyebilir</a:t>
            </a:r>
          </a:p>
          <a:p>
            <a:endParaRPr lang="tr-TR" altLang="tr-TR" dirty="0"/>
          </a:p>
        </p:txBody>
      </p:sp>
    </p:spTree>
    <p:extLst>
      <p:ext uri="{BB962C8B-B14F-4D97-AF65-F5344CB8AC3E}">
        <p14:creationId xmlns:p14="http://schemas.microsoft.com/office/powerpoint/2010/main" val="306611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Kanama miktarı</a:t>
            </a:r>
          </a:p>
        </p:txBody>
      </p:sp>
      <p:sp>
        <p:nvSpPr>
          <p:cNvPr id="3" name="İçerik Yer Tutucusu 2"/>
          <p:cNvSpPr>
            <a:spLocks noGrp="1"/>
          </p:cNvSpPr>
          <p:nvPr>
            <p:ph idx="1"/>
          </p:nvPr>
        </p:nvSpPr>
        <p:spPr>
          <a:xfrm>
            <a:off x="467544" y="1556792"/>
            <a:ext cx="8229600" cy="4525963"/>
          </a:xfrm>
        </p:spPr>
        <p:txBody>
          <a:bodyPr>
            <a:normAutofit/>
          </a:bodyPr>
          <a:lstStyle/>
          <a:p>
            <a:r>
              <a:rPr lang="tr-TR" dirty="0" err="1"/>
              <a:t>Vizüel</a:t>
            </a:r>
            <a:r>
              <a:rPr lang="tr-TR" dirty="0"/>
              <a:t> tahmin yanıltıcıdır. </a:t>
            </a:r>
          </a:p>
          <a:p>
            <a:r>
              <a:rPr lang="tr-TR" dirty="0"/>
              <a:t>Daha doğru yöntemler (koleksiyon </a:t>
            </a:r>
            <a:r>
              <a:rPr lang="tr-TR" dirty="0" err="1"/>
              <a:t>drape</a:t>
            </a:r>
            <a:r>
              <a:rPr lang="tr-TR" dirty="0"/>
              <a:t>, tartma) kullanılabilir.  </a:t>
            </a:r>
          </a:p>
          <a:p>
            <a:pPr marL="0" indent="0">
              <a:buNone/>
            </a:pPr>
            <a:r>
              <a:rPr lang="tr-TR" dirty="0">
                <a:solidFill>
                  <a:srgbClr val="FF0000"/>
                </a:solidFill>
              </a:rPr>
              <a:t>                                           </a:t>
            </a:r>
            <a:r>
              <a:rPr lang="tr-TR" sz="2000" dirty="0">
                <a:solidFill>
                  <a:srgbClr val="FF0000"/>
                </a:solidFill>
              </a:rPr>
              <a:t>ACOG-2006 </a:t>
            </a:r>
          </a:p>
          <a:p>
            <a:pPr marL="0" indent="0">
              <a:buNone/>
            </a:pPr>
            <a:r>
              <a:rPr lang="tr-TR" sz="2000" dirty="0">
                <a:solidFill>
                  <a:srgbClr val="FF0000"/>
                </a:solidFill>
              </a:rPr>
              <a:t>                                                                     </a:t>
            </a:r>
            <a:r>
              <a:rPr lang="tr-TR" sz="2000" dirty="0" err="1">
                <a:solidFill>
                  <a:srgbClr val="FF0000"/>
                </a:solidFill>
              </a:rPr>
              <a:t>Dildy-Obstet</a:t>
            </a:r>
            <a:r>
              <a:rPr lang="tr-TR" sz="2000" dirty="0">
                <a:solidFill>
                  <a:srgbClr val="FF0000"/>
                </a:solidFill>
              </a:rPr>
              <a:t> </a:t>
            </a:r>
            <a:r>
              <a:rPr lang="tr-TR" sz="2000" dirty="0" err="1">
                <a:solidFill>
                  <a:srgbClr val="FF0000"/>
                </a:solidFill>
              </a:rPr>
              <a:t>Gynecol</a:t>
            </a:r>
            <a:r>
              <a:rPr lang="tr-TR" sz="2000" dirty="0">
                <a:solidFill>
                  <a:srgbClr val="FF0000"/>
                </a:solidFill>
              </a:rPr>
              <a:t> 2004 ( II-3) </a:t>
            </a:r>
          </a:p>
          <a:p>
            <a:r>
              <a:rPr lang="tr-TR" dirty="0"/>
              <a:t>Klinik semptom ve bulgular miktar tahminde daha faydalıdır.</a:t>
            </a:r>
            <a:r>
              <a:rPr lang="tr-TR" dirty="0">
                <a:solidFill>
                  <a:srgbClr val="FF0000"/>
                </a:solidFill>
              </a:rPr>
              <a:t> </a:t>
            </a:r>
          </a:p>
          <a:p>
            <a:pPr marL="0" indent="0">
              <a:buNone/>
            </a:pPr>
            <a:r>
              <a:rPr lang="tr-TR" sz="2000" dirty="0">
                <a:solidFill>
                  <a:srgbClr val="FF0000"/>
                </a:solidFill>
              </a:rPr>
              <a:t>                                                                                                2010-SOGC (III-B) </a:t>
            </a:r>
          </a:p>
          <a:p>
            <a:endParaRPr lang="tr-TR" dirty="0">
              <a:solidFill>
                <a:srgbClr val="FF0000"/>
              </a:solidFill>
            </a:endParaRPr>
          </a:p>
        </p:txBody>
      </p:sp>
    </p:spTree>
    <p:extLst>
      <p:ext uri="{BB962C8B-B14F-4D97-AF65-F5344CB8AC3E}">
        <p14:creationId xmlns:p14="http://schemas.microsoft.com/office/powerpoint/2010/main" val="350738563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2089</TotalTime>
  <Words>2153</Words>
  <Application>Microsoft Office PowerPoint</Application>
  <PresentationFormat>Ekran Gösterisi (4:3)</PresentationFormat>
  <Paragraphs>243</Paragraphs>
  <Slides>41</Slides>
  <Notes>10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41</vt:i4>
      </vt:variant>
    </vt:vector>
  </HeadingPairs>
  <TitlesOfParts>
    <vt:vector size="49" baseType="lpstr">
      <vt:lpstr>Arial</vt:lpstr>
      <vt:lpstr>BlinkMacSystemFont</vt:lpstr>
      <vt:lpstr>Calibri</vt:lpstr>
      <vt:lpstr>Noto Sans</vt:lpstr>
      <vt:lpstr>Times New Roman</vt:lpstr>
      <vt:lpstr>Verdana</vt:lpstr>
      <vt:lpstr>Wingdings</vt:lpstr>
      <vt:lpstr>Ofis Teması</vt:lpstr>
      <vt:lpstr>Postpartum Kanama Öngörülebilir mi?  Risk Faktörleri</vt:lpstr>
      <vt:lpstr>PowerPoint Sunusu</vt:lpstr>
      <vt:lpstr>Önemli</vt:lpstr>
      <vt:lpstr>PowerPoint Sunusu</vt:lpstr>
      <vt:lpstr>Tanım</vt:lpstr>
      <vt:lpstr>PPK da mortalite –morbidite nedenleri</vt:lpstr>
      <vt:lpstr>Postpartum Kanama  İnsidansı</vt:lpstr>
      <vt:lpstr>Postpartum Kanama (PPK)</vt:lpstr>
      <vt:lpstr>Kanama miktarı</vt:lpstr>
      <vt:lpstr>Kanama miktarı</vt:lpstr>
      <vt:lpstr> Masif Kanama-30’lar Kuralı </vt:lpstr>
      <vt:lpstr>Kanamanın Şiddeti</vt:lpstr>
      <vt:lpstr>Kanamanın Şiddeti</vt:lpstr>
      <vt:lpstr>Kanamanın sınıflandırılması</vt:lpstr>
      <vt:lpstr>California Maternal Quality Care Collaborative OB Hemorrhage Protocol</vt:lpstr>
      <vt:lpstr>Postpartum Kanama-Etyoloji</vt:lpstr>
      <vt:lpstr>Dağılım</vt:lpstr>
      <vt:lpstr>PowerPoint Sunusu</vt:lpstr>
      <vt:lpstr>PPK için risk faktörleri</vt:lpstr>
      <vt:lpstr>Gebelikle İlgili Faktörler </vt:lpstr>
      <vt:lpstr>Doğumla ilgili risk faktörleri</vt:lpstr>
      <vt:lpstr>Primer PPK nedenleri-Risk Faktörleri</vt:lpstr>
      <vt:lpstr>Primer PPK nedenleri-Risk Faktörleri</vt:lpstr>
      <vt:lpstr>Primer PPK nedenleri-Risk Faktörleri</vt:lpstr>
      <vt:lpstr>Primer PPK nedenleri-Risk Faktörleri</vt:lpstr>
      <vt:lpstr>PowerPoint Sunusu</vt:lpstr>
      <vt:lpstr>PowerPoint Sunusu</vt:lpstr>
      <vt:lpstr>Zeynep Kamil Hastanesi</vt:lpstr>
      <vt:lpstr>PowerPoint Sunusu</vt:lpstr>
      <vt:lpstr>PowerPoint Sunusu</vt:lpstr>
      <vt:lpstr>PowerPoint Sunusu</vt:lpstr>
      <vt:lpstr>PowerPoint Sunusu</vt:lpstr>
      <vt:lpstr>PowerPoint Sunusu</vt:lpstr>
      <vt:lpstr>Öngörülebilir mi?</vt:lpstr>
      <vt:lpstr>PowerPoint Sunusu</vt:lpstr>
      <vt:lpstr>PowerPoint Sunusu</vt:lpstr>
      <vt:lpstr>PowerPoint Sunusu</vt:lpstr>
      <vt:lpstr>PowerPoint Sunusu</vt:lpstr>
      <vt:lpstr>PowerPoint Sunusu</vt:lpstr>
      <vt:lpstr>PowerPoint Sunusu</vt:lpstr>
      <vt:lpstr>Postpartum kanamada ilk yapılacak işlem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Postpartum Kanama Etyoloji ve Klinik Özellikleri</dc:title>
  <dc:creator>resul karakuş</dc:creator>
  <cp:lastModifiedBy>SULTAN SEREN KARAKUS</cp:lastModifiedBy>
  <cp:revision>95</cp:revision>
  <dcterms:created xsi:type="dcterms:W3CDTF">2018-10-19T20:26:16Z</dcterms:created>
  <dcterms:modified xsi:type="dcterms:W3CDTF">2022-02-27T06:27:03Z</dcterms:modified>
</cp:coreProperties>
</file>