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5" r:id="rId6"/>
    <p:sldId id="273" r:id="rId7"/>
    <p:sldId id="295" r:id="rId8"/>
    <p:sldId id="275" r:id="rId9"/>
    <p:sldId id="294" r:id="rId10"/>
    <p:sldId id="284" r:id="rId11"/>
    <p:sldId id="268" r:id="rId12"/>
    <p:sldId id="301" r:id="rId13"/>
    <p:sldId id="299" r:id="rId14"/>
    <p:sldId id="272" r:id="rId15"/>
    <p:sldId id="300" r:id="rId16"/>
    <p:sldId id="274" r:id="rId17"/>
    <p:sldId id="278" r:id="rId18"/>
    <p:sldId id="279" r:id="rId19"/>
    <p:sldId id="280" r:id="rId20"/>
    <p:sldId id="281" r:id="rId21"/>
    <p:sldId id="282" r:id="rId22"/>
    <p:sldId id="292" r:id="rId23"/>
    <p:sldId id="296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/>
    <p:restoredTop sz="94646"/>
  </p:normalViewPr>
  <p:slideViewPr>
    <p:cSldViewPr snapToGrid="0" snapToObjects="1">
      <p:cViewPr varScale="1">
        <p:scale>
          <a:sx n="96" d="100"/>
          <a:sy n="96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6836B-8E94-0E41-9F32-88BDF249F9EF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79F0-1EC2-A14F-B69E-F18B6095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+3 </a:t>
            </a:r>
            <a:r>
              <a:rPr lang="tr-TR" dirty="0" err="1" smtClean="0"/>
              <a:t>lt</a:t>
            </a:r>
            <a:r>
              <a:rPr lang="tr-TR" dirty="0" smtClean="0"/>
              <a:t> </a:t>
            </a:r>
            <a:r>
              <a:rPr lang="tr-TR" dirty="0" err="1" smtClean="0"/>
              <a:t>hipotonik</a:t>
            </a:r>
            <a:r>
              <a:rPr lang="tr-TR" dirty="0" smtClean="0"/>
              <a:t> </a:t>
            </a:r>
            <a:r>
              <a:rPr lang="tr-TR" dirty="0" err="1" smtClean="0"/>
              <a:t>solüsyonnun</a:t>
            </a:r>
            <a:r>
              <a:rPr lang="tr-TR" baseline="0" dirty="0" smtClean="0"/>
              <a:t> uzun süre kullanımı(7 saat).  10 Ü </a:t>
            </a:r>
            <a:r>
              <a:rPr lang="tr-TR" baseline="0" dirty="0" err="1" smtClean="0"/>
              <a:t>oksitosin</a:t>
            </a:r>
            <a:r>
              <a:rPr lang="tr-TR" baseline="0" dirty="0" smtClean="0"/>
              <a:t> + 1000 ml---- 1Mü/ml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079F0-1EC2-A14F-B69E-F18B6095B00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96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 TDP 200-250 ml.   1Ü </a:t>
            </a:r>
            <a:r>
              <a:rPr lang="tr-TR" dirty="0" err="1" smtClean="0"/>
              <a:t>kriyopresipitat</a:t>
            </a:r>
            <a:r>
              <a:rPr lang="tr-TR" dirty="0" smtClean="0"/>
              <a:t> 20-50 ml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079F0-1EC2-A14F-B69E-F18B6095B00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47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3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47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2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12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02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9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2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1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7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00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6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ABA9-3A49-B64D-9A68-52F5BE7BF5EC}" type="datetimeFigureOut">
              <a:rPr lang="tr-TR" smtClean="0"/>
              <a:t>26.02.2022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86377-7C8A-9548-8F77-F9C515573F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PPH’ DE MEDİKAL TEDAVİ</a:t>
            </a:r>
            <a:endParaRPr lang="tr-TR" sz="4800" b="1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algn="r"/>
            <a:r>
              <a:rPr lang="tr-TR" dirty="0" smtClean="0"/>
              <a:t>                                                                 DR. MESUT POLAT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8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43840" y="1706880"/>
            <a:ext cx="112285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>
                <a:latin typeface="+mj-lt"/>
              </a:rPr>
              <a:t>Oksitosin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               Yüksek </a:t>
            </a:r>
            <a:r>
              <a:rPr lang="tr-TR" sz="2400" dirty="0" smtClean="0">
                <a:latin typeface="+mj-lt"/>
              </a:rPr>
              <a:t>dozlarda </a:t>
            </a:r>
            <a:r>
              <a:rPr lang="tr-TR" sz="2400" dirty="0" smtClean="0">
                <a:latin typeface="+mj-lt"/>
              </a:rPr>
              <a:t>hızlı IV uygulamasıyla hipotansiyon, taşikardi </a:t>
            </a:r>
          </a:p>
          <a:p>
            <a:r>
              <a:rPr lang="tr-TR" sz="2400" dirty="0" smtClean="0">
                <a:latin typeface="+mj-lt"/>
              </a:rPr>
              <a:t> (50 </a:t>
            </a:r>
            <a:r>
              <a:rPr lang="tr-TR" sz="2400" dirty="0" err="1" smtClean="0">
                <a:latin typeface="+mj-lt"/>
              </a:rPr>
              <a:t>miliunite</a:t>
            </a:r>
            <a:r>
              <a:rPr lang="tr-TR" sz="2400" dirty="0" smtClean="0">
                <a:latin typeface="+mj-lt"/>
              </a:rPr>
              <a:t>/</a:t>
            </a:r>
            <a:r>
              <a:rPr lang="tr-TR" sz="2400" dirty="0" err="1" smtClean="0">
                <a:latin typeface="+mj-lt"/>
              </a:rPr>
              <a:t>dk</a:t>
            </a:r>
            <a:r>
              <a:rPr lang="tr-TR" sz="2400" dirty="0" smtClean="0">
                <a:latin typeface="+mj-lt"/>
              </a:rPr>
              <a:t>)                ve </a:t>
            </a:r>
            <a:r>
              <a:rPr lang="tr-TR" sz="2400" dirty="0" err="1" smtClean="0">
                <a:latin typeface="+mj-lt"/>
              </a:rPr>
              <a:t>miyokardiyal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iskemi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riski </a:t>
            </a:r>
            <a:r>
              <a:rPr lang="tr-TR" sz="2400" dirty="0" err="1" smtClean="0">
                <a:latin typeface="+mj-lt"/>
              </a:rPr>
              <a:t>olusturabilir</a:t>
            </a:r>
            <a:r>
              <a:rPr lang="tr-TR" sz="2400" dirty="0" smtClean="0">
                <a:latin typeface="+mj-lt"/>
              </a:rPr>
              <a:t>.</a:t>
            </a:r>
            <a:endParaRPr lang="tr-TR" sz="2400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                                               Yüksek dozlarda uzun süre verilmesi durumunda su tutulumuna</a:t>
            </a:r>
          </a:p>
          <a:p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                               bağlı </a:t>
            </a:r>
            <a:r>
              <a:rPr lang="tr-TR" sz="2400" dirty="0" err="1" smtClean="0">
                <a:latin typeface="+mj-lt"/>
              </a:rPr>
              <a:t>hiponatremi</a:t>
            </a:r>
            <a:r>
              <a:rPr lang="tr-TR" sz="2400" dirty="0" smtClean="0">
                <a:latin typeface="+mj-lt"/>
              </a:rPr>
              <a:t> (nadir)  </a:t>
            </a:r>
          </a:p>
          <a:p>
            <a:r>
              <a:rPr lang="tr-TR" sz="2400" dirty="0" smtClean="0">
                <a:latin typeface="+mj-lt"/>
              </a:rPr>
              <a:t>                 </a:t>
            </a:r>
            <a:endParaRPr lang="tr-TR" sz="2400" dirty="0">
              <a:latin typeface="+mj-lt"/>
            </a:endParaRPr>
          </a:p>
          <a:p>
            <a:r>
              <a:rPr lang="tr-TR" sz="2400" dirty="0" err="1" smtClean="0">
                <a:latin typeface="+mj-lt"/>
              </a:rPr>
              <a:t>Metilergonovin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    HT, </a:t>
            </a:r>
            <a:r>
              <a:rPr lang="tr-TR" sz="2400" dirty="0" err="1" smtClean="0">
                <a:latin typeface="+mj-lt"/>
              </a:rPr>
              <a:t>myokardiyal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iskemi</a:t>
            </a:r>
            <a:r>
              <a:rPr lang="tr-TR" sz="2400" dirty="0" smtClean="0">
                <a:latin typeface="+mj-lt"/>
              </a:rPr>
              <a:t>, bulantı, kusma </a:t>
            </a:r>
            <a:endParaRPr lang="tr-TR" sz="2400" dirty="0">
              <a:latin typeface="+mj-lt"/>
            </a:endParaRPr>
          </a:p>
          <a:p>
            <a:r>
              <a:rPr lang="tr-TR" sz="2400" dirty="0" err="1" smtClean="0">
                <a:latin typeface="+mj-lt"/>
              </a:rPr>
              <a:t>Misoprostol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          Titreme, ateş, </a:t>
            </a:r>
            <a:r>
              <a:rPr lang="tr-TR" sz="2400" dirty="0" err="1" smtClean="0">
                <a:latin typeface="+mj-lt"/>
              </a:rPr>
              <a:t>gastrointestinal</a:t>
            </a:r>
            <a:r>
              <a:rPr lang="tr-TR" sz="2400" dirty="0" smtClean="0">
                <a:latin typeface="+mj-lt"/>
              </a:rPr>
              <a:t> (</a:t>
            </a:r>
            <a:r>
              <a:rPr lang="tr-TR" sz="2400" dirty="0" err="1" smtClean="0">
                <a:latin typeface="+mj-lt"/>
              </a:rPr>
              <a:t>örn</a:t>
            </a:r>
            <a:r>
              <a:rPr lang="tr-TR" sz="2400" dirty="0" smtClean="0">
                <a:latin typeface="+mj-lt"/>
              </a:rPr>
              <a:t>. İshal, kusma), baş ağrısı.</a:t>
            </a:r>
          </a:p>
          <a:p>
            <a:r>
              <a:rPr lang="tr-TR" sz="2400" dirty="0" err="1" smtClean="0">
                <a:latin typeface="+mj-lt"/>
              </a:rPr>
              <a:t>Tranexamic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asid</a:t>
            </a:r>
            <a:r>
              <a:rPr lang="tr-TR" sz="2400" dirty="0" smtClean="0">
                <a:latin typeface="+mj-lt"/>
              </a:rPr>
              <a:t>                   </a:t>
            </a:r>
            <a:r>
              <a:rPr lang="tr-TR" sz="2400" dirty="0" err="1" smtClean="0">
                <a:latin typeface="+mj-lt"/>
              </a:rPr>
              <a:t>Tromboz</a:t>
            </a:r>
            <a:r>
              <a:rPr lang="tr-TR" sz="2400" dirty="0" smtClean="0">
                <a:latin typeface="+mj-lt"/>
              </a:rPr>
              <a:t>( nadir)</a:t>
            </a:r>
            <a:endParaRPr lang="tr-TR" sz="2400" dirty="0">
              <a:latin typeface="+mj-lt"/>
            </a:endParaRPr>
          </a:p>
          <a:p>
            <a:r>
              <a:rPr lang="tr-TR" sz="2400" dirty="0" err="1" smtClean="0">
                <a:latin typeface="+mj-lt"/>
              </a:rPr>
              <a:t>Carbetocin</a:t>
            </a:r>
            <a:r>
              <a:rPr lang="tr-TR" sz="2400" dirty="0" smtClean="0">
                <a:latin typeface="+mj-lt"/>
              </a:rPr>
              <a:t>                            </a:t>
            </a:r>
            <a:r>
              <a:rPr lang="tr-TR" sz="2400" dirty="0" err="1" smtClean="0">
                <a:latin typeface="+mj-lt"/>
              </a:rPr>
              <a:t>Oksitosine</a:t>
            </a:r>
            <a:r>
              <a:rPr lang="tr-TR" sz="2400" dirty="0" smtClean="0">
                <a:latin typeface="+mj-lt"/>
              </a:rPr>
              <a:t> benzer</a:t>
            </a:r>
            <a:endParaRPr lang="tr-TR" sz="2400" dirty="0">
              <a:latin typeface="+mj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40080" y="518160"/>
            <a:ext cx="1455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Yan Etki</a:t>
            </a:r>
            <a:endParaRPr lang="tr-T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98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PPH Yönetimi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+mj-lt"/>
              </a:rPr>
              <a:t>Üç bileşeni içerir ve bunların tümü eşzamanlı olarak yapılmalıdır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 İletişim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 </a:t>
            </a:r>
            <a:r>
              <a:rPr lang="tr-TR" sz="2400" dirty="0" err="1" smtClean="0">
                <a:latin typeface="+mj-lt"/>
              </a:rPr>
              <a:t>Resüsitasyon</a:t>
            </a:r>
            <a:endParaRPr lang="tr-TR" sz="2400" dirty="0" smtClean="0">
              <a:latin typeface="+mj-lt"/>
            </a:endParaRPr>
          </a:p>
          <a:p>
            <a:pPr marL="0" indent="0">
              <a:buNone/>
            </a:pPr>
            <a:r>
              <a:rPr lang="tr-TR" sz="2400" dirty="0" smtClean="0">
                <a:latin typeface="+mj-lt"/>
              </a:rPr>
              <a:t>     Kanamanın kontrolü 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- Medikal tedavi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-  Cerrahi tedavi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3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23696" y="1828800"/>
            <a:ext cx="76890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+mj-lt"/>
              </a:rPr>
              <a:t>Kanamanın nedenini </a:t>
            </a:r>
            <a:r>
              <a:rPr lang="tr-TR" sz="2400" dirty="0" smtClean="0">
                <a:latin typeface="+mj-lt"/>
              </a:rPr>
              <a:t>belirlemek için 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400" dirty="0" smtClean="0">
                <a:latin typeface="+mj-lt"/>
              </a:rPr>
              <a:t>Kapsamlı </a:t>
            </a:r>
            <a:r>
              <a:rPr lang="tr-TR" sz="2400" dirty="0">
                <a:latin typeface="+mj-lt"/>
              </a:rPr>
              <a:t>vajinal, </a:t>
            </a:r>
            <a:r>
              <a:rPr lang="tr-TR" sz="2400" dirty="0" err="1">
                <a:latin typeface="+mj-lt"/>
              </a:rPr>
              <a:t>abdominal</a:t>
            </a:r>
            <a:r>
              <a:rPr lang="tr-TR" sz="2400" dirty="0">
                <a:latin typeface="+mj-lt"/>
              </a:rPr>
              <a:t> ve </a:t>
            </a:r>
            <a:r>
              <a:rPr lang="tr-TR" sz="2400" dirty="0" err="1">
                <a:latin typeface="+mj-lt"/>
              </a:rPr>
              <a:t>rektal</a:t>
            </a:r>
            <a:r>
              <a:rPr lang="tr-TR" sz="2400" dirty="0">
                <a:latin typeface="+mj-lt"/>
              </a:rPr>
              <a:t> muayeneler </a:t>
            </a:r>
            <a:r>
              <a:rPr lang="tr-TR" sz="2400" dirty="0" smtClean="0">
                <a:latin typeface="+mj-lt"/>
              </a:rPr>
              <a:t>yapılmalı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400" dirty="0" err="1" smtClean="0">
                <a:latin typeface="+mj-lt"/>
              </a:rPr>
              <a:t>Uterin</a:t>
            </a:r>
            <a:r>
              <a:rPr lang="tr-TR" sz="2400" dirty="0" smtClean="0">
                <a:latin typeface="+mj-lt"/>
              </a:rPr>
              <a:t>  </a:t>
            </a:r>
            <a:r>
              <a:rPr lang="tr-TR" sz="2400" dirty="0" err="1" smtClean="0">
                <a:latin typeface="+mj-lt"/>
              </a:rPr>
              <a:t>tonusu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hızla </a:t>
            </a:r>
            <a:r>
              <a:rPr lang="tr-TR" sz="2400" dirty="0" smtClean="0">
                <a:latin typeface="+mj-lt"/>
              </a:rPr>
              <a:t>değerlendirin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400" dirty="0" err="1" smtClean="0">
                <a:latin typeface="+mj-lt"/>
              </a:rPr>
              <a:t>Uterin</a:t>
            </a:r>
            <a:r>
              <a:rPr lang="tr-TR" sz="2400" dirty="0" smtClean="0">
                <a:latin typeface="+mj-lt"/>
              </a:rPr>
              <a:t>  </a:t>
            </a:r>
            <a:r>
              <a:rPr lang="tr-TR" sz="2400" dirty="0" err="1">
                <a:latin typeface="+mj-lt"/>
              </a:rPr>
              <a:t>rüptür</a:t>
            </a:r>
            <a:r>
              <a:rPr lang="tr-TR" sz="2400" dirty="0">
                <a:latin typeface="+mj-lt"/>
              </a:rPr>
              <a:t> veya </a:t>
            </a:r>
            <a:r>
              <a:rPr lang="tr-TR" sz="2400" dirty="0" smtClean="0">
                <a:latin typeface="+mj-lt"/>
              </a:rPr>
              <a:t>rest </a:t>
            </a:r>
            <a:r>
              <a:rPr lang="tr-TR" sz="2400" dirty="0">
                <a:latin typeface="+mj-lt"/>
              </a:rPr>
              <a:t>açısından </a:t>
            </a:r>
            <a:r>
              <a:rPr lang="tr-TR" sz="2400" dirty="0" smtClean="0">
                <a:latin typeface="+mj-lt"/>
              </a:rPr>
              <a:t>değerlendir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400" dirty="0" err="1" smtClean="0">
                <a:latin typeface="+mj-lt"/>
              </a:rPr>
              <a:t>Uterin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inversiyonu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değerlendir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408386" y="462455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Yönetim</a:t>
            </a:r>
            <a:endParaRPr lang="tr-T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58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0" y="1353255"/>
            <a:ext cx="8628992" cy="508958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987972" y="462455"/>
            <a:ext cx="575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Kan kaybının hesaplanması </a:t>
            </a:r>
            <a:r>
              <a:rPr lang="tr-TR" sz="2400" b="1" dirty="0" smtClean="0"/>
              <a:t>----  Semptomlar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453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Kan kaybının hesaplanması </a:t>
            </a:r>
            <a:endParaRPr lang="tr-TR" b="1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10" y="2506662"/>
            <a:ext cx="6630033" cy="4351338"/>
          </a:xfrm>
        </p:spPr>
      </p:pic>
      <p:sp>
        <p:nvSpPr>
          <p:cNvPr id="10" name="Yuvarlatılmış Dikdörtgen 9"/>
          <p:cNvSpPr/>
          <p:nvPr/>
        </p:nvSpPr>
        <p:spPr>
          <a:xfrm>
            <a:off x="7329687" y="2660072"/>
            <a:ext cx="4336473" cy="26185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KAN KAYBI MİKTARINI BELİRLEMEDE ŞOK İNDEXİ HİPOTANSİYON VE VİTAL BULGULARDAN DAHA İYİ BİR BELİRTEÇTİR.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274618" y="1690688"/>
            <a:ext cx="498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Kan kaybının miktarının ölçümü zor!!!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5" y="461753"/>
            <a:ext cx="2180460" cy="2583371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52" y="315103"/>
            <a:ext cx="9241527" cy="287667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87018" y="3591365"/>
            <a:ext cx="5015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Retrospektif   41 PPH  41 kontrol grubu</a:t>
            </a: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517585" y="4451230"/>
            <a:ext cx="85589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+mj-lt"/>
              </a:rPr>
              <a:t>Postparum</a:t>
            </a:r>
            <a:r>
              <a:rPr lang="tr-TR" sz="2400" dirty="0" smtClean="0">
                <a:latin typeface="+mj-lt"/>
              </a:rPr>
              <a:t> kanamada SI </a:t>
            </a:r>
            <a:r>
              <a:rPr lang="tr-TR" sz="2400" dirty="0">
                <a:latin typeface="+mj-lt"/>
              </a:rPr>
              <a:t>≤</a:t>
            </a:r>
            <a:r>
              <a:rPr lang="tr-TR" sz="2400" dirty="0" smtClean="0">
                <a:latin typeface="+mj-lt"/>
              </a:rPr>
              <a:t>1.1 de klinik normal </a:t>
            </a:r>
            <a:r>
              <a:rPr lang="tr-TR" sz="2400" dirty="0">
                <a:latin typeface="+mj-lt"/>
              </a:rPr>
              <a:t>olabilir</a:t>
            </a:r>
            <a:r>
              <a:rPr lang="tr-TR" sz="2400" dirty="0" smtClean="0">
                <a:latin typeface="+mj-lt"/>
              </a:rPr>
              <a:t>.</a:t>
            </a:r>
          </a:p>
          <a:p>
            <a:r>
              <a:rPr lang="tr-TR" sz="2400" dirty="0">
                <a:latin typeface="+mj-lt"/>
              </a:rPr>
              <a:t>SI, </a:t>
            </a:r>
            <a:r>
              <a:rPr lang="tr-TR" sz="2400" dirty="0" err="1" smtClean="0">
                <a:latin typeface="+mj-lt"/>
              </a:rPr>
              <a:t>PPK’da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>
                <a:latin typeface="+mj-lt"/>
              </a:rPr>
              <a:t>transfüzyon ve cerrahi müdahaleyi öngörmede genellikle </a:t>
            </a:r>
            <a:endParaRPr lang="tr-TR" sz="2400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kalp </a:t>
            </a:r>
            <a:r>
              <a:rPr lang="tr-TR" sz="2400" dirty="0">
                <a:latin typeface="+mj-lt"/>
              </a:rPr>
              <a:t>hızı (HR) ve </a:t>
            </a:r>
            <a:r>
              <a:rPr lang="tr-TR" sz="2400" dirty="0" err="1" smtClean="0">
                <a:latin typeface="+mj-lt"/>
              </a:rPr>
              <a:t>SBP'den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üstündü. </a:t>
            </a:r>
            <a:r>
              <a:rPr lang="tr-TR" sz="2400" dirty="0" smtClean="0">
                <a:latin typeface="+mj-lt"/>
              </a:rPr>
              <a:t> </a:t>
            </a:r>
          </a:p>
          <a:p>
            <a:r>
              <a:rPr lang="tr-TR" sz="2400" b="1" dirty="0" smtClean="0">
                <a:latin typeface="+mj-lt"/>
              </a:rPr>
              <a:t>Eşik değerinin SI </a:t>
            </a:r>
            <a:r>
              <a:rPr lang="tr-TR" sz="2400" b="1" dirty="0">
                <a:latin typeface="+mj-lt"/>
              </a:rPr>
              <a:t>≥</a:t>
            </a:r>
            <a:r>
              <a:rPr lang="tr-TR" sz="2400" b="1" dirty="0" smtClean="0">
                <a:latin typeface="+mj-lt"/>
              </a:rPr>
              <a:t>1.142 olarak belirtilmiştir.</a:t>
            </a:r>
            <a:endParaRPr lang="tr-T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32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48145" y="748145"/>
            <a:ext cx="4742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EVRE 1 (MİNÖR KANAMA )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48145" y="1690255"/>
            <a:ext cx="998209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TA</a:t>
            </a:r>
            <a:r>
              <a:rPr lang="en-US" sz="2400" baseline="0" dirty="0" smtClean="0">
                <a:latin typeface="+mj-lt"/>
              </a:rPr>
              <a:t> normal, </a:t>
            </a:r>
            <a:r>
              <a:rPr lang="en-US" sz="2400" baseline="0" dirty="0" err="1" smtClean="0">
                <a:latin typeface="+mj-lt"/>
              </a:rPr>
              <a:t>hafif</a:t>
            </a:r>
            <a:r>
              <a:rPr lang="en-US" sz="2400" baseline="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taşikardi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baş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dönmesi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nabızda</a:t>
            </a:r>
            <a:r>
              <a:rPr lang="en-US" sz="2400" baseline="0" dirty="0" smtClean="0">
                <a:latin typeface="+mj-lt"/>
              </a:rPr>
              <a:t> </a:t>
            </a:r>
            <a:r>
              <a:rPr lang="en-US" sz="2400" baseline="0" dirty="0" err="1" smtClean="0">
                <a:latin typeface="+mj-lt"/>
              </a:rPr>
              <a:t>hafif</a:t>
            </a:r>
            <a:r>
              <a:rPr lang="en-US" sz="2400" baseline="0" dirty="0" smtClean="0">
                <a:latin typeface="+mj-lt"/>
              </a:rPr>
              <a:t> </a:t>
            </a:r>
            <a:r>
              <a:rPr lang="en-US" sz="2400" baseline="0" dirty="0" err="1" smtClean="0">
                <a:latin typeface="+mj-lt"/>
              </a:rPr>
              <a:t>artış</a:t>
            </a:r>
            <a:r>
              <a:rPr lang="en-US" sz="2400" baseline="0" dirty="0" smtClean="0">
                <a:latin typeface="+mj-lt"/>
              </a:rPr>
              <a:t>, </a:t>
            </a:r>
            <a:r>
              <a:rPr lang="en-US" sz="2400" baseline="0" dirty="0" err="1" smtClean="0">
                <a:latin typeface="+mj-lt"/>
              </a:rPr>
              <a:t>solunum</a:t>
            </a:r>
            <a:r>
              <a:rPr lang="en-US" sz="2400" baseline="0" dirty="0" smtClean="0">
                <a:latin typeface="+mj-lt"/>
              </a:rPr>
              <a:t> </a:t>
            </a:r>
            <a:r>
              <a:rPr lang="en-US" sz="2400" baseline="0" dirty="0" err="1" smtClean="0">
                <a:latin typeface="+mj-lt"/>
              </a:rPr>
              <a:t>hızı</a:t>
            </a:r>
            <a:r>
              <a:rPr lang="en-US" sz="2400" baseline="0" dirty="0" smtClean="0">
                <a:latin typeface="+mj-lt"/>
              </a:rPr>
              <a:t> normal, </a:t>
            </a:r>
          </a:p>
          <a:p>
            <a:r>
              <a:rPr lang="en-US" sz="2400" baseline="0" dirty="0" err="1" smtClean="0">
                <a:latin typeface="+mj-lt"/>
              </a:rPr>
              <a:t>idrar</a:t>
            </a:r>
            <a:r>
              <a:rPr lang="en-US" sz="2400" baseline="0" dirty="0" smtClean="0">
                <a:latin typeface="+mj-lt"/>
              </a:rPr>
              <a:t> </a:t>
            </a:r>
            <a:r>
              <a:rPr lang="en-US" sz="2400" baseline="0" dirty="0" err="1" smtClean="0">
                <a:latin typeface="+mj-lt"/>
              </a:rPr>
              <a:t>çıkışı</a:t>
            </a:r>
            <a:r>
              <a:rPr lang="en-US" sz="2400" baseline="0" dirty="0" smtClean="0">
                <a:latin typeface="+mj-lt"/>
              </a:rPr>
              <a:t> normal</a:t>
            </a:r>
            <a:endParaRPr lang="en-US" sz="2400" dirty="0" smtClean="0">
              <a:latin typeface="+mj-lt"/>
            </a:endParaRPr>
          </a:p>
          <a:p>
            <a:endParaRPr lang="tr-TR" sz="28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0695"/>
            <a:ext cx="11919284" cy="430730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8755118" y="484818"/>
            <a:ext cx="13837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%</a:t>
            </a:r>
            <a:r>
              <a:rPr lang="tr-TR" sz="2800" b="1" dirty="0" smtClean="0"/>
              <a:t>1</a:t>
            </a:r>
            <a:r>
              <a:rPr lang="tr-TR" sz="2800" b="1" dirty="0" smtClean="0"/>
              <a:t>0-20.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/>
              <a:t>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019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6254" y="290945"/>
            <a:ext cx="614431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latin typeface="+mj-lt"/>
              </a:rPr>
              <a:t>EVRE </a:t>
            </a:r>
            <a:r>
              <a:rPr lang="tr-TR" sz="3200" b="1" dirty="0" smtClean="0">
                <a:latin typeface="+mj-lt"/>
              </a:rPr>
              <a:t>2 (ORTA ŞİDDETTE </a:t>
            </a:r>
            <a:r>
              <a:rPr lang="tr-TR" sz="3200" b="1" dirty="0">
                <a:latin typeface="+mj-lt"/>
              </a:rPr>
              <a:t>KANAMA )</a:t>
            </a:r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595745" y="955964"/>
            <a:ext cx="583473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T</a:t>
            </a:r>
            <a:r>
              <a:rPr lang="en-US" sz="2000" baseline="0" dirty="0" err="1" smtClean="0">
                <a:latin typeface="+mj-lt"/>
              </a:rPr>
              <a:t>aşikardi</a:t>
            </a:r>
            <a:r>
              <a:rPr lang="en-US" sz="2000" baseline="0" dirty="0" smtClean="0">
                <a:latin typeface="+mj-lt"/>
              </a:rPr>
              <a:t> (100-120/</a:t>
            </a:r>
            <a:r>
              <a:rPr lang="en-US" sz="2000" baseline="0" dirty="0" err="1" smtClean="0">
                <a:latin typeface="+mj-lt"/>
              </a:rPr>
              <a:t>dk</a:t>
            </a:r>
            <a:r>
              <a:rPr lang="en-US" sz="2000" baseline="0" dirty="0" smtClean="0">
                <a:latin typeface="+mj-lt"/>
              </a:rPr>
              <a:t>), </a:t>
            </a:r>
          </a:p>
          <a:p>
            <a:r>
              <a:rPr lang="en-US" sz="2000" dirty="0" err="1">
                <a:latin typeface="+mj-lt"/>
              </a:rPr>
              <a:t>S</a:t>
            </a:r>
            <a:r>
              <a:rPr lang="en-US" sz="2000" baseline="0" dirty="0" err="1" smtClean="0">
                <a:latin typeface="+mj-lt"/>
              </a:rPr>
              <a:t>olunum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baseline="0" dirty="0" err="1" smtClean="0">
                <a:latin typeface="+mj-lt"/>
              </a:rPr>
              <a:t>hızı</a:t>
            </a:r>
            <a:r>
              <a:rPr lang="en-US" sz="2000" baseline="0" dirty="0" smtClean="0">
                <a:latin typeface="+mj-lt"/>
              </a:rPr>
              <a:t> 20-24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arası</a:t>
            </a:r>
            <a:r>
              <a:rPr lang="en-US" sz="2000" baseline="0" dirty="0" smtClean="0">
                <a:latin typeface="+mj-lt"/>
              </a:rPr>
              <a:t> </a:t>
            </a:r>
          </a:p>
          <a:p>
            <a:r>
              <a:rPr lang="en-US" sz="2000" dirty="0" err="1" smtClean="0">
                <a:latin typeface="+mj-lt"/>
              </a:rPr>
              <a:t>S</a:t>
            </a:r>
            <a:r>
              <a:rPr lang="en-US" sz="2000" baseline="0" dirty="0" err="1" smtClean="0">
                <a:latin typeface="+mj-lt"/>
              </a:rPr>
              <a:t>istolik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baseline="0" dirty="0" err="1" smtClean="0">
                <a:latin typeface="+mj-lt"/>
              </a:rPr>
              <a:t>kan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baseline="0" dirty="0" err="1" smtClean="0">
                <a:latin typeface="+mj-lt"/>
              </a:rPr>
              <a:t>basıncı</a:t>
            </a:r>
            <a:r>
              <a:rPr lang="en-US" sz="2000" baseline="0" dirty="0" smtClean="0">
                <a:latin typeface="+mj-lt"/>
              </a:rPr>
              <a:t> 80 </a:t>
            </a:r>
            <a:r>
              <a:rPr lang="en-US" sz="2000" baseline="0" dirty="0" err="1" smtClean="0">
                <a:latin typeface="+mj-lt"/>
              </a:rPr>
              <a:t>ila</a:t>
            </a:r>
            <a:r>
              <a:rPr lang="en-US" sz="2000" baseline="0" dirty="0" smtClean="0">
                <a:latin typeface="+mj-lt"/>
              </a:rPr>
              <a:t> 85 mmHg, </a:t>
            </a:r>
          </a:p>
          <a:p>
            <a:r>
              <a:rPr lang="en-US" sz="2000" dirty="0" err="1">
                <a:latin typeface="+mj-lt"/>
              </a:rPr>
              <a:t>O</a:t>
            </a:r>
            <a:r>
              <a:rPr lang="en-US" sz="2000" baseline="0" dirty="0" err="1" smtClean="0">
                <a:latin typeface="+mj-lt"/>
              </a:rPr>
              <a:t>ksijen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baseline="0" dirty="0" err="1" smtClean="0">
                <a:latin typeface="+mj-lt"/>
              </a:rPr>
              <a:t>satürasyonunda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baseline="0" dirty="0" err="1" smtClean="0">
                <a:latin typeface="+mj-lt"/>
              </a:rPr>
              <a:t>düşüş</a:t>
            </a:r>
            <a:r>
              <a:rPr lang="en-US" sz="2000" baseline="0" dirty="0" smtClean="0">
                <a:latin typeface="+mj-lt"/>
              </a:rPr>
              <a:t> (O2 </a:t>
            </a:r>
            <a:r>
              <a:rPr lang="en-US" sz="2000" baseline="0" dirty="0" err="1" smtClean="0">
                <a:latin typeface="+mj-lt"/>
              </a:rPr>
              <a:t>saturasyonu</a:t>
            </a:r>
            <a:r>
              <a:rPr lang="en-US" sz="2000" baseline="0" dirty="0" smtClean="0">
                <a:latin typeface="+mj-lt"/>
              </a:rPr>
              <a:t> &lt;</a:t>
            </a:r>
            <a:r>
              <a:rPr lang="en-US" sz="2000" dirty="0" smtClean="0">
                <a:latin typeface="+mj-lt"/>
              </a:rPr>
              <a:t> %</a:t>
            </a:r>
            <a:r>
              <a:rPr lang="en-US" sz="2000" baseline="0" dirty="0" smtClean="0">
                <a:latin typeface="+mj-lt"/>
              </a:rPr>
              <a:t>95) </a:t>
            </a:r>
            <a:endParaRPr lang="en-US" sz="2000" dirty="0" smtClean="0">
              <a:latin typeface="+mj-lt"/>
            </a:endParaRPr>
          </a:p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4599950" y="3283502"/>
            <a:ext cx="36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+mj-lt"/>
              </a:rPr>
              <a:t>Kan ve </a:t>
            </a:r>
            <a:r>
              <a:rPr lang="tr-TR" sz="2000" b="1" dirty="0" err="1" smtClean="0">
                <a:latin typeface="+mj-lt"/>
              </a:rPr>
              <a:t>kristaloid</a:t>
            </a:r>
            <a:r>
              <a:rPr lang="tr-TR" sz="2000" b="1" dirty="0" smtClean="0">
                <a:latin typeface="+mj-lt"/>
              </a:rPr>
              <a:t> ile </a:t>
            </a:r>
            <a:r>
              <a:rPr lang="tr-TR" sz="2000" b="1" dirty="0" err="1" smtClean="0">
                <a:latin typeface="+mj-lt"/>
              </a:rPr>
              <a:t>resüsitasyon</a:t>
            </a:r>
            <a:r>
              <a:rPr lang="tr-TR" sz="2000" b="1" dirty="0" smtClean="0">
                <a:latin typeface="+mj-lt"/>
              </a:rPr>
              <a:t>  </a:t>
            </a:r>
            <a:endParaRPr lang="tr-TR" sz="2000" b="1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43345" y="2598798"/>
            <a:ext cx="4173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Amaç  ; </a:t>
            </a:r>
            <a:r>
              <a:rPr lang="tr-TR" sz="2000" dirty="0" err="1" smtClean="0">
                <a:latin typeface="+mj-lt"/>
              </a:rPr>
              <a:t>Sistolik</a:t>
            </a:r>
            <a:r>
              <a:rPr lang="tr-TR" sz="2000" dirty="0" smtClean="0">
                <a:latin typeface="+mj-lt"/>
              </a:rPr>
              <a:t> kan basıncı </a:t>
            </a:r>
            <a:r>
              <a:rPr lang="mr-IN" sz="2000" dirty="0" smtClean="0">
                <a:latin typeface="+mj-lt"/>
              </a:rPr>
              <a:t>&gt;</a:t>
            </a:r>
            <a:r>
              <a:rPr lang="tr-TR" sz="2000" dirty="0" smtClean="0">
                <a:latin typeface="+mj-lt"/>
              </a:rPr>
              <a:t> 90mmHg</a:t>
            </a:r>
          </a:p>
          <a:p>
            <a:r>
              <a:rPr lang="tr-TR" sz="2000" dirty="0" smtClean="0">
                <a:latin typeface="+mj-lt"/>
              </a:rPr>
              <a:t>              İdrar çıkışını </a:t>
            </a:r>
            <a:r>
              <a:rPr lang="mr-IN" sz="2000" dirty="0">
                <a:latin typeface="+mj-lt"/>
              </a:rPr>
              <a:t>&gt;</a:t>
            </a:r>
            <a:r>
              <a:rPr lang="tr-TR" sz="2000" dirty="0" smtClean="0">
                <a:latin typeface="+mj-lt"/>
              </a:rPr>
              <a:t> 30 ml/ h</a:t>
            </a:r>
            <a:endParaRPr lang="tr-TR" sz="2000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298874" y="2375092"/>
            <a:ext cx="2673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Max</a:t>
            </a:r>
            <a:r>
              <a:rPr lang="tr-TR" sz="2000" dirty="0" smtClean="0">
                <a:latin typeface="+mj-lt"/>
              </a:rPr>
              <a:t>. :2000 l   </a:t>
            </a:r>
            <a:r>
              <a:rPr lang="tr-TR" sz="2000" dirty="0" err="1" smtClean="0">
                <a:latin typeface="+mj-lt"/>
              </a:rPr>
              <a:t>Kristaloid</a:t>
            </a:r>
            <a:endParaRPr lang="tr-TR" sz="2000" dirty="0" smtClean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            1.5 L      </a:t>
            </a:r>
            <a:r>
              <a:rPr lang="tr-TR" sz="2000" dirty="0" err="1" smtClean="0">
                <a:latin typeface="+mj-lt"/>
              </a:rPr>
              <a:t>Kolloid</a:t>
            </a:r>
            <a:endParaRPr lang="tr-TR" sz="2000" dirty="0" smtClean="0">
              <a:latin typeface="+mj-lt"/>
            </a:endParaRPr>
          </a:p>
          <a:p>
            <a:r>
              <a:rPr lang="tr-TR" sz="2000" dirty="0">
                <a:latin typeface="+mj-lt"/>
              </a:rPr>
              <a:t> </a:t>
            </a:r>
            <a:endParaRPr lang="tr-TR" sz="2000" dirty="0" smtClean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             1 ES      1TDP</a:t>
            </a:r>
            <a:endParaRPr lang="tr-TR" sz="20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777193" y="3879841"/>
            <a:ext cx="6110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+mj-lt"/>
              </a:rPr>
              <a:t>D</a:t>
            </a:r>
            <a:r>
              <a:rPr lang="tr-TR" sz="2000" dirty="0" err="1" smtClean="0">
                <a:latin typeface="+mj-lt"/>
              </a:rPr>
              <a:t>ilüsyonel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koagülopati</a:t>
            </a:r>
            <a:r>
              <a:rPr lang="tr-TR" sz="2000" dirty="0" smtClean="0">
                <a:latin typeface="+mj-lt"/>
              </a:rPr>
              <a:t>, elektrolit </a:t>
            </a:r>
            <a:r>
              <a:rPr lang="tr-TR" sz="2000" dirty="0" err="1" smtClean="0">
                <a:latin typeface="+mj-lt"/>
              </a:rPr>
              <a:t>imbalansı</a:t>
            </a:r>
            <a:r>
              <a:rPr lang="tr-TR" sz="2000" dirty="0" smtClean="0">
                <a:latin typeface="+mj-lt"/>
              </a:rPr>
              <a:t> ve </a:t>
            </a:r>
            <a:r>
              <a:rPr lang="tr-TR" sz="2000" dirty="0" err="1" smtClean="0">
                <a:latin typeface="+mj-lt"/>
              </a:rPr>
              <a:t>hipotermi</a:t>
            </a:r>
            <a:r>
              <a:rPr lang="tr-TR" sz="2000" dirty="0" smtClean="0">
                <a:latin typeface="+mj-lt"/>
              </a:rPr>
              <a:t>.</a:t>
            </a:r>
            <a:endParaRPr lang="tr-TR" sz="2000" dirty="0">
              <a:latin typeface="+mj-lt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66254" y="4710838"/>
            <a:ext cx="1788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+mj-lt"/>
              </a:rPr>
              <a:t>Tranexamik</a:t>
            </a:r>
            <a:r>
              <a:rPr lang="tr-TR" sz="2000" dirty="0" smtClean="0">
                <a:latin typeface="+mj-lt"/>
              </a:rPr>
              <a:t> Asit</a:t>
            </a:r>
            <a:endParaRPr lang="tr-TR" sz="2000" dirty="0">
              <a:latin typeface="+mj-lt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232296" y="4556950"/>
            <a:ext cx="930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1gr </a:t>
            </a:r>
            <a:r>
              <a:rPr lang="tr-TR" sz="2000" dirty="0" err="1" smtClean="0">
                <a:latin typeface="+mj-lt"/>
              </a:rPr>
              <a:t>mediflex</a:t>
            </a:r>
            <a:r>
              <a:rPr lang="tr-TR" sz="2000" dirty="0" smtClean="0">
                <a:latin typeface="+mj-lt"/>
              </a:rPr>
              <a:t> içinde 10 </a:t>
            </a:r>
            <a:r>
              <a:rPr lang="tr-TR" sz="2000" dirty="0" err="1" smtClean="0">
                <a:latin typeface="+mj-lt"/>
              </a:rPr>
              <a:t>dk’da</a:t>
            </a:r>
            <a:r>
              <a:rPr lang="tr-TR" sz="2000" dirty="0" smtClean="0">
                <a:latin typeface="+mj-lt"/>
              </a:rPr>
              <a:t>.</a:t>
            </a:r>
            <a:r>
              <a:rPr lang="tr-TR" sz="2000" dirty="0"/>
              <a:t> </a:t>
            </a:r>
            <a:r>
              <a:rPr lang="tr-TR" sz="2000" dirty="0" smtClean="0">
                <a:latin typeface="+mj-lt"/>
              </a:rPr>
              <a:t>  Kanama devam ederse da 30 </a:t>
            </a:r>
            <a:r>
              <a:rPr lang="tr-TR" sz="2000" dirty="0" err="1" smtClean="0">
                <a:latin typeface="+mj-lt"/>
              </a:rPr>
              <a:t>dk</a:t>
            </a:r>
            <a:r>
              <a:rPr lang="tr-TR" sz="2000" dirty="0" smtClean="0">
                <a:latin typeface="+mj-lt"/>
              </a:rPr>
              <a:t> sonra 1gr IV tekrarlanabilir.</a:t>
            </a:r>
          </a:p>
          <a:p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Antifibrinolitik</a:t>
            </a:r>
            <a:r>
              <a:rPr lang="tr-TR" sz="2000" dirty="0" smtClean="0">
                <a:latin typeface="+mj-lt"/>
              </a:rPr>
              <a:t> etki serumda 7 ila 8 saate kadar sürer. </a:t>
            </a:r>
            <a:r>
              <a:rPr lang="tr-TR" sz="2000" dirty="0" err="1" smtClean="0">
                <a:latin typeface="+mj-lt"/>
              </a:rPr>
              <a:t>Mortalityeyi</a:t>
            </a:r>
            <a:r>
              <a:rPr lang="tr-TR" sz="2000" dirty="0" smtClean="0">
                <a:latin typeface="+mj-lt"/>
              </a:rPr>
              <a:t> %20-30 azaltır.</a:t>
            </a:r>
            <a:endParaRPr lang="tr-TR" sz="2000" dirty="0">
              <a:latin typeface="+mj-lt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43345" y="5441709"/>
            <a:ext cx="10529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Oxitosi</a:t>
            </a:r>
            <a:r>
              <a:rPr lang="tr-TR" sz="2000" dirty="0" err="1" smtClean="0"/>
              <a:t>n</a:t>
            </a:r>
            <a:r>
              <a:rPr lang="tr-TR" sz="2000" dirty="0" smtClean="0"/>
              <a:t>.                                  </a:t>
            </a:r>
            <a:r>
              <a:rPr lang="tr-TR" sz="2000" dirty="0" smtClean="0">
                <a:latin typeface="+mj-lt"/>
              </a:rPr>
              <a:t>10-40  </a:t>
            </a:r>
            <a:r>
              <a:rPr lang="tr-TR" sz="2000" dirty="0" err="1" smtClean="0">
                <a:latin typeface="+mj-lt"/>
              </a:rPr>
              <a:t>mIU</a:t>
            </a:r>
            <a:r>
              <a:rPr lang="tr-TR" sz="2000" dirty="0" smtClean="0">
                <a:latin typeface="+mj-lt"/>
              </a:rPr>
              <a:t> / </a:t>
            </a:r>
            <a:r>
              <a:rPr lang="tr-TR" sz="2000" dirty="0" err="1" smtClean="0">
                <a:latin typeface="+mj-lt"/>
              </a:rPr>
              <a:t>dk</a:t>
            </a:r>
            <a:endParaRPr lang="tr-TR" sz="2000" dirty="0">
              <a:latin typeface="+mj-lt"/>
            </a:endParaRPr>
          </a:p>
          <a:p>
            <a:r>
              <a:rPr lang="tr-TR" sz="2000" dirty="0" smtClean="0"/>
              <a:t> </a:t>
            </a:r>
            <a:r>
              <a:rPr lang="tr-TR" sz="2000" dirty="0" err="1" smtClean="0">
                <a:latin typeface="+mj-lt"/>
              </a:rPr>
              <a:t>Metilergonovin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                      0.2 mg 2-4 saat ara ile </a:t>
            </a:r>
          </a:p>
          <a:p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Misoprostol</a:t>
            </a:r>
            <a:r>
              <a:rPr lang="tr-TR" sz="2000" dirty="0" smtClean="0">
                <a:latin typeface="+mj-lt"/>
              </a:rPr>
              <a:t>                             800-1000mcg </a:t>
            </a:r>
            <a:r>
              <a:rPr lang="tr-TR" sz="2000" dirty="0" err="1" smtClean="0">
                <a:latin typeface="+mj-lt"/>
              </a:rPr>
              <a:t>rektal</a:t>
            </a:r>
            <a:r>
              <a:rPr lang="tr-TR" sz="2000" dirty="0" smtClean="0">
                <a:latin typeface="+mj-lt"/>
              </a:rPr>
              <a:t> veya 800 </a:t>
            </a:r>
            <a:r>
              <a:rPr lang="tr-TR" sz="2000" dirty="0" err="1" smtClean="0">
                <a:latin typeface="+mj-lt"/>
              </a:rPr>
              <a:t>mcg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sublingul</a:t>
            </a:r>
            <a:r>
              <a:rPr lang="tr-TR" sz="2000" dirty="0" smtClean="0">
                <a:latin typeface="+mj-lt"/>
              </a:rPr>
              <a:t>  600mcg oral (ACOG-2020)</a:t>
            </a:r>
          </a:p>
          <a:p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Karbetosin</a:t>
            </a:r>
            <a:r>
              <a:rPr lang="tr-TR" sz="2000" dirty="0" smtClean="0">
                <a:latin typeface="+mj-lt"/>
              </a:rPr>
              <a:t>                               100 </a:t>
            </a:r>
            <a:r>
              <a:rPr lang="tr-TR" sz="2000" dirty="0" err="1" smtClean="0">
                <a:latin typeface="+mj-lt"/>
              </a:rPr>
              <a:t>mcg</a:t>
            </a:r>
            <a:endParaRPr lang="tr-TR" sz="2000" dirty="0"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8755118" y="484818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%</a:t>
            </a:r>
            <a:r>
              <a:rPr lang="tr-TR" sz="2800" b="1" dirty="0" smtClean="0"/>
              <a:t>20-30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4441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98764" y="526473"/>
            <a:ext cx="4913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EVRE 3 (ŞİDDETLİ KANAMA ) </a:t>
            </a:r>
            <a:endParaRPr lang="tr-TR" sz="3200" b="1" dirty="0"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98764" y="1274618"/>
            <a:ext cx="37602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Taşikardi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(120-140/</a:t>
            </a:r>
            <a:r>
              <a:rPr lang="en-US" sz="2000" dirty="0" err="1">
                <a:latin typeface="+mj-lt"/>
              </a:rPr>
              <a:t>dk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dirty="0" smtClean="0">
                <a:latin typeface="+mj-lt"/>
              </a:rPr>
              <a:t>TA 70-80 mmHg,</a:t>
            </a:r>
          </a:p>
          <a:p>
            <a:r>
              <a:rPr lang="en-US" sz="2000" dirty="0" err="1" smtClean="0">
                <a:latin typeface="+mj-lt"/>
              </a:rPr>
              <a:t>Huzursuzluk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konfüzyon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solgunluk</a:t>
            </a:r>
            <a:r>
              <a:rPr lang="en-US" sz="2000" dirty="0" smtClean="0">
                <a:latin typeface="+mj-lt"/>
              </a:rPr>
              <a:t> </a:t>
            </a:r>
          </a:p>
          <a:p>
            <a:r>
              <a:rPr lang="en-US" sz="2000" dirty="0" err="1" smtClean="0">
                <a:latin typeface="+mj-lt"/>
              </a:rPr>
              <a:t>Oligüri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O2 </a:t>
            </a:r>
            <a:r>
              <a:rPr lang="en-US" sz="2000" dirty="0" err="1">
                <a:latin typeface="+mj-lt"/>
              </a:rPr>
              <a:t>saturasyonu</a:t>
            </a:r>
            <a:r>
              <a:rPr lang="en-US" sz="2000" dirty="0">
                <a:latin typeface="+mj-lt"/>
              </a:rPr>
              <a:t> &lt; %95</a:t>
            </a:r>
            <a:endParaRPr lang="tr-TR" sz="2000" dirty="0"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3069204"/>
            <a:ext cx="4344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+mj-lt"/>
              </a:rPr>
              <a:t>H</a:t>
            </a:r>
            <a:r>
              <a:rPr lang="tr-TR" sz="2000" dirty="0" smtClean="0">
                <a:latin typeface="+mj-lt"/>
              </a:rPr>
              <a:t>acim </a:t>
            </a:r>
            <a:r>
              <a:rPr lang="tr-TR" sz="2000" dirty="0" err="1" smtClean="0">
                <a:latin typeface="+mj-lt"/>
              </a:rPr>
              <a:t>replasmanı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kristaloid</a:t>
            </a:r>
            <a:r>
              <a:rPr lang="tr-TR" sz="2000" dirty="0" smtClean="0">
                <a:latin typeface="+mj-lt"/>
              </a:rPr>
              <a:t> yerine </a:t>
            </a:r>
          </a:p>
          <a:p>
            <a:r>
              <a:rPr lang="tr-TR" sz="2000" dirty="0" smtClean="0">
                <a:latin typeface="+mj-lt"/>
              </a:rPr>
              <a:t>kan ürünleri ve fibrinojen ile yapılmalıdır.</a:t>
            </a:r>
            <a:endParaRPr lang="tr-TR" sz="2000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4335" y="4411607"/>
            <a:ext cx="50013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● </a:t>
            </a:r>
            <a:r>
              <a:rPr lang="tr-TR" sz="2000" dirty="0" smtClean="0">
                <a:latin typeface="+mj-lt"/>
              </a:rPr>
              <a:t>7,5 g / </a:t>
            </a:r>
            <a:r>
              <a:rPr lang="tr-TR" sz="2000" dirty="0" err="1" smtClean="0">
                <a:latin typeface="+mj-lt"/>
              </a:rPr>
              <a:t>dL'den</a:t>
            </a:r>
            <a:r>
              <a:rPr lang="tr-TR" sz="2000" dirty="0" smtClean="0">
                <a:latin typeface="+mj-lt"/>
              </a:rPr>
              <a:t> fazla hemoglobin</a:t>
            </a:r>
          </a:p>
          <a:p>
            <a:r>
              <a:rPr lang="tr-TR" sz="2000" dirty="0" smtClean="0">
                <a:latin typeface="+mj-lt"/>
              </a:rPr>
              <a:t>● </a:t>
            </a:r>
            <a:r>
              <a:rPr lang="tr-TR" sz="2000" dirty="0" err="1" smtClean="0">
                <a:latin typeface="+mj-lt"/>
              </a:rPr>
              <a:t>Trombosit</a:t>
            </a:r>
            <a:r>
              <a:rPr lang="tr-TR" sz="2000" dirty="0" smtClean="0">
                <a:latin typeface="+mj-lt"/>
              </a:rPr>
              <a:t> sayısı 50.000 / mm3'ten fazla</a:t>
            </a:r>
          </a:p>
          <a:p>
            <a:r>
              <a:rPr lang="tr-TR" sz="2000" dirty="0" smtClean="0">
                <a:latin typeface="+mj-lt"/>
              </a:rPr>
              <a:t>● 200 mg / </a:t>
            </a:r>
            <a:r>
              <a:rPr lang="tr-TR" sz="2000" dirty="0" err="1" smtClean="0">
                <a:latin typeface="+mj-lt"/>
              </a:rPr>
              <a:t>dL'den</a:t>
            </a:r>
            <a:r>
              <a:rPr lang="tr-TR" sz="2000" dirty="0" smtClean="0">
                <a:latin typeface="+mj-lt"/>
              </a:rPr>
              <a:t> büyük fibrinojen</a:t>
            </a:r>
          </a:p>
          <a:p>
            <a:r>
              <a:rPr lang="tr-TR" sz="2000" dirty="0" smtClean="0">
                <a:latin typeface="+mj-lt"/>
              </a:rPr>
              <a:t>● PT ve APTT  kontrol değerinin 1,5 katından az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284130" y="3594671"/>
            <a:ext cx="55537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sz="2000" dirty="0">
                <a:latin typeface="+mj-lt"/>
              </a:rPr>
              <a:t>O</a:t>
            </a:r>
            <a:r>
              <a:rPr lang="tr-TR" sz="2000" dirty="0" smtClean="0">
                <a:latin typeface="+mj-lt"/>
              </a:rPr>
              <a:t>ksijen (10-15 L / dakika) ver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000" dirty="0" err="1" smtClean="0">
                <a:latin typeface="+mj-lt"/>
              </a:rPr>
              <a:t>Normotermiyi</a:t>
            </a:r>
            <a:r>
              <a:rPr lang="tr-TR" sz="2000" dirty="0" smtClean="0">
                <a:latin typeface="+mj-lt"/>
              </a:rPr>
              <a:t> (sıcaklık ≥35,5 ° C) korumak için ısıt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000" b="1" dirty="0" err="1" smtClean="0">
                <a:latin typeface="+mj-lt"/>
              </a:rPr>
              <a:t>Laparatomiyi</a:t>
            </a:r>
            <a:r>
              <a:rPr lang="tr-TR" sz="2000" b="1" dirty="0" smtClean="0">
                <a:latin typeface="+mj-lt"/>
              </a:rPr>
              <a:t> düşün</a:t>
            </a:r>
            <a:endParaRPr lang="tr-TR" sz="2000" b="1" dirty="0">
              <a:latin typeface="+mj-lt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733309" y="1898073"/>
            <a:ext cx="398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Hastayı ameliyathanede değerlendir.</a:t>
            </a:r>
            <a:endParaRPr lang="tr-TR" sz="2000" dirty="0">
              <a:latin typeface="+mj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767145" y="777766"/>
            <a:ext cx="3975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%30-40.    </a:t>
            </a:r>
            <a:r>
              <a:rPr lang="tr-TR" sz="2800" b="1" dirty="0" smtClean="0">
                <a:solidFill>
                  <a:srgbClr val="C00000"/>
                </a:solidFill>
              </a:rPr>
              <a:t>ŞOK İNDEX :1.1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32509" y="471055"/>
            <a:ext cx="4488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EVRE 4 ( MASİF KANAMA ) </a:t>
            </a:r>
            <a:endParaRPr lang="tr-TR" sz="3200" b="1" dirty="0">
              <a:latin typeface="+mj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43345" y="1524000"/>
            <a:ext cx="257044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Taşikardi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(140/</a:t>
            </a:r>
            <a:r>
              <a:rPr lang="en-US" sz="2000" dirty="0" err="1" smtClean="0">
                <a:latin typeface="+mj-lt"/>
              </a:rPr>
              <a:t>dk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üstü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TA </a:t>
            </a:r>
            <a:r>
              <a:rPr lang="en-US" sz="2000" dirty="0" smtClean="0">
                <a:latin typeface="+mj-lt"/>
              </a:rPr>
              <a:t>50-70 </a:t>
            </a:r>
            <a:r>
              <a:rPr lang="en-US" sz="2000" dirty="0">
                <a:latin typeface="+mj-lt"/>
              </a:rPr>
              <a:t>mmHg,</a:t>
            </a:r>
          </a:p>
          <a:p>
            <a:r>
              <a:rPr lang="en-US" sz="2000" dirty="0" err="1" smtClean="0">
                <a:latin typeface="+mj-lt"/>
              </a:rPr>
              <a:t>Letarji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kolaps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A</a:t>
            </a:r>
            <a:r>
              <a:rPr lang="en-US" sz="2000" dirty="0" err="1">
                <a:latin typeface="+mj-lt"/>
              </a:rPr>
              <a:t>n</a:t>
            </a:r>
            <a:r>
              <a:rPr lang="en-US" sz="2000" dirty="0" err="1" smtClean="0">
                <a:latin typeface="+mj-lt"/>
              </a:rPr>
              <a:t>üri</a:t>
            </a:r>
            <a:endParaRPr lang="en-US" sz="2000" dirty="0">
              <a:latin typeface="+mj-lt"/>
            </a:endParaRP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832763" y="1816387"/>
            <a:ext cx="55537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sz="2000" dirty="0">
                <a:latin typeface="+mj-lt"/>
              </a:rPr>
              <a:t>Oksijen (10-15 L / dakika) ver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000" dirty="0" err="1">
                <a:latin typeface="+mj-lt"/>
              </a:rPr>
              <a:t>Normotermiyi</a:t>
            </a:r>
            <a:r>
              <a:rPr lang="tr-TR" sz="2000" dirty="0">
                <a:latin typeface="+mj-lt"/>
              </a:rPr>
              <a:t> (sıcaklık ≥35,5 ° C) korumak için ısıt</a:t>
            </a:r>
          </a:p>
          <a:p>
            <a:pPr marL="285750" indent="-285750">
              <a:buFont typeface="Arial" charset="0"/>
              <a:buChar char="•"/>
            </a:pPr>
            <a:r>
              <a:rPr lang="tr-TR" sz="2000" dirty="0" err="1" smtClean="0">
                <a:latin typeface="+mj-lt"/>
              </a:rPr>
              <a:t>Laparatomi</a:t>
            </a:r>
            <a:endParaRPr lang="tr-TR" sz="2000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tr-TR" sz="2000" dirty="0" smtClean="0">
                <a:latin typeface="+mj-lt"/>
              </a:rPr>
              <a:t>Masif transfüzyon protokolünü aktifleştir. </a:t>
            </a:r>
            <a:endParaRPr lang="tr-TR" sz="2000" dirty="0"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983709" y="3546764"/>
            <a:ext cx="57402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+mj-lt"/>
              </a:rPr>
              <a:t>Masif transfüzyonda   </a:t>
            </a:r>
            <a:r>
              <a:rPr lang="tr-TR" sz="2000" dirty="0" err="1">
                <a:latin typeface="+mj-lt"/>
              </a:rPr>
              <a:t>Hipokalsiyum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                                    </a:t>
            </a:r>
            <a:r>
              <a:rPr lang="tr-TR" sz="2000" dirty="0" err="1">
                <a:latin typeface="+mj-lt"/>
              </a:rPr>
              <a:t>Hiperpotasemi</a:t>
            </a:r>
            <a:r>
              <a:rPr lang="tr-TR" sz="2000" dirty="0">
                <a:latin typeface="+mj-lt"/>
              </a:rPr>
              <a:t>  değerlendirmesi</a:t>
            </a:r>
          </a:p>
          <a:p>
            <a:endParaRPr lang="tr-TR" sz="2000" dirty="0"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43345" y="4562427"/>
            <a:ext cx="8346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İyonize kalsiyum seviyesi &lt;1 </a:t>
            </a:r>
            <a:r>
              <a:rPr lang="tr-TR" sz="2000" dirty="0" err="1" smtClean="0">
                <a:latin typeface="+mj-lt"/>
              </a:rPr>
              <a:t>mmol</a:t>
            </a:r>
            <a:r>
              <a:rPr lang="tr-TR" sz="2000" dirty="0" smtClean="0">
                <a:latin typeface="+mj-lt"/>
              </a:rPr>
              <a:t> / L (normal 1,1- 1,3 </a:t>
            </a:r>
            <a:r>
              <a:rPr lang="tr-TR" sz="2000" dirty="0" err="1" smtClean="0">
                <a:latin typeface="+mj-lt"/>
              </a:rPr>
              <a:t>mmol</a:t>
            </a:r>
            <a:r>
              <a:rPr lang="tr-TR" sz="2000" dirty="0" smtClean="0">
                <a:latin typeface="+mj-lt"/>
              </a:rPr>
              <a:t> / L) </a:t>
            </a:r>
            <a:r>
              <a:rPr lang="tr-TR" sz="2000" dirty="0" err="1" smtClean="0">
                <a:latin typeface="+mj-lt"/>
              </a:rPr>
              <a:t>kuagülasyonda</a:t>
            </a:r>
            <a:r>
              <a:rPr lang="tr-TR" sz="2000" dirty="0" smtClean="0">
                <a:latin typeface="+mj-lt"/>
              </a:rPr>
              <a:t> </a:t>
            </a:r>
          </a:p>
          <a:p>
            <a:r>
              <a:rPr lang="tr-TR" sz="2000" dirty="0" smtClean="0">
                <a:latin typeface="+mj-lt"/>
              </a:rPr>
              <a:t>bozulma ve kardiyak </a:t>
            </a:r>
            <a:r>
              <a:rPr lang="tr-TR" sz="2000" dirty="0" err="1" smtClean="0">
                <a:latin typeface="+mj-lt"/>
              </a:rPr>
              <a:t>arrest</a:t>
            </a:r>
            <a:r>
              <a:rPr lang="tr-TR" sz="2000" dirty="0" smtClean="0">
                <a:latin typeface="+mj-lt"/>
              </a:rPr>
              <a:t> riskine sokar. </a:t>
            </a:r>
            <a:r>
              <a:rPr lang="tr-TR" sz="2000" dirty="0" smtClean="0">
                <a:latin typeface="+mj-lt"/>
              </a:rPr>
              <a:t>  </a:t>
            </a:r>
            <a:r>
              <a:rPr lang="tr-TR" sz="2000" b="1" dirty="0" smtClean="0">
                <a:latin typeface="+mj-lt"/>
              </a:rPr>
              <a:t>1-2 </a:t>
            </a:r>
            <a:r>
              <a:rPr lang="tr-TR" sz="2000" b="1" dirty="0" smtClean="0">
                <a:latin typeface="+mj-lt"/>
              </a:rPr>
              <a:t>gr. 1-2 </a:t>
            </a:r>
            <a:r>
              <a:rPr lang="tr-TR" sz="2000" b="1" dirty="0" err="1" smtClean="0">
                <a:latin typeface="+mj-lt"/>
              </a:rPr>
              <a:t>dk</a:t>
            </a:r>
            <a:r>
              <a:rPr lang="tr-TR" sz="2000" b="1" dirty="0" smtClean="0">
                <a:latin typeface="+mj-lt"/>
              </a:rPr>
              <a:t> da </a:t>
            </a:r>
            <a:r>
              <a:rPr lang="tr-TR" sz="2000" b="1" dirty="0" err="1" smtClean="0">
                <a:latin typeface="+mj-lt"/>
              </a:rPr>
              <a:t>ca</a:t>
            </a:r>
            <a:r>
              <a:rPr lang="tr-TR" sz="2000" b="1" dirty="0" smtClean="0">
                <a:latin typeface="+mj-lt"/>
              </a:rPr>
              <a:t> </a:t>
            </a:r>
            <a:r>
              <a:rPr lang="tr-TR" sz="2000" b="1" dirty="0" err="1" smtClean="0">
                <a:latin typeface="+mj-lt"/>
              </a:rPr>
              <a:t>glukonat</a:t>
            </a:r>
            <a:endParaRPr lang="tr-TR" sz="2000" b="1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43345" y="5389418"/>
            <a:ext cx="9336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Potasyum masif ve hızlı transfüzyon nedeniyle oluşur. </a:t>
            </a:r>
            <a:r>
              <a:rPr lang="tr-TR" sz="2000" dirty="0">
                <a:latin typeface="+mj-lt"/>
              </a:rPr>
              <a:t>Ö</a:t>
            </a:r>
            <a:r>
              <a:rPr lang="tr-TR" sz="2000" dirty="0" smtClean="0">
                <a:latin typeface="+mj-lt"/>
              </a:rPr>
              <a:t>zellikle beklemiş kan ürünlerinde</a:t>
            </a:r>
          </a:p>
          <a:p>
            <a:r>
              <a:rPr lang="tr-TR" sz="2000" b="1" dirty="0" smtClean="0">
                <a:latin typeface="+mj-lt"/>
              </a:rPr>
              <a:t>60 dakika  500 </a:t>
            </a:r>
            <a:r>
              <a:rPr lang="tr-TR" sz="2000" b="1" dirty="0" err="1" smtClean="0">
                <a:latin typeface="+mj-lt"/>
              </a:rPr>
              <a:t>mL</a:t>
            </a:r>
            <a:r>
              <a:rPr lang="tr-TR" sz="2000" b="1" dirty="0" smtClean="0">
                <a:latin typeface="+mj-lt"/>
              </a:rPr>
              <a:t>  %10 dekstroz içinde 10 ila 20 ünite kristalize insülin</a:t>
            </a:r>
            <a:endParaRPr lang="tr-TR" sz="2000" b="1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43345" y="3139826"/>
            <a:ext cx="472001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+mj-lt"/>
              </a:rPr>
              <a:t>Hacim </a:t>
            </a:r>
            <a:r>
              <a:rPr lang="tr-TR" sz="2000" b="1" dirty="0" err="1">
                <a:latin typeface="+mj-lt"/>
              </a:rPr>
              <a:t>replasmanı</a:t>
            </a:r>
            <a:r>
              <a:rPr lang="tr-TR" sz="2000" b="1" dirty="0">
                <a:latin typeface="+mj-lt"/>
              </a:rPr>
              <a:t> </a:t>
            </a:r>
            <a:r>
              <a:rPr lang="tr-TR" sz="2000" b="1" dirty="0" smtClean="0">
                <a:latin typeface="+mj-lt"/>
              </a:rPr>
              <a:t>kan </a:t>
            </a:r>
            <a:r>
              <a:rPr lang="tr-TR" sz="2000" b="1" dirty="0">
                <a:latin typeface="+mj-lt"/>
              </a:rPr>
              <a:t>ürünleri ve fibrinojen </a:t>
            </a:r>
            <a:endParaRPr lang="tr-TR" sz="2000" b="1" dirty="0" smtClean="0">
              <a:latin typeface="+mj-lt"/>
            </a:endParaRPr>
          </a:p>
          <a:p>
            <a:r>
              <a:rPr lang="tr-TR" sz="2000" b="1" dirty="0" smtClean="0">
                <a:latin typeface="+mj-lt"/>
              </a:rPr>
              <a:t>ile </a:t>
            </a:r>
            <a:r>
              <a:rPr lang="tr-TR" sz="2000" b="1" dirty="0">
                <a:latin typeface="+mj-lt"/>
              </a:rPr>
              <a:t>yapılmalıdır.</a:t>
            </a:r>
          </a:p>
          <a:p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 flipH="1">
            <a:off x="7283669" y="532610"/>
            <a:ext cx="139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%40-50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1149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 smtClean="0"/>
              <a:t>İlk 24 h içinde ;</a:t>
            </a:r>
          </a:p>
          <a:p>
            <a:pPr marL="800100" lvl="1" indent="-342900">
              <a:buFont typeface="Arial" charset="0"/>
              <a:buChar char="•"/>
            </a:pPr>
            <a:endParaRPr lang="tr-TR" dirty="0"/>
          </a:p>
          <a:p>
            <a:pPr marL="800100" lvl="1" indent="-342900">
              <a:buFont typeface="Arial" charset="0"/>
              <a:buChar char="•"/>
            </a:pPr>
            <a:r>
              <a:rPr lang="tr-TR" dirty="0" smtClean="0"/>
              <a:t>Kümülatif </a:t>
            </a:r>
            <a:r>
              <a:rPr lang="tr-TR" dirty="0"/>
              <a:t>en az 1000 ml kan kaybı</a:t>
            </a:r>
          </a:p>
          <a:p>
            <a:pPr marL="800100" lvl="1" indent="-342900">
              <a:buFont typeface="Arial" charset="0"/>
              <a:buChar char="•"/>
            </a:pPr>
            <a:r>
              <a:rPr lang="tr-TR" dirty="0"/>
              <a:t>Kan kaybı ile birlikte </a:t>
            </a:r>
            <a:r>
              <a:rPr lang="tr-TR" dirty="0" err="1"/>
              <a:t>hipovoleminin</a:t>
            </a:r>
            <a:r>
              <a:rPr lang="tr-TR" dirty="0"/>
              <a:t> bulgu ve </a:t>
            </a:r>
            <a:r>
              <a:rPr lang="tr-TR" dirty="0" smtClean="0"/>
              <a:t>semptomlarının olması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9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44" y="1236029"/>
            <a:ext cx="70707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+mj-lt"/>
              </a:rPr>
              <a:t>Fibrinojen, </a:t>
            </a:r>
            <a:r>
              <a:rPr lang="tr-TR" sz="2000" dirty="0" err="1" smtClean="0">
                <a:latin typeface="+mj-lt"/>
              </a:rPr>
              <a:t>hemostazın</a:t>
            </a:r>
            <a:r>
              <a:rPr lang="tr-TR" sz="2000" dirty="0" smtClean="0">
                <a:latin typeface="+mj-lt"/>
              </a:rPr>
              <a:t> önemli bir </a:t>
            </a:r>
            <a:r>
              <a:rPr lang="tr-TR" sz="2000" dirty="0" err="1" smtClean="0">
                <a:latin typeface="+mj-lt"/>
              </a:rPr>
              <a:t>endojen</a:t>
            </a:r>
            <a:r>
              <a:rPr lang="tr-TR" sz="2000" dirty="0" smtClean="0">
                <a:latin typeface="+mj-lt"/>
              </a:rPr>
              <a:t> bileşenidir ve masif kan </a:t>
            </a:r>
          </a:p>
          <a:p>
            <a:r>
              <a:rPr lang="tr-TR" sz="2000" dirty="0" smtClean="0">
                <a:latin typeface="+mj-lt"/>
              </a:rPr>
              <a:t>kaybında kritik seviyeye düşen ilk pıhtılaşma faktörüdür.  </a:t>
            </a:r>
          </a:p>
          <a:p>
            <a:endParaRPr lang="tr-TR" sz="2000" dirty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Fibrinojen düzeyinin </a:t>
            </a:r>
            <a:r>
              <a:rPr lang="tr-TR" sz="2000" dirty="0">
                <a:latin typeface="+mj-lt"/>
              </a:rPr>
              <a:t>&lt;200mg/dl</a:t>
            </a:r>
            <a:r>
              <a:rPr lang="tr-TR" sz="2000" dirty="0" smtClean="0">
                <a:latin typeface="+mj-lt"/>
              </a:rPr>
              <a:t> şiddetli </a:t>
            </a:r>
            <a:r>
              <a:rPr lang="tr-TR" sz="2000" dirty="0" err="1" smtClean="0">
                <a:latin typeface="+mj-lt"/>
              </a:rPr>
              <a:t>postpartum</a:t>
            </a:r>
            <a:r>
              <a:rPr lang="tr-TR" sz="2000" dirty="0" smtClean="0">
                <a:latin typeface="+mj-lt"/>
              </a:rPr>
              <a:t> kanamanın </a:t>
            </a:r>
          </a:p>
          <a:p>
            <a:r>
              <a:rPr lang="tr-TR" sz="2000" dirty="0" smtClean="0">
                <a:latin typeface="+mj-lt"/>
              </a:rPr>
              <a:t>en önemli ve en erken belirteçtir. PPD %100 </a:t>
            </a:r>
            <a:endParaRPr lang="tr-TR" sz="2000" dirty="0">
              <a:latin typeface="+mj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95807" y="3164992"/>
            <a:ext cx="10409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+mj-lt"/>
              </a:rPr>
              <a:t>F</a:t>
            </a:r>
            <a:r>
              <a:rPr lang="tr-TR" sz="2000" dirty="0" smtClean="0">
                <a:latin typeface="+mj-lt"/>
              </a:rPr>
              <a:t>ibrinojen alan hastaların  TDP ve kontrol gruplarına kıyasla </a:t>
            </a:r>
            <a:r>
              <a:rPr lang="tr-TR" sz="2000" dirty="0" err="1" smtClean="0">
                <a:latin typeface="+mj-lt"/>
              </a:rPr>
              <a:t>resüsitasyon</a:t>
            </a:r>
            <a:r>
              <a:rPr lang="tr-TR" sz="2000" dirty="0" smtClean="0">
                <a:latin typeface="+mj-lt"/>
              </a:rPr>
              <a:t> için ortalama 600-800 cm3 </a:t>
            </a:r>
          </a:p>
          <a:p>
            <a:r>
              <a:rPr lang="tr-TR" sz="2000" dirty="0" smtClean="0">
                <a:latin typeface="+mj-lt"/>
              </a:rPr>
              <a:t>daha az kana ihtiyaç olduğu </a:t>
            </a:r>
            <a:r>
              <a:rPr lang="tr-TR" sz="2000" dirty="0" err="1" smtClean="0">
                <a:latin typeface="+mj-lt"/>
              </a:rPr>
              <a:t>belirtillmiş</a:t>
            </a:r>
            <a:r>
              <a:rPr lang="tr-TR" sz="2000" dirty="0" smtClean="0">
                <a:latin typeface="+mj-lt"/>
              </a:rPr>
              <a:t>.</a:t>
            </a:r>
            <a:endParaRPr lang="tr-TR" sz="2000" dirty="0"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405513" y="3962199"/>
            <a:ext cx="9038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Akbari</a:t>
            </a:r>
            <a:r>
              <a:rPr lang="tr-TR" dirty="0"/>
              <a:t> E, Safari S, </a:t>
            </a:r>
            <a:r>
              <a:rPr lang="tr-TR" dirty="0" err="1"/>
              <a:t>Hatamabadi</a:t>
            </a:r>
            <a:r>
              <a:rPr lang="tr-TR" dirty="0"/>
              <a:t> H.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fibrinogen</a:t>
            </a:r>
            <a:r>
              <a:rPr lang="tr-TR" dirty="0"/>
              <a:t> </a:t>
            </a:r>
            <a:r>
              <a:rPr lang="tr-TR" dirty="0" err="1"/>
              <a:t>concentrate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fresh</a:t>
            </a:r>
            <a:r>
              <a:rPr lang="tr-TR" dirty="0"/>
              <a:t> </a:t>
            </a:r>
            <a:r>
              <a:rPr lang="tr-TR" dirty="0" err="1"/>
              <a:t>frozen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outcome</a:t>
            </a:r>
            <a:r>
              <a:rPr lang="tr-TR" dirty="0"/>
              <a:t> of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traumatic</a:t>
            </a:r>
            <a:r>
              <a:rPr lang="tr-TR" dirty="0"/>
              <a:t> </a:t>
            </a:r>
            <a:r>
              <a:rPr lang="tr-TR" dirty="0" err="1"/>
              <a:t>coagulopathy</a:t>
            </a:r>
            <a:r>
              <a:rPr lang="tr-TR" dirty="0"/>
              <a:t>: A </a:t>
            </a:r>
            <a:r>
              <a:rPr lang="tr-TR" dirty="0" err="1"/>
              <a:t>quasi-experimental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 smtClean="0"/>
              <a:t>.</a:t>
            </a:r>
          </a:p>
          <a:p>
            <a:r>
              <a:rPr lang="tr-TR" dirty="0"/>
              <a:t> </a:t>
            </a:r>
            <a:r>
              <a:rPr lang="tr-TR" i="1" dirty="0" err="1"/>
              <a:t>Am</a:t>
            </a:r>
            <a:r>
              <a:rPr lang="tr-TR" i="1" dirty="0"/>
              <a:t> J </a:t>
            </a:r>
            <a:r>
              <a:rPr lang="tr-TR" i="1" dirty="0" err="1"/>
              <a:t>Emerg</a:t>
            </a:r>
            <a:r>
              <a:rPr lang="tr-TR" i="1" dirty="0"/>
              <a:t> </a:t>
            </a:r>
            <a:r>
              <a:rPr lang="tr-TR" i="1" dirty="0" err="1"/>
              <a:t>Med</a:t>
            </a:r>
            <a:r>
              <a:rPr lang="tr-TR" i="1" dirty="0"/>
              <a:t>. </a:t>
            </a:r>
            <a:r>
              <a:rPr lang="tr-TR" dirty="0"/>
              <a:t>2018;36(11):1947–50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511744" y="5508621"/>
            <a:ext cx="1044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+mj-lt"/>
              </a:rPr>
              <a:t>Masif transfüzyona bağlı  akut akciğer hasarı ve akciğer ödemi Fibrinojen  tedavisi ile </a:t>
            </a:r>
            <a:r>
              <a:rPr lang="tr-TR" sz="2000" b="1" smtClean="0">
                <a:latin typeface="+mj-lt"/>
              </a:rPr>
              <a:t>riski   </a:t>
            </a:r>
            <a:r>
              <a:rPr lang="tr-TR" sz="2000" b="1" dirty="0" smtClean="0">
                <a:latin typeface="+mj-lt"/>
              </a:rPr>
              <a:t>azaltabilir.</a:t>
            </a:r>
            <a:endParaRPr lang="tr-TR" sz="2000" b="1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705174" y="291415"/>
            <a:ext cx="4051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Fibrinojen 200-400 mg/</a:t>
            </a:r>
            <a:r>
              <a:rPr lang="tr-TR" sz="2000" dirty="0" err="1" smtClean="0">
                <a:latin typeface="+mj-lt"/>
              </a:rPr>
              <a:t>dL</a:t>
            </a:r>
            <a:r>
              <a:rPr lang="tr-TR" sz="2000" dirty="0" smtClean="0">
                <a:latin typeface="+mj-lt"/>
              </a:rPr>
              <a:t>   (2-4 gr/L )</a:t>
            </a:r>
            <a:endParaRPr lang="tr-TR" sz="2000" dirty="0"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428848" y="739668"/>
            <a:ext cx="4604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+mj-lt"/>
              </a:rPr>
              <a:t>Hipofibrinojemi</a:t>
            </a:r>
            <a:r>
              <a:rPr lang="tr-TR" sz="2000" dirty="0" smtClean="0">
                <a:latin typeface="+mj-lt"/>
              </a:rPr>
              <a:t>   </a:t>
            </a:r>
            <a:r>
              <a:rPr lang="mr-IN" sz="2000" dirty="0" smtClean="0">
                <a:latin typeface="+mj-lt"/>
              </a:rPr>
              <a:t>&lt;</a:t>
            </a:r>
            <a:r>
              <a:rPr lang="tr-TR" sz="2000" dirty="0" smtClean="0">
                <a:latin typeface="+mj-lt"/>
              </a:rPr>
              <a:t> 150m</a:t>
            </a:r>
            <a:r>
              <a:rPr lang="mr-IN" sz="2000" dirty="0" err="1" smtClean="0">
                <a:latin typeface="+mj-lt"/>
              </a:rPr>
              <a:t>g</a:t>
            </a:r>
            <a:r>
              <a:rPr lang="mr-IN" sz="2000" dirty="0" smtClean="0">
                <a:latin typeface="+mj-lt"/>
              </a:rPr>
              <a:t>/</a:t>
            </a:r>
            <a:r>
              <a:rPr lang="tr-TR" sz="2000" dirty="0" err="1" smtClean="0">
                <a:latin typeface="+mj-lt"/>
              </a:rPr>
              <a:t>dL</a:t>
            </a:r>
            <a:r>
              <a:rPr lang="tr-TR" sz="2000" dirty="0" smtClean="0">
                <a:latin typeface="+mj-lt"/>
              </a:rPr>
              <a:t>.  (</a:t>
            </a:r>
            <a:r>
              <a:rPr lang="mr-IN" sz="2000" dirty="0" smtClean="0">
                <a:latin typeface="+mj-lt"/>
              </a:rPr>
              <a:t>&lt;</a:t>
            </a:r>
            <a:r>
              <a:rPr lang="tr-TR" sz="2000" dirty="0" smtClean="0">
                <a:latin typeface="+mj-lt"/>
              </a:rPr>
              <a:t> 1.5 gr/L )</a:t>
            </a:r>
            <a:endParaRPr lang="tr-TR" sz="2000" dirty="0"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898358" y="565631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+mj-lt"/>
              </a:rPr>
              <a:t>Fibrinojen </a:t>
            </a:r>
            <a:endParaRPr lang="tr-T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5135880" y="3223814"/>
            <a:ext cx="15087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1gr/L </a:t>
            </a:r>
            <a:endParaRPr lang="tr-TR" sz="2400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5135880" y="1023015"/>
            <a:ext cx="14325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30ml/kg TDP</a:t>
            </a:r>
            <a:endParaRPr lang="tr-TR" sz="2000" dirty="0"/>
          </a:p>
        </p:txBody>
      </p:sp>
      <p:sp>
        <p:nvSpPr>
          <p:cNvPr id="11" name="Aşağı Ok 10"/>
          <p:cNvSpPr/>
          <p:nvPr/>
        </p:nvSpPr>
        <p:spPr>
          <a:xfrm flipH="1">
            <a:off x="5745480" y="2103119"/>
            <a:ext cx="198120" cy="9549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Yuvarlatılmış Dikdörtgen 11"/>
          <p:cNvSpPr/>
          <p:nvPr/>
        </p:nvSpPr>
        <p:spPr>
          <a:xfrm>
            <a:off x="1256653" y="3262468"/>
            <a:ext cx="168771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2-3 gr fibrinojen k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13" name="Sağ Ok 12"/>
          <p:cNvSpPr/>
          <p:nvPr/>
        </p:nvSpPr>
        <p:spPr>
          <a:xfrm>
            <a:off x="3307080" y="3681014"/>
            <a:ext cx="1466088" cy="1747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566128" y="5424613"/>
            <a:ext cx="101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2400" dirty="0" smtClean="0">
                <a:latin typeface="+mj-lt"/>
              </a:rPr>
              <a:t>1 U TDP de 0.5 gram fibrinojen, 1 Ü </a:t>
            </a:r>
            <a:r>
              <a:rPr lang="tr-TR" sz="2400" dirty="0" err="1" smtClean="0">
                <a:latin typeface="+mj-lt"/>
              </a:rPr>
              <a:t>kryopresipitat</a:t>
            </a:r>
            <a:r>
              <a:rPr lang="tr-TR" sz="2400" dirty="0" smtClean="0">
                <a:latin typeface="+mj-lt"/>
              </a:rPr>
              <a:t> içeriğinde 0.25 gram fibrinojen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09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4949" y="604434"/>
            <a:ext cx="378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err="1" smtClean="0">
                <a:latin typeface="+mj-lt"/>
              </a:rPr>
              <a:t>Rekombinant</a:t>
            </a:r>
            <a:r>
              <a:rPr lang="tr-TR" sz="2800" dirty="0" smtClean="0">
                <a:latin typeface="+mj-lt"/>
              </a:rPr>
              <a:t> Faktör </a:t>
            </a:r>
            <a:r>
              <a:rPr lang="tr-TR" sz="2800" dirty="0" err="1" smtClean="0">
                <a:latin typeface="+mj-lt"/>
              </a:rPr>
              <a:t>VIIa</a:t>
            </a:r>
            <a:r>
              <a:rPr lang="tr-TR" sz="2800" dirty="0">
                <a:latin typeface="+mj-lt"/>
              </a:rPr>
              <a:t> 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573437" y="1921790"/>
            <a:ext cx="10439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+mj-lt"/>
              </a:rPr>
              <a:t>Trombositlerin</a:t>
            </a:r>
            <a:r>
              <a:rPr lang="tr-TR" sz="2000" dirty="0" smtClean="0">
                <a:latin typeface="+mj-lt"/>
              </a:rPr>
              <a:t> yüzeyindeki faktör IX ve </a:t>
            </a:r>
            <a:r>
              <a:rPr lang="tr-TR" sz="2000" dirty="0" err="1" smtClean="0">
                <a:latin typeface="+mj-lt"/>
              </a:rPr>
              <a:t>X’u</a:t>
            </a:r>
            <a:r>
              <a:rPr lang="tr-TR" sz="2000" dirty="0" smtClean="0">
                <a:latin typeface="+mj-lt"/>
              </a:rPr>
              <a:t> doğrudan aktive  eder.  Bu da </a:t>
            </a:r>
            <a:r>
              <a:rPr lang="tr-TR" sz="2000" dirty="0" err="1">
                <a:latin typeface="+mj-lt"/>
              </a:rPr>
              <a:t>t</a:t>
            </a:r>
            <a:r>
              <a:rPr lang="tr-TR" sz="2000" dirty="0" err="1" smtClean="0">
                <a:latin typeface="+mj-lt"/>
              </a:rPr>
              <a:t>rombin</a:t>
            </a:r>
            <a:r>
              <a:rPr lang="tr-TR" sz="2000" dirty="0" smtClean="0">
                <a:latin typeface="+mj-lt"/>
              </a:rPr>
              <a:t> artışına neden olur</a:t>
            </a:r>
          </a:p>
          <a:p>
            <a:r>
              <a:rPr lang="tr-TR" sz="2000" dirty="0" err="1" smtClean="0">
                <a:latin typeface="+mj-lt"/>
              </a:rPr>
              <a:t>Trombin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Activatable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Fibrinolysis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Inhibitor</a:t>
            </a:r>
            <a:r>
              <a:rPr lang="tr-TR" sz="2000" dirty="0" smtClean="0">
                <a:latin typeface="+mj-lt"/>
              </a:rPr>
              <a:t> (TAFI) ve Faktör </a:t>
            </a:r>
            <a:r>
              <a:rPr lang="tr-TR" sz="2000" dirty="0" err="1" smtClean="0">
                <a:latin typeface="+mj-lt"/>
              </a:rPr>
              <a:t>XIIIa'daki</a:t>
            </a:r>
            <a:r>
              <a:rPr lang="tr-TR" sz="2000" dirty="0" smtClean="0">
                <a:latin typeface="+mj-lt"/>
              </a:rPr>
              <a:t> artışa neden olur</a:t>
            </a:r>
            <a:endParaRPr lang="tr-TR" sz="2000" dirty="0">
              <a:latin typeface="+mj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21410" y="3270142"/>
            <a:ext cx="10114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Doz : 90-120 </a:t>
            </a:r>
            <a:r>
              <a:rPr lang="tr-TR" sz="2000" dirty="0" err="1" smtClean="0">
                <a:latin typeface="+mj-lt"/>
              </a:rPr>
              <a:t>mcg</a:t>
            </a:r>
            <a:r>
              <a:rPr lang="tr-TR" sz="2000" dirty="0" smtClean="0">
                <a:latin typeface="+mj-lt"/>
              </a:rPr>
              <a:t> / kg IV </a:t>
            </a:r>
            <a:r>
              <a:rPr lang="tr-TR" sz="2000" dirty="0" err="1" smtClean="0">
                <a:latin typeface="+mj-lt"/>
              </a:rPr>
              <a:t>bolus</a:t>
            </a:r>
            <a:r>
              <a:rPr lang="tr-TR" sz="2000" dirty="0" smtClean="0">
                <a:latin typeface="+mj-lt"/>
              </a:rPr>
              <a:t>, 2-5 dakikada, kanama devam ederse 2 saat sonra tekrarlanabilir.</a:t>
            </a:r>
            <a:endParaRPr lang="tr-TR" sz="2000" dirty="0"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83941" y="4310718"/>
            <a:ext cx="4342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Avantajı : • Hızlı yanıt </a:t>
            </a:r>
          </a:p>
          <a:p>
            <a:r>
              <a:rPr lang="tr-TR" sz="2000" dirty="0" smtClean="0">
                <a:latin typeface="+mj-lt"/>
              </a:rPr>
              <a:t>                 • Transfüzyon ihtiyacını azaltır </a:t>
            </a:r>
          </a:p>
          <a:p>
            <a:r>
              <a:rPr lang="tr-TR" sz="2000" dirty="0" smtClean="0">
                <a:latin typeface="+mj-lt"/>
              </a:rPr>
              <a:t>                 • İyi güvenlik profili </a:t>
            </a:r>
          </a:p>
          <a:p>
            <a:r>
              <a:rPr lang="tr-TR" sz="2000" dirty="0" smtClean="0">
                <a:latin typeface="+mj-lt"/>
              </a:rPr>
              <a:t>                 • </a:t>
            </a:r>
            <a:r>
              <a:rPr lang="tr-TR" sz="2000" dirty="0" err="1" smtClean="0">
                <a:latin typeface="+mj-lt"/>
              </a:rPr>
              <a:t>Viral</a:t>
            </a:r>
            <a:r>
              <a:rPr lang="tr-TR" sz="2000" dirty="0" smtClean="0">
                <a:latin typeface="+mj-lt"/>
              </a:rPr>
              <a:t> bulaşma riski yoktur</a:t>
            </a:r>
            <a:endParaRPr lang="tr-TR" sz="2000" dirty="0"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15588" y="4170358"/>
            <a:ext cx="71492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+mj-lt"/>
              </a:rPr>
              <a:t>Kullanım kriterleri : </a:t>
            </a:r>
          </a:p>
          <a:p>
            <a:r>
              <a:rPr lang="tr-TR" sz="2000" dirty="0" err="1" smtClean="0">
                <a:latin typeface="+mj-lt"/>
              </a:rPr>
              <a:t>Multipl</a:t>
            </a:r>
            <a:r>
              <a:rPr lang="tr-TR" sz="2000" dirty="0" smtClean="0">
                <a:latin typeface="+mj-lt"/>
              </a:rPr>
              <a:t> alanda devam eden kanama</a:t>
            </a:r>
          </a:p>
          <a:p>
            <a:r>
              <a:rPr lang="tr-TR" sz="2000" dirty="0" smtClean="0">
                <a:latin typeface="+mj-lt"/>
              </a:rPr>
              <a:t>İlaçlar ve kan ürünlerine rağmen ; &gt; 200 ml / saat  şiddetli kanama </a:t>
            </a:r>
          </a:p>
          <a:p>
            <a:r>
              <a:rPr lang="tr-TR" sz="2000" dirty="0" smtClean="0">
                <a:latin typeface="+mj-lt"/>
              </a:rPr>
              <a:t>Fibrinojen&gt; 1g / L ve </a:t>
            </a:r>
            <a:r>
              <a:rPr lang="tr-TR" sz="2000" dirty="0" err="1" smtClean="0">
                <a:latin typeface="+mj-lt"/>
              </a:rPr>
              <a:t>trombositler</a:t>
            </a:r>
            <a:r>
              <a:rPr lang="tr-TR" sz="2000" dirty="0" smtClean="0">
                <a:latin typeface="+mj-lt"/>
              </a:rPr>
              <a:t>&gt; 20.000 / mm3</a:t>
            </a:r>
            <a:endParaRPr lang="tr-TR" sz="2000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495" y="6051955"/>
            <a:ext cx="10529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+mj-lt"/>
              </a:rPr>
              <a:t>M</a:t>
            </a:r>
            <a:r>
              <a:rPr lang="tr-TR" sz="2000" b="1" dirty="0" smtClean="0">
                <a:latin typeface="+mj-lt"/>
              </a:rPr>
              <a:t>edikal, cerrahi tedaviler ve kan ürünü destek tedavileri  başarısız olduğunda, </a:t>
            </a:r>
            <a:r>
              <a:rPr lang="tr-TR" sz="2000" b="1" dirty="0" err="1" smtClean="0">
                <a:latin typeface="+mj-lt"/>
              </a:rPr>
              <a:t>rFVIIa</a:t>
            </a:r>
            <a:r>
              <a:rPr lang="tr-TR" sz="2000" b="1" dirty="0" smtClean="0">
                <a:latin typeface="+mj-lt"/>
              </a:rPr>
              <a:t> denemeye değer</a:t>
            </a:r>
            <a:endParaRPr lang="tr-T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88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304547" y="3882189"/>
            <a:ext cx="4406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Sabrınız için teşekkürler</a:t>
            </a:r>
            <a:r>
              <a:rPr lang="mr-IN" sz="3200" dirty="0" smtClean="0"/>
              <a:t>…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873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7982" y="157307"/>
            <a:ext cx="10515600" cy="1325563"/>
          </a:xfrm>
        </p:spPr>
        <p:txBody>
          <a:bodyPr/>
          <a:lstStyle/>
          <a:p>
            <a:r>
              <a:rPr lang="tr-TR" b="1" dirty="0" smtClean="0"/>
              <a:t>Tanım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7982" y="1313007"/>
            <a:ext cx="11118273" cy="4963102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>
                <a:latin typeface="+mj-lt"/>
                <a:ea typeface="Avenir Black" charset="0"/>
                <a:cs typeface="Avenir Black" charset="0"/>
              </a:rPr>
              <a:t>M</a:t>
            </a:r>
            <a:r>
              <a:rPr lang="tr-TR" b="1" dirty="0" smtClean="0">
                <a:latin typeface="+mj-lt"/>
                <a:ea typeface="Avenir Black" charset="0"/>
                <a:cs typeface="Avenir Black" charset="0"/>
              </a:rPr>
              <a:t>inör PPH (Evre 1 )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;</a:t>
            </a:r>
          </a:p>
          <a:p>
            <a:pPr marL="0" indent="0">
              <a:buNone/>
            </a:pP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 Doğumundan sonraki 24 saat içinde 500 ml ila 1000 ml kan kaybını içerir</a:t>
            </a:r>
            <a:r>
              <a:rPr lang="tr-TR" dirty="0" smtClean="0">
                <a:ea typeface="Avenir Black" charset="0"/>
                <a:cs typeface="Avenir Black" charset="0"/>
              </a:rPr>
              <a:t>. </a:t>
            </a:r>
          </a:p>
          <a:p>
            <a:r>
              <a:rPr lang="tr-TR" b="1" dirty="0" smtClean="0">
                <a:latin typeface="+mj-lt"/>
                <a:ea typeface="Avenir Black" charset="0"/>
                <a:cs typeface="Avenir Black" charset="0"/>
              </a:rPr>
              <a:t>Orta derecede PPH ( Evre 2 )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; </a:t>
            </a:r>
          </a:p>
          <a:p>
            <a:pPr marL="0" indent="0">
              <a:buNone/>
            </a:pP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 Doğumdan sonraki 24 saat içinde 1000 ml ila 1500 ml kan kaybını içerir.</a:t>
            </a:r>
          </a:p>
          <a:p>
            <a:r>
              <a:rPr lang="tr-TR" b="1" dirty="0">
                <a:latin typeface="+mj-lt"/>
                <a:ea typeface="Avenir Black" charset="0"/>
                <a:cs typeface="Avenir Black" charset="0"/>
              </a:rPr>
              <a:t>Ş</a:t>
            </a:r>
            <a:r>
              <a:rPr lang="tr-TR" b="1" dirty="0" smtClean="0">
                <a:latin typeface="+mj-lt"/>
                <a:ea typeface="Avenir Black" charset="0"/>
                <a:cs typeface="Avenir Black" charset="0"/>
              </a:rPr>
              <a:t>iddetli PPH ( Evre 3 )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;  </a:t>
            </a:r>
          </a:p>
          <a:p>
            <a:pPr marL="0" indent="0">
              <a:buNone/>
            </a:pPr>
            <a:r>
              <a:rPr lang="tr-TR" dirty="0">
                <a:latin typeface="+mj-lt"/>
                <a:ea typeface="Avenir Black" charset="0"/>
                <a:cs typeface="Avenir Black" charset="0"/>
              </a:rPr>
              <a:t> 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Doğumundan sonraki 24 saat içinde 1500 ml veya daha fazla kan kaybını        </a:t>
            </a:r>
          </a:p>
          <a:p>
            <a:pPr marL="0" indent="0">
              <a:buNone/>
            </a:pPr>
            <a:r>
              <a:rPr lang="tr-TR" dirty="0">
                <a:latin typeface="+mj-lt"/>
                <a:ea typeface="Avenir Black" charset="0"/>
                <a:cs typeface="Avenir Black" charset="0"/>
              </a:rPr>
              <a:t> 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 içerir.</a:t>
            </a:r>
          </a:p>
          <a:p>
            <a:r>
              <a:rPr lang="tr-TR" b="1" dirty="0" smtClean="0">
                <a:latin typeface="+mj-lt"/>
                <a:ea typeface="Avenir Black" charset="0"/>
                <a:cs typeface="Avenir Black" charset="0"/>
              </a:rPr>
              <a:t>Masif PPH ( Evre 4 )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; </a:t>
            </a:r>
          </a:p>
          <a:p>
            <a:pPr marL="0" indent="0">
              <a:buNone/>
            </a:pP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 Doğumundan </a:t>
            </a:r>
            <a:r>
              <a:rPr lang="tr-TR" dirty="0">
                <a:latin typeface="+mj-lt"/>
                <a:ea typeface="Avenir Black" charset="0"/>
                <a:cs typeface="Avenir Black" charset="0"/>
              </a:rPr>
              <a:t>sonraki 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24 saat içinde  2000 ml veya daha fazla kan kaybı   </a:t>
            </a:r>
          </a:p>
          <a:p>
            <a:pPr marL="0" indent="0">
              <a:buNone/>
            </a:pPr>
            <a:r>
              <a:rPr lang="tr-TR" dirty="0">
                <a:latin typeface="+mj-lt"/>
                <a:ea typeface="Avenir Black" charset="0"/>
                <a:cs typeface="Avenir Black" charset="0"/>
              </a:rPr>
              <a:t> 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veya </a:t>
            </a:r>
            <a:r>
              <a:rPr lang="tr-TR" dirty="0" err="1" smtClean="0">
                <a:latin typeface="+mj-lt"/>
                <a:ea typeface="Avenir Black" charset="0"/>
                <a:cs typeface="Avenir Black" charset="0"/>
              </a:rPr>
              <a:t>hemodinamisi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sınırlı olan hastada kanamanın şok bulgularını ortaya </a:t>
            </a:r>
          </a:p>
          <a:p>
            <a:pPr marL="0" indent="0">
              <a:buNone/>
            </a:pPr>
            <a:r>
              <a:rPr lang="tr-TR" dirty="0">
                <a:latin typeface="+mj-lt"/>
                <a:ea typeface="Avenir Black" charset="0"/>
                <a:cs typeface="Avenir Black" charset="0"/>
              </a:rPr>
              <a:t> </a:t>
            </a:r>
            <a:r>
              <a:rPr lang="tr-TR" dirty="0" smtClean="0">
                <a:latin typeface="+mj-lt"/>
                <a:ea typeface="Avenir Black" charset="0"/>
                <a:cs typeface="Avenir Black" charset="0"/>
              </a:rPr>
              <a:t>  çıkarması masif PPH olarak tanımlanmaktadır.</a:t>
            </a:r>
          </a:p>
        </p:txBody>
      </p:sp>
    </p:spTree>
    <p:extLst>
      <p:ext uri="{BB962C8B-B14F-4D97-AF65-F5344CB8AC3E}">
        <p14:creationId xmlns:p14="http://schemas.microsoft.com/office/powerpoint/2010/main" val="8942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Etiyoloji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>
                <a:latin typeface="+mj-lt"/>
              </a:rPr>
              <a:t>Atoni</a:t>
            </a:r>
            <a:r>
              <a:rPr lang="tr-TR" dirty="0" smtClean="0">
                <a:latin typeface="+mj-lt"/>
              </a:rPr>
              <a:t> (</a:t>
            </a:r>
            <a:r>
              <a:rPr lang="tr-TR" b="1" dirty="0" err="1" smtClean="0">
                <a:latin typeface="+mj-lt"/>
              </a:rPr>
              <a:t>Tone</a:t>
            </a:r>
            <a:r>
              <a:rPr lang="tr-TR" dirty="0" smtClean="0">
                <a:latin typeface="+mj-lt"/>
              </a:rPr>
              <a:t> ) %80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>
                <a:latin typeface="+mj-lt"/>
              </a:rPr>
              <a:t>Plasenta </a:t>
            </a:r>
            <a:r>
              <a:rPr lang="tr-TR" dirty="0" err="1" smtClean="0">
                <a:latin typeface="+mj-lt"/>
              </a:rPr>
              <a:t>retansiyonu</a:t>
            </a:r>
            <a:r>
              <a:rPr lang="tr-TR" dirty="0" smtClean="0">
                <a:latin typeface="+mj-lt"/>
              </a:rPr>
              <a:t> (</a:t>
            </a:r>
            <a:r>
              <a:rPr lang="tr-TR" b="1" dirty="0" err="1" smtClean="0">
                <a:latin typeface="+mj-lt"/>
              </a:rPr>
              <a:t>Tissue</a:t>
            </a:r>
            <a:r>
              <a:rPr lang="tr-TR" dirty="0" smtClean="0">
                <a:latin typeface="+mj-lt"/>
              </a:rPr>
              <a:t> ) %10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>
                <a:latin typeface="+mj-lt"/>
              </a:rPr>
              <a:t>Travma (</a:t>
            </a:r>
            <a:r>
              <a:rPr lang="tr-TR" b="1" dirty="0" err="1" smtClean="0">
                <a:latin typeface="+mj-lt"/>
              </a:rPr>
              <a:t>Trauma</a:t>
            </a:r>
            <a:r>
              <a:rPr lang="tr-TR" dirty="0" smtClean="0">
                <a:latin typeface="+mj-lt"/>
              </a:rPr>
              <a:t> ) %7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>
                <a:latin typeface="+mj-lt"/>
              </a:rPr>
              <a:t>Kuagülopati</a:t>
            </a:r>
            <a:r>
              <a:rPr lang="tr-TR" dirty="0" smtClean="0">
                <a:latin typeface="+mj-lt"/>
              </a:rPr>
              <a:t> ( </a:t>
            </a:r>
            <a:r>
              <a:rPr lang="tr-TR" b="1" dirty="0" err="1" smtClean="0">
                <a:latin typeface="+mj-lt"/>
              </a:rPr>
              <a:t>Thrombin</a:t>
            </a:r>
            <a:r>
              <a:rPr lang="tr-TR" dirty="0" smtClean="0">
                <a:latin typeface="+mj-lt"/>
              </a:rPr>
              <a:t> ) %3</a:t>
            </a:r>
          </a:p>
        </p:txBody>
      </p:sp>
    </p:spTree>
    <p:extLst>
      <p:ext uri="{BB962C8B-B14F-4D97-AF65-F5344CB8AC3E}">
        <p14:creationId xmlns:p14="http://schemas.microsoft.com/office/powerpoint/2010/main" val="10605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/>
          <p:nvPr/>
        </p:nvSpPr>
        <p:spPr>
          <a:xfrm>
            <a:off x="371850" y="2008062"/>
            <a:ext cx="2113250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Tekiz </a:t>
            </a:r>
            <a:r>
              <a:rPr lang="en-US" sz="2000" dirty="0" err="1"/>
              <a:t>gebelik</a:t>
            </a:r>
            <a:endParaRPr lang="en-US" sz="2000" dirty="0"/>
          </a:p>
          <a:p>
            <a:r>
              <a:rPr lang="en-US" sz="2000" dirty="0" err="1"/>
              <a:t>Dörtten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doğum</a:t>
            </a:r>
            <a:endParaRPr lang="en-US" sz="2000" dirty="0"/>
          </a:p>
          <a:p>
            <a:r>
              <a:rPr lang="en-US" sz="2000" dirty="0"/>
              <a:t>Uterin </a:t>
            </a:r>
            <a:r>
              <a:rPr lang="en-US" sz="2000" dirty="0" err="1"/>
              <a:t>skar</a:t>
            </a:r>
            <a:r>
              <a:rPr lang="en-US" sz="2000" dirty="0"/>
              <a:t> </a:t>
            </a:r>
            <a:r>
              <a:rPr lang="en-US" sz="2000" dirty="0" err="1"/>
              <a:t>yok</a:t>
            </a:r>
            <a:endParaRPr lang="en-US" sz="2000" dirty="0"/>
          </a:p>
          <a:p>
            <a:r>
              <a:rPr lang="en-US" sz="2000" dirty="0" smtClean="0"/>
              <a:t>PPK </a:t>
            </a:r>
            <a:r>
              <a:rPr lang="en-US" sz="2000" dirty="0" err="1" smtClean="0"/>
              <a:t>öyküsü</a:t>
            </a:r>
            <a:r>
              <a:rPr lang="en-US" sz="2000" dirty="0" smtClean="0"/>
              <a:t> </a:t>
            </a:r>
            <a:r>
              <a:rPr lang="en-US" sz="2000" dirty="0" err="1" smtClean="0"/>
              <a:t>yok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extBox 9"/>
          <p:cNvSpPr txBox="1"/>
          <p:nvPr/>
        </p:nvSpPr>
        <p:spPr>
          <a:xfrm>
            <a:off x="3567016" y="1979802"/>
            <a:ext cx="2668101" cy="2554545"/>
          </a:xfrm>
          <a:prstGeom prst="rect">
            <a:avLst/>
          </a:prstGeom>
          <a:solidFill>
            <a:srgbClr val="DDD9C3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Sezaryen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uterin</a:t>
            </a:r>
            <a:r>
              <a:rPr lang="en-US" sz="2000" dirty="0"/>
              <a:t> </a:t>
            </a:r>
            <a:r>
              <a:rPr lang="en-US" sz="2000" dirty="0" err="1"/>
              <a:t>cerrahi</a:t>
            </a:r>
            <a:endParaRPr lang="en-US" sz="2000" dirty="0"/>
          </a:p>
          <a:p>
            <a:r>
              <a:rPr lang="en-US" sz="2000" dirty="0" err="1"/>
              <a:t>Dörtten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doğum</a:t>
            </a:r>
            <a:endParaRPr lang="en-US" sz="2000" dirty="0"/>
          </a:p>
          <a:p>
            <a:r>
              <a:rPr lang="en-US" sz="2000" dirty="0" err="1"/>
              <a:t>Çoğul</a:t>
            </a:r>
            <a:r>
              <a:rPr lang="en-US" sz="2000" dirty="0"/>
              <a:t> </a:t>
            </a:r>
            <a:r>
              <a:rPr lang="en-US" sz="2000" dirty="0" err="1"/>
              <a:t>gebelik</a:t>
            </a:r>
            <a:endParaRPr lang="en-US" sz="2000" dirty="0"/>
          </a:p>
          <a:p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myom</a:t>
            </a:r>
            <a:endParaRPr lang="en-US" sz="2000" dirty="0"/>
          </a:p>
          <a:p>
            <a:r>
              <a:rPr lang="en-US" sz="2000" dirty="0" err="1"/>
              <a:t>Koryoamniyonit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Magnezyum</a:t>
            </a:r>
            <a:r>
              <a:rPr lang="en-US" sz="2000" dirty="0"/>
              <a:t> </a:t>
            </a:r>
            <a:r>
              <a:rPr lang="en-US" sz="2000" dirty="0" err="1"/>
              <a:t>sülfat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Uzamış</a:t>
            </a:r>
            <a:r>
              <a:rPr lang="en-US" sz="2000" dirty="0"/>
              <a:t> </a:t>
            </a:r>
            <a:r>
              <a:rPr lang="en-US" sz="2000" dirty="0" err="1"/>
              <a:t>oksitosin</a:t>
            </a:r>
            <a:r>
              <a:rPr lang="en-US" sz="2000" dirty="0"/>
              <a:t> </a:t>
            </a:r>
          </a:p>
        </p:txBody>
      </p:sp>
      <p:sp>
        <p:nvSpPr>
          <p:cNvPr id="5" name="TextBox 10"/>
          <p:cNvSpPr txBox="1"/>
          <p:nvPr/>
        </p:nvSpPr>
        <p:spPr>
          <a:xfrm>
            <a:off x="7305062" y="1951542"/>
            <a:ext cx="3459919" cy="2554545"/>
          </a:xfrm>
          <a:prstGeom prst="rect">
            <a:avLst/>
          </a:prstGeom>
          <a:solidFill>
            <a:srgbClr val="DDD9C3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Previa, </a:t>
            </a:r>
            <a:r>
              <a:rPr lang="en-US" sz="2000" dirty="0" err="1"/>
              <a:t>akreta</a:t>
            </a:r>
            <a:r>
              <a:rPr lang="en-US" sz="2000" dirty="0"/>
              <a:t>, </a:t>
            </a:r>
            <a:r>
              <a:rPr lang="en-US" sz="2000" dirty="0" err="1"/>
              <a:t>inkreta</a:t>
            </a:r>
            <a:r>
              <a:rPr lang="en-US" sz="2000" dirty="0"/>
              <a:t>, </a:t>
            </a:r>
            <a:r>
              <a:rPr lang="en-US" sz="2000" dirty="0" err="1"/>
              <a:t>perkreta</a:t>
            </a:r>
            <a:endParaRPr lang="en-US" sz="2000" dirty="0"/>
          </a:p>
          <a:p>
            <a:r>
              <a:rPr lang="en-US" sz="2000" dirty="0" err="1"/>
              <a:t>Hct</a:t>
            </a:r>
            <a:r>
              <a:rPr lang="en-US" sz="2000" dirty="0"/>
              <a:t> &lt;</a:t>
            </a:r>
            <a:r>
              <a:rPr lang="en-US" sz="2000" dirty="0" smtClean="0"/>
              <a:t>30</a:t>
            </a:r>
          </a:p>
          <a:p>
            <a:r>
              <a:rPr lang="en-US" sz="2000" dirty="0" smtClean="0"/>
              <a:t>PLT 100.000 den </a:t>
            </a:r>
            <a:r>
              <a:rPr lang="en-US" sz="2000" dirty="0" err="1" smtClean="0"/>
              <a:t>az</a:t>
            </a:r>
            <a:endParaRPr lang="en-US" sz="2000" dirty="0"/>
          </a:p>
          <a:p>
            <a:r>
              <a:rPr lang="en-US" sz="2000" dirty="0" err="1" smtClean="0"/>
              <a:t>Başvuruda</a:t>
            </a:r>
            <a:r>
              <a:rPr lang="en-US" sz="2000" dirty="0" smtClean="0"/>
              <a:t> </a:t>
            </a:r>
            <a:r>
              <a:rPr lang="en-US" sz="2000" dirty="0" err="1" smtClean="0"/>
              <a:t>kanama</a:t>
            </a:r>
            <a:endParaRPr lang="en-US" sz="2000" dirty="0" smtClean="0"/>
          </a:p>
          <a:p>
            <a:r>
              <a:rPr lang="en-US" sz="2000" dirty="0" err="1" smtClean="0"/>
              <a:t>Bilinen</a:t>
            </a:r>
            <a:r>
              <a:rPr lang="en-US" sz="2000" dirty="0" smtClean="0"/>
              <a:t> </a:t>
            </a:r>
            <a:r>
              <a:rPr lang="en-US" sz="2000" dirty="0" err="1" smtClean="0"/>
              <a:t>koagülopati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PPK </a:t>
            </a:r>
            <a:r>
              <a:rPr lang="en-US" sz="2000" dirty="0" err="1" smtClean="0"/>
              <a:t>öyküsü</a:t>
            </a:r>
            <a:endParaRPr lang="en-US" sz="2000" dirty="0"/>
          </a:p>
          <a:p>
            <a:r>
              <a:rPr lang="en-US" sz="2000" dirty="0" err="1"/>
              <a:t>Anormal</a:t>
            </a:r>
            <a:r>
              <a:rPr lang="en-US" sz="2000" dirty="0"/>
              <a:t> vital </a:t>
            </a:r>
            <a:r>
              <a:rPr lang="en-US" sz="2000" dirty="0" err="1" smtClean="0"/>
              <a:t>bulgular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11"/>
          <p:cNvSpPr txBox="1"/>
          <p:nvPr/>
        </p:nvSpPr>
        <p:spPr>
          <a:xfrm>
            <a:off x="680414" y="1459430"/>
            <a:ext cx="1496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Düşük</a:t>
            </a:r>
            <a:r>
              <a:rPr lang="en-US" sz="2000" b="1" dirty="0" smtClean="0"/>
              <a:t> risk</a:t>
            </a:r>
            <a:endParaRPr lang="en-US" sz="20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4069484" y="1477987"/>
            <a:ext cx="1239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Orta</a:t>
            </a:r>
            <a:r>
              <a:rPr lang="en-US" sz="2000" b="1" dirty="0" smtClean="0"/>
              <a:t> risk</a:t>
            </a:r>
            <a:endParaRPr lang="en-US" sz="2000" b="1" dirty="0"/>
          </a:p>
        </p:txBody>
      </p:sp>
      <p:sp>
        <p:nvSpPr>
          <p:cNvPr id="8" name="TextBox 13"/>
          <p:cNvSpPr txBox="1"/>
          <p:nvPr/>
        </p:nvSpPr>
        <p:spPr>
          <a:xfrm>
            <a:off x="7690192" y="1277932"/>
            <a:ext cx="162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Yüksek risk</a:t>
            </a:r>
            <a:endParaRPr lang="en-US" sz="2000" b="1" dirty="0"/>
          </a:p>
        </p:txBody>
      </p:sp>
      <p:sp>
        <p:nvSpPr>
          <p:cNvPr id="9" name="TextBox 14"/>
          <p:cNvSpPr txBox="1"/>
          <p:nvPr/>
        </p:nvSpPr>
        <p:spPr>
          <a:xfrm>
            <a:off x="7690192" y="6271466"/>
            <a:ext cx="4329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California Maternal Quality Care Collaborative 2015</a:t>
            </a:r>
            <a:endParaRPr lang="en-US" sz="1400" i="1" dirty="0"/>
          </a:p>
        </p:txBody>
      </p:sp>
      <p:sp>
        <p:nvSpPr>
          <p:cNvPr id="10" name="TextBox 16"/>
          <p:cNvSpPr txBox="1"/>
          <p:nvPr/>
        </p:nvSpPr>
        <p:spPr>
          <a:xfrm>
            <a:off x="873115" y="4750205"/>
            <a:ext cx="555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%1                    </a:t>
            </a:r>
            <a:endParaRPr lang="en-US" sz="2000" dirty="0"/>
          </a:p>
        </p:txBody>
      </p:sp>
      <p:sp>
        <p:nvSpPr>
          <p:cNvPr id="11" name="TextBox 18"/>
          <p:cNvSpPr txBox="1"/>
          <p:nvPr/>
        </p:nvSpPr>
        <p:spPr>
          <a:xfrm>
            <a:off x="4375995" y="4750205"/>
            <a:ext cx="626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 2</a:t>
            </a:r>
            <a:endParaRPr lang="en-US" sz="2000" dirty="0"/>
          </a:p>
        </p:txBody>
      </p:sp>
      <p:sp>
        <p:nvSpPr>
          <p:cNvPr id="12" name="TextBox 19"/>
          <p:cNvSpPr txBox="1"/>
          <p:nvPr/>
        </p:nvSpPr>
        <p:spPr>
          <a:xfrm>
            <a:off x="8401814" y="4649879"/>
            <a:ext cx="626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 7</a:t>
            </a:r>
            <a:endParaRPr lang="en-US" sz="2000" dirty="0"/>
          </a:p>
        </p:txBody>
      </p:sp>
      <p:sp>
        <p:nvSpPr>
          <p:cNvPr id="13" name="TextBox 20"/>
          <p:cNvSpPr txBox="1"/>
          <p:nvPr/>
        </p:nvSpPr>
        <p:spPr>
          <a:xfrm>
            <a:off x="8401814" y="5963689"/>
            <a:ext cx="3365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Dilla</a:t>
            </a:r>
            <a:r>
              <a:rPr lang="en-US" sz="1400" i="1" dirty="0" smtClean="0"/>
              <a:t> AJ. </a:t>
            </a:r>
            <a:r>
              <a:rPr lang="en-US" sz="1400" i="1" dirty="0" err="1" smtClean="0"/>
              <a:t>Obstet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Gynecol</a:t>
            </a:r>
            <a:r>
              <a:rPr lang="en-US" sz="1400" i="1" dirty="0" smtClean="0"/>
              <a:t> 2013; 122:120</a:t>
            </a:r>
            <a:endParaRPr lang="en-US" sz="1400" i="1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288488" y="343241"/>
            <a:ext cx="37760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Risk Değerlendirmesi</a:t>
            </a:r>
          </a:p>
          <a:p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 rot="20644796">
            <a:off x="496412" y="2872490"/>
            <a:ext cx="1123348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100" b="1" dirty="0" smtClean="0">
                <a:solidFill>
                  <a:srgbClr val="FF0000"/>
                </a:solidFill>
              </a:rPr>
              <a:t>PPH ÖN GÖRÜLEMEZ KANAMALARDIR</a:t>
            </a:r>
            <a:endParaRPr lang="tr-TR" sz="5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51164" y="332509"/>
            <a:ext cx="4328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PPH-</a:t>
            </a:r>
            <a:r>
              <a:rPr lang="tr-TR" sz="3200" b="1" dirty="0" err="1" smtClean="0"/>
              <a:t>Atoninin</a:t>
            </a:r>
            <a:r>
              <a:rPr lang="tr-TR" sz="3200" b="1" dirty="0" smtClean="0"/>
              <a:t> önlenmesi</a:t>
            </a:r>
            <a:endParaRPr lang="tr-TR" sz="32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651164" y="1551709"/>
            <a:ext cx="8229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latin typeface="+mj-lt"/>
              </a:rPr>
              <a:t>Risk değerlendirmesi yapmak anemi, </a:t>
            </a:r>
            <a:r>
              <a:rPr lang="tr-TR" sz="2400" dirty="0" err="1" smtClean="0">
                <a:latin typeface="+mj-lt"/>
              </a:rPr>
              <a:t>hipovolemi</a:t>
            </a:r>
            <a:r>
              <a:rPr lang="tr-TR" sz="2400" dirty="0" smtClean="0">
                <a:latin typeface="+mj-lt"/>
              </a:rPr>
              <a:t> düzeltilmesi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latin typeface="+mj-lt"/>
              </a:rPr>
              <a:t>Riskli hastaların donanımlı merkezde doğumu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latin typeface="+mj-lt"/>
              </a:rPr>
              <a:t>Doğum öncesi kan hazırlığı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b="1" dirty="0" smtClean="0">
                <a:latin typeface="+mj-lt"/>
              </a:rPr>
              <a:t>Doğum 3. evresinin aktif yönetimi </a:t>
            </a:r>
            <a:endParaRPr lang="tr-T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07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27" y="1222569"/>
            <a:ext cx="10639861" cy="546233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010653" y="497305"/>
            <a:ext cx="43375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latin typeface="+mj-lt"/>
              </a:rPr>
              <a:t>3. Evrenin aktif yönetimi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1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1055" y="374072"/>
            <a:ext cx="42673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latin typeface="+mj-lt"/>
              </a:rPr>
              <a:t>3. </a:t>
            </a:r>
            <a:r>
              <a:rPr lang="tr-TR" sz="3200" b="1" dirty="0" smtClean="0">
                <a:latin typeface="+mj-lt"/>
              </a:rPr>
              <a:t>Evrenin aktif </a:t>
            </a:r>
            <a:r>
              <a:rPr lang="tr-TR" sz="3200" b="1" dirty="0">
                <a:latin typeface="+mj-lt"/>
              </a:rPr>
              <a:t>yönetimi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71055" y="1526791"/>
            <a:ext cx="17924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err="1" smtClean="0"/>
              <a:t>Karbetosin</a:t>
            </a:r>
            <a:endParaRPr lang="tr-TR" sz="2800" b="1" dirty="0" smtClean="0"/>
          </a:p>
          <a:p>
            <a:r>
              <a:rPr lang="tr-TR" sz="2800" b="1" dirty="0"/>
              <a:t> </a:t>
            </a:r>
            <a:r>
              <a:rPr lang="tr-TR" sz="2800" b="1" dirty="0" smtClean="0"/>
              <a:t> </a:t>
            </a:r>
            <a:r>
              <a:rPr lang="tr-TR" sz="2000" b="1" dirty="0" smtClean="0">
                <a:latin typeface="+mj-lt"/>
              </a:rPr>
              <a:t>100mcg</a:t>
            </a:r>
            <a:endParaRPr lang="tr-TR" sz="2000" b="1" dirty="0"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100240" y="943795"/>
            <a:ext cx="817236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/>
              <a:t> </a:t>
            </a:r>
            <a:r>
              <a:rPr lang="tr-TR" sz="2000" dirty="0" smtClean="0"/>
              <a:t>   </a:t>
            </a:r>
            <a:r>
              <a:rPr lang="tr-TR" sz="2000" dirty="0" err="1" smtClean="0"/>
              <a:t>Oksitosinin</a:t>
            </a:r>
            <a:r>
              <a:rPr lang="tr-TR" sz="2000" dirty="0" smtClean="0"/>
              <a:t> sentetik analoğu (Yarılanma 40 </a:t>
            </a:r>
            <a:r>
              <a:rPr lang="tr-TR" sz="2000" dirty="0" err="1" smtClean="0"/>
              <a:t>dk</a:t>
            </a:r>
            <a:r>
              <a:rPr lang="tr-TR" sz="2000" dirty="0" smtClean="0"/>
              <a:t>) </a:t>
            </a:r>
          </a:p>
          <a:p>
            <a:r>
              <a:rPr lang="tr-TR" sz="2000" dirty="0" smtClean="0"/>
              <a:t>– CS sonrası </a:t>
            </a:r>
            <a:r>
              <a:rPr lang="tr-TR" sz="2000" dirty="0" err="1" smtClean="0"/>
              <a:t>Uterin</a:t>
            </a:r>
            <a:r>
              <a:rPr lang="tr-TR" sz="2000" dirty="0" smtClean="0"/>
              <a:t> </a:t>
            </a:r>
            <a:r>
              <a:rPr lang="tr-TR" sz="2000" dirty="0" err="1" smtClean="0"/>
              <a:t>atoni</a:t>
            </a:r>
            <a:r>
              <a:rPr lang="tr-TR" sz="2000" dirty="0" smtClean="0"/>
              <a:t> riskini  ve diğer </a:t>
            </a:r>
            <a:r>
              <a:rPr lang="tr-TR" sz="2000" dirty="0" err="1" smtClean="0"/>
              <a:t>uterotonik</a:t>
            </a:r>
            <a:r>
              <a:rPr lang="tr-TR" sz="2000" dirty="0" smtClean="0"/>
              <a:t> ilaç  ihtiyacını </a:t>
            </a:r>
          </a:p>
          <a:p>
            <a:r>
              <a:rPr lang="tr-TR" sz="2000" dirty="0" smtClean="0"/>
              <a:t>   azaltır.</a:t>
            </a:r>
          </a:p>
          <a:p>
            <a:r>
              <a:rPr lang="tr-TR" sz="2000" dirty="0" smtClean="0"/>
              <a:t>– </a:t>
            </a:r>
            <a:r>
              <a:rPr lang="tr-TR" sz="2000" dirty="0" err="1" smtClean="0"/>
              <a:t>Oksitotik</a:t>
            </a:r>
            <a:r>
              <a:rPr lang="tr-TR" sz="2000" dirty="0" smtClean="0"/>
              <a:t> aktivite: yaklaşık 50 IU </a:t>
            </a:r>
            <a:r>
              <a:rPr lang="tr-TR" sz="2000" dirty="0" err="1" smtClean="0"/>
              <a:t>oksitosin</a:t>
            </a:r>
            <a:r>
              <a:rPr lang="tr-TR" sz="2000" dirty="0" smtClean="0"/>
              <a:t> </a:t>
            </a:r>
          </a:p>
          <a:p>
            <a:r>
              <a:rPr lang="tr-TR" sz="2000" dirty="0" smtClean="0"/>
              <a:t>– IV ve IM uygulanabilir. </a:t>
            </a:r>
          </a:p>
          <a:p>
            <a:r>
              <a:rPr lang="tr-TR" sz="2000" dirty="0" smtClean="0"/>
              <a:t>– Etkisi hızlı başlar ve </a:t>
            </a:r>
            <a:r>
              <a:rPr lang="tr-TR" sz="2000" dirty="0" err="1" smtClean="0"/>
              <a:t>oksitosine</a:t>
            </a:r>
            <a:r>
              <a:rPr lang="tr-TR" sz="2000" dirty="0" smtClean="0"/>
              <a:t> göre daha uzundur. </a:t>
            </a:r>
          </a:p>
          <a:p>
            <a:r>
              <a:rPr lang="tr-TR" sz="2000" dirty="0" smtClean="0"/>
              <a:t>– Uygulamadan sonra </a:t>
            </a:r>
            <a:r>
              <a:rPr lang="tr-TR" sz="2000" dirty="0" err="1" smtClean="0"/>
              <a:t>uterusta</a:t>
            </a:r>
            <a:r>
              <a:rPr lang="tr-TR" sz="2000" dirty="0" smtClean="0"/>
              <a:t> önce </a:t>
            </a:r>
            <a:r>
              <a:rPr lang="tr-TR" sz="2000" dirty="0" err="1" smtClean="0"/>
              <a:t>tetanik</a:t>
            </a:r>
            <a:r>
              <a:rPr lang="tr-TR" sz="2000" dirty="0" smtClean="0"/>
              <a:t> sonra ritmik </a:t>
            </a:r>
            <a:r>
              <a:rPr lang="tr-TR" sz="2000" dirty="0" err="1" smtClean="0"/>
              <a:t>kontraksiyonlar</a:t>
            </a:r>
            <a:r>
              <a:rPr lang="tr-TR" sz="2000" dirty="0" smtClean="0"/>
              <a:t> olur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254" y="3247627"/>
            <a:ext cx="8644036" cy="19431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31" y="2635755"/>
            <a:ext cx="2286000" cy="148590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1120469" y="5666510"/>
            <a:ext cx="9533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+mj-lt"/>
              </a:rPr>
              <a:t>100 µg IV </a:t>
            </a:r>
            <a:r>
              <a:rPr lang="tr-TR" sz="2400" b="1" dirty="0" err="1" smtClean="0">
                <a:latin typeface="+mj-lt"/>
              </a:rPr>
              <a:t>Carbetocin</a:t>
            </a:r>
            <a:r>
              <a:rPr lang="tr-TR" sz="2400" b="1" dirty="0" smtClean="0">
                <a:latin typeface="+mj-lt"/>
              </a:rPr>
              <a:t> ile 1L %0.9 </a:t>
            </a:r>
            <a:r>
              <a:rPr lang="tr-TR" sz="2400" b="1" dirty="0" err="1" smtClean="0">
                <a:latin typeface="+mj-lt"/>
              </a:rPr>
              <a:t>salin</a:t>
            </a:r>
            <a:r>
              <a:rPr lang="tr-TR" sz="2400" b="1" dirty="0" smtClean="0">
                <a:latin typeface="+mj-lt"/>
              </a:rPr>
              <a:t> içinde 20 IU </a:t>
            </a:r>
            <a:r>
              <a:rPr lang="tr-TR" sz="2400" b="1" dirty="0" err="1" smtClean="0">
                <a:latin typeface="+mj-lt"/>
              </a:rPr>
              <a:t>oksitosin</a:t>
            </a:r>
            <a:r>
              <a:rPr lang="tr-TR" sz="2400" b="1" dirty="0" smtClean="0">
                <a:latin typeface="+mj-lt"/>
              </a:rPr>
              <a:t> (150 </a:t>
            </a:r>
            <a:r>
              <a:rPr lang="tr-TR" sz="2400" b="1" dirty="0" err="1" smtClean="0">
                <a:latin typeface="+mj-lt"/>
              </a:rPr>
              <a:t>mL</a:t>
            </a:r>
            <a:r>
              <a:rPr lang="tr-TR" sz="2400" b="1" dirty="0" smtClean="0">
                <a:latin typeface="+mj-lt"/>
              </a:rPr>
              <a:t> / saat) </a:t>
            </a:r>
          </a:p>
          <a:p>
            <a:r>
              <a:rPr lang="tr-TR" sz="2400" b="1" dirty="0">
                <a:latin typeface="+mj-lt"/>
              </a:rPr>
              <a:t>T</a:t>
            </a:r>
            <a:r>
              <a:rPr lang="tr-TR" sz="2400" b="1" dirty="0" smtClean="0">
                <a:latin typeface="+mj-lt"/>
              </a:rPr>
              <a:t>ahmini kan kaybı açısından önemli bir fark yok.</a:t>
            </a:r>
            <a:endParaRPr lang="tr-T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5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58779" y="1326774"/>
            <a:ext cx="2899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err="1" smtClean="0">
                <a:latin typeface="+mj-lt"/>
              </a:rPr>
              <a:t>Traneksamik</a:t>
            </a:r>
            <a:r>
              <a:rPr lang="tr-TR" sz="3200" b="1" dirty="0" smtClean="0">
                <a:latin typeface="+mj-lt"/>
              </a:rPr>
              <a:t> </a:t>
            </a:r>
            <a:r>
              <a:rPr lang="tr-TR" sz="3200" b="1" dirty="0">
                <a:latin typeface="+mj-lt"/>
              </a:rPr>
              <a:t>asit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058779" y="5116340"/>
            <a:ext cx="43914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>
                <a:latin typeface="+mj-lt"/>
              </a:rPr>
              <a:t>1gr </a:t>
            </a:r>
            <a:r>
              <a:rPr lang="tr-TR" sz="2400" dirty="0" smtClean="0">
                <a:latin typeface="+mj-lt"/>
              </a:rPr>
              <a:t>IV </a:t>
            </a:r>
            <a:r>
              <a:rPr lang="tr-TR" sz="2400" dirty="0" err="1" smtClean="0">
                <a:latin typeface="+mj-lt"/>
              </a:rPr>
              <a:t>Mediflex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içerisinde </a:t>
            </a:r>
            <a:r>
              <a:rPr lang="tr-TR" sz="2400" dirty="0" smtClean="0">
                <a:latin typeface="+mj-lt"/>
              </a:rPr>
              <a:t>10 </a:t>
            </a:r>
            <a:r>
              <a:rPr lang="tr-TR" sz="2400" dirty="0" err="1" smtClean="0">
                <a:latin typeface="+mj-lt"/>
              </a:rPr>
              <a:t>dk</a:t>
            </a:r>
            <a:endParaRPr lang="tr-TR" sz="2400" dirty="0">
              <a:latin typeface="+mj-lt"/>
            </a:endParaRP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058779" y="2287339"/>
            <a:ext cx="949631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+mj-lt"/>
              </a:rPr>
              <a:t>Plazminin</a:t>
            </a:r>
            <a:r>
              <a:rPr lang="tr-TR" sz="2400" dirty="0" smtClean="0">
                <a:latin typeface="+mj-lt"/>
              </a:rPr>
              <a:t> fibrinojene bağlanmasını engelleyerek </a:t>
            </a:r>
            <a:r>
              <a:rPr lang="tr-TR" sz="2400" dirty="0" err="1" smtClean="0">
                <a:latin typeface="+mj-lt"/>
              </a:rPr>
              <a:t>antifibrinolitik</a:t>
            </a:r>
            <a:r>
              <a:rPr lang="tr-TR" sz="2400" dirty="0" smtClean="0">
                <a:latin typeface="+mj-lt"/>
              </a:rPr>
              <a:t> etki sağlar.</a:t>
            </a:r>
          </a:p>
          <a:p>
            <a:r>
              <a:rPr lang="tr-TR" sz="2400" dirty="0" smtClean="0">
                <a:latin typeface="+mj-lt"/>
              </a:rPr>
              <a:t>Travmanın ilk 3 saatlik süresinde uygulanması tercih edilir.</a:t>
            </a:r>
          </a:p>
          <a:p>
            <a:r>
              <a:rPr lang="tr-TR" sz="2400" dirty="0" smtClean="0">
                <a:latin typeface="+mj-lt"/>
              </a:rPr>
              <a:t>Kan </a:t>
            </a:r>
            <a:r>
              <a:rPr lang="tr-TR" sz="2400" dirty="0">
                <a:latin typeface="+mj-lt"/>
              </a:rPr>
              <a:t>ürünlerini reddeden veya doğum sonu kanama açısından önemli bir risk</a:t>
            </a:r>
          </a:p>
          <a:p>
            <a:r>
              <a:rPr lang="tr-TR" sz="2400" dirty="0">
                <a:latin typeface="+mj-lt"/>
              </a:rPr>
              <a:t> taşıyan hastalar için  </a:t>
            </a:r>
            <a:r>
              <a:rPr lang="tr-TR" sz="2400" dirty="0" err="1">
                <a:latin typeface="+mj-lt"/>
              </a:rPr>
              <a:t>oksitosine</a:t>
            </a:r>
            <a:r>
              <a:rPr lang="tr-TR" sz="2400" dirty="0">
                <a:latin typeface="+mj-lt"/>
              </a:rPr>
              <a:t> yardımcı olarak kullanılabilir.</a:t>
            </a: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4189" y="529389"/>
            <a:ext cx="43375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latin typeface="+mj-lt"/>
              </a:rPr>
              <a:t>3. Evrenin aktif yönetimi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1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36830</TotalTime>
  <Words>1304</Words>
  <Application>Microsoft Macintosh PowerPoint</Application>
  <PresentationFormat>Geniş Ekran</PresentationFormat>
  <Paragraphs>209</Paragraphs>
  <Slides>23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Avenir Black</vt:lpstr>
      <vt:lpstr>Calibri</vt:lpstr>
      <vt:lpstr>Calibri Light</vt:lpstr>
      <vt:lpstr>Mangal</vt:lpstr>
      <vt:lpstr>Wingdings</vt:lpstr>
      <vt:lpstr>Arial</vt:lpstr>
      <vt:lpstr>Office Teması</vt:lpstr>
      <vt:lpstr>PPH’ DE MEDİKAL TEDAVİ</vt:lpstr>
      <vt:lpstr>Tanım</vt:lpstr>
      <vt:lpstr>Tanım</vt:lpstr>
      <vt:lpstr>Etiyoloji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PPH Yönetimi</vt:lpstr>
      <vt:lpstr>PowerPoint Sunusu</vt:lpstr>
      <vt:lpstr>PowerPoint Sunusu</vt:lpstr>
      <vt:lpstr>Kan kaybının hesaplanması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PPH’ DE MEDİKAL TEDAVİ</dc:title>
  <dc:creator>Mesut Polat</dc:creator>
  <cp:lastModifiedBy>Mesut Polat</cp:lastModifiedBy>
  <cp:revision>155</cp:revision>
  <dcterms:created xsi:type="dcterms:W3CDTF">2021-03-14T11:11:40Z</dcterms:created>
  <dcterms:modified xsi:type="dcterms:W3CDTF">2022-02-26T19:05:34Z</dcterms:modified>
</cp:coreProperties>
</file>