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05" r:id="rId3"/>
    <p:sldId id="447" r:id="rId4"/>
    <p:sldId id="288" r:id="rId5"/>
    <p:sldId id="261" r:id="rId6"/>
    <p:sldId id="289" r:id="rId7"/>
    <p:sldId id="418" r:id="rId8"/>
    <p:sldId id="441" r:id="rId9"/>
    <p:sldId id="262" r:id="rId10"/>
    <p:sldId id="437" r:id="rId11"/>
    <p:sldId id="290" r:id="rId12"/>
    <p:sldId id="281" r:id="rId13"/>
    <p:sldId id="426" r:id="rId14"/>
    <p:sldId id="291" r:id="rId15"/>
    <p:sldId id="420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32" r:id="rId24"/>
    <p:sldId id="401" r:id="rId25"/>
    <p:sldId id="402" r:id="rId26"/>
    <p:sldId id="403" r:id="rId27"/>
    <p:sldId id="429" r:id="rId28"/>
    <p:sldId id="430" r:id="rId29"/>
    <p:sldId id="433" r:id="rId30"/>
    <p:sldId id="419" r:id="rId31"/>
    <p:sldId id="308" r:id="rId32"/>
    <p:sldId id="449" r:id="rId33"/>
    <p:sldId id="339" r:id="rId34"/>
    <p:sldId id="338" r:id="rId35"/>
    <p:sldId id="340" r:id="rId36"/>
    <p:sldId id="341" r:id="rId37"/>
    <p:sldId id="342" r:id="rId38"/>
    <p:sldId id="293" r:id="rId39"/>
    <p:sldId id="309" r:id="rId40"/>
    <p:sldId id="310" r:id="rId41"/>
    <p:sldId id="329" r:id="rId42"/>
    <p:sldId id="343" r:id="rId43"/>
    <p:sldId id="330" r:id="rId44"/>
    <p:sldId id="332" r:id="rId45"/>
    <p:sldId id="333" r:id="rId46"/>
    <p:sldId id="335" r:id="rId47"/>
    <p:sldId id="336" r:id="rId48"/>
    <p:sldId id="337" r:id="rId49"/>
    <p:sldId id="439" r:id="rId50"/>
    <p:sldId id="315" r:id="rId51"/>
    <p:sldId id="303" r:id="rId52"/>
    <p:sldId id="306" r:id="rId53"/>
    <p:sldId id="304" r:id="rId54"/>
    <p:sldId id="264" r:id="rId55"/>
    <p:sldId id="444" r:id="rId56"/>
    <p:sldId id="443" r:id="rId57"/>
    <p:sldId id="446" r:id="rId58"/>
    <p:sldId id="454" r:id="rId59"/>
    <p:sldId id="455" r:id="rId60"/>
    <p:sldId id="457" r:id="rId61"/>
    <p:sldId id="458" r:id="rId62"/>
    <p:sldId id="271" r:id="rId63"/>
    <p:sldId id="450" r:id="rId64"/>
    <p:sldId id="452" r:id="rId65"/>
    <p:sldId id="422" r:id="rId66"/>
    <p:sldId id="346" r:id="rId67"/>
    <p:sldId id="428" r:id="rId68"/>
    <p:sldId id="421" r:id="rId69"/>
    <p:sldId id="43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4C0960-76DD-4041-B943-F9AB91D26CC3}">
          <p14:sldIdLst>
            <p14:sldId id="256"/>
            <p14:sldId id="305"/>
            <p14:sldId id="447"/>
            <p14:sldId id="288"/>
            <p14:sldId id="261"/>
            <p14:sldId id="289"/>
            <p14:sldId id="418"/>
            <p14:sldId id="441"/>
            <p14:sldId id="262"/>
            <p14:sldId id="437"/>
            <p14:sldId id="290"/>
            <p14:sldId id="281"/>
            <p14:sldId id="426"/>
            <p14:sldId id="291"/>
            <p14:sldId id="420"/>
            <p14:sldId id="394"/>
            <p14:sldId id="395"/>
            <p14:sldId id="396"/>
            <p14:sldId id="397"/>
            <p14:sldId id="398"/>
            <p14:sldId id="399"/>
            <p14:sldId id="400"/>
            <p14:sldId id="432"/>
            <p14:sldId id="401"/>
            <p14:sldId id="402"/>
            <p14:sldId id="403"/>
            <p14:sldId id="429"/>
            <p14:sldId id="430"/>
            <p14:sldId id="433"/>
            <p14:sldId id="419"/>
            <p14:sldId id="308"/>
            <p14:sldId id="449"/>
            <p14:sldId id="339"/>
            <p14:sldId id="338"/>
            <p14:sldId id="340"/>
            <p14:sldId id="341"/>
            <p14:sldId id="342"/>
            <p14:sldId id="293"/>
            <p14:sldId id="309"/>
            <p14:sldId id="310"/>
            <p14:sldId id="329"/>
            <p14:sldId id="343"/>
            <p14:sldId id="330"/>
            <p14:sldId id="332"/>
            <p14:sldId id="333"/>
            <p14:sldId id="335"/>
            <p14:sldId id="336"/>
            <p14:sldId id="337"/>
            <p14:sldId id="439"/>
            <p14:sldId id="315"/>
            <p14:sldId id="303"/>
            <p14:sldId id="306"/>
            <p14:sldId id="304"/>
            <p14:sldId id="264"/>
            <p14:sldId id="444"/>
            <p14:sldId id="443"/>
            <p14:sldId id="446"/>
            <p14:sldId id="454"/>
            <p14:sldId id="455"/>
            <p14:sldId id="457"/>
            <p14:sldId id="458"/>
            <p14:sldId id="271"/>
            <p14:sldId id="450"/>
            <p14:sldId id="452"/>
            <p14:sldId id="422"/>
            <p14:sldId id="346"/>
            <p14:sldId id="428"/>
            <p14:sldId id="421"/>
            <p14:sldId id="435"/>
          </p14:sldIdLst>
        </p14:section>
        <p14:section name="Untitled Section" id="{FBC3B35C-924E-A243-897B-E7C6AD345FB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68E1-71C3-824B-9080-8E40C52AB935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9FEA-6EF6-FF48-B8F1-774C4F55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BE40D-2B3F-6545-BCFA-D82429F22E07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A9A44C-EA01-1340-80D2-17005FFB4D55}" type="slidenum">
              <a:rPr lang="en-GB" sz="1200"/>
              <a:pPr eaLnBrk="1" hangingPunct="1"/>
              <a:t>62</a:t>
            </a:fld>
            <a:endParaRPr lang="en-GB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9DD32F-7292-DA4C-8E46-AE864BBB6B86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E3F0DF-074D-6544-B958-F480F820EF20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656A1-CDA8-714D-A98E-78EB7629F07D}" type="slidenum">
              <a:rPr lang="tr-TR"/>
              <a:pPr/>
              <a:t>12</a:t>
            </a:fld>
            <a:endParaRPr lang="tr-T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E33063-21BE-8748-9EEF-D1AB907ECB02}" type="slidenum">
              <a:rPr lang="tr-TR"/>
              <a:pPr eaLnBrk="1" hangingPunct="1"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CE83D2-EB6F-6342-9582-88E38C0E5016}" type="slidenum">
              <a:rPr lang="tr-TR"/>
              <a:pPr eaLnBrk="1" hangingPunct="1"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9FEA-6EF6-FF48-B8F1-774C4F559A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5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FD36E4-C27A-8748-9353-2D99379A4C45}" type="slidenum">
              <a:rPr lang="en-GB" sz="1200"/>
              <a:pPr eaLnBrk="1" hangingPunct="1"/>
              <a:t>54</a:t>
            </a:fld>
            <a:endParaRPr lang="en-GB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B302F-5F30-D249-BCE7-001CDCA7DB67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err="1" smtClean="0"/>
              <a:t>Drag</a:t>
            </a:r>
            <a:r>
              <a:rPr lang="tr-TR" dirty="0" smtClean="0"/>
              <a:t> </a:t>
            </a:r>
            <a:r>
              <a:rPr lang="tr-TR" dirty="0" err="1" smtClean="0"/>
              <a:t>picture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placeholder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icon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jpeg"/><Relationship Id="rId7" Type="http://schemas.openxmlformats.org/officeDocument/2006/relationships/image" Target="../media/image53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62" y="-611428"/>
            <a:ext cx="5280338" cy="74694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45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VAJİNOPLASTİ</a:t>
            </a:r>
            <a:br>
              <a:rPr lang="en-US" sz="4000" dirty="0" smtClean="0">
                <a:solidFill>
                  <a:srgbClr val="FF45FF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4000" dirty="0" smtClean="0">
                <a:solidFill>
                  <a:srgbClr val="FF45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PERİNEOPLASTİ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tr-TR" sz="3200" dirty="0" smtClean="0">
                <a:solidFill>
                  <a:schemeClr val="tx2"/>
                </a:solidFill>
              </a:rPr>
              <a:t>Dr.</a:t>
            </a:r>
            <a:r>
              <a:rPr lang="en-US" sz="3200" dirty="0" smtClean="0">
                <a:solidFill>
                  <a:schemeClr val="tx2"/>
                </a:solidFill>
              </a:rPr>
              <a:t>MURAT </a:t>
            </a:r>
            <a:r>
              <a:rPr lang="en-US" sz="3200" dirty="0" smtClean="0">
                <a:solidFill>
                  <a:schemeClr val="tx2"/>
                </a:solidFill>
              </a:rPr>
              <a:t>EMANETOĞLU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" name="Picture 6" descr="Womans body 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Calibri" charset="0"/>
              </a:rPr>
              <a:t>Pelvik</a:t>
            </a:r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charset="0"/>
              </a:rPr>
              <a:t>Relaksasyon</a:t>
            </a:r>
            <a:endParaRPr lang="en-US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Calibri" charset="0"/>
              </a:rPr>
              <a:t>Sistosel</a:t>
            </a:r>
            <a:endParaRPr lang="en-US" sz="2800" dirty="0">
              <a:latin typeface="Calibri" charset="0"/>
            </a:endParaRPr>
          </a:p>
          <a:p>
            <a:r>
              <a:rPr lang="en-US" sz="2800" dirty="0" err="1" smtClean="0">
                <a:latin typeface="Calibri" charset="0"/>
              </a:rPr>
              <a:t>Stres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üriner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inkontinans</a:t>
            </a:r>
            <a:endParaRPr lang="en-US" sz="2800" dirty="0">
              <a:latin typeface="Calibri" charset="0"/>
            </a:endParaRPr>
          </a:p>
          <a:p>
            <a:r>
              <a:rPr lang="en-US" sz="2800" dirty="0" err="1" smtClean="0">
                <a:latin typeface="Calibri" charset="0"/>
              </a:rPr>
              <a:t>Rektosel</a:t>
            </a:r>
            <a:endParaRPr lang="en-US" sz="2800" dirty="0">
              <a:latin typeface="Calibri" charset="0"/>
            </a:endParaRPr>
          </a:p>
          <a:p>
            <a:r>
              <a:rPr lang="en-US" sz="2800" dirty="0" err="1" smtClean="0">
                <a:latin typeface="Calibri" charset="0"/>
              </a:rPr>
              <a:t>Enterosel</a:t>
            </a:r>
            <a:endParaRPr lang="en-US" sz="2800" dirty="0">
              <a:latin typeface="Calibri" charset="0"/>
            </a:endParaRPr>
          </a:p>
          <a:p>
            <a:r>
              <a:rPr lang="en-US" sz="2800" dirty="0" err="1" smtClean="0">
                <a:latin typeface="Calibri" charset="0"/>
              </a:rPr>
              <a:t>Uterin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vajinal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prolapsus</a:t>
            </a:r>
            <a:endParaRPr lang="en-US" sz="2800" dirty="0">
              <a:latin typeface="Calibri" charset="0"/>
            </a:endParaRPr>
          </a:p>
          <a:p>
            <a:endParaRPr lang="en-US" sz="28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Result of weakness or defect in supporting tissues - </a:t>
            </a:r>
            <a:r>
              <a:rPr lang="en-US" sz="2400" dirty="0" err="1">
                <a:latin typeface="Calibri" charset="0"/>
              </a:rPr>
              <a:t>endopelvic</a:t>
            </a:r>
            <a:r>
              <a:rPr lang="en-US" sz="2400" dirty="0">
                <a:latin typeface="Calibri" charset="0"/>
              </a:rPr>
              <a:t> fascia and neuromuscular damage</a:t>
            </a:r>
          </a:p>
        </p:txBody>
      </p:sp>
    </p:spTree>
    <p:extLst>
      <p:ext uri="{BB962C8B-B14F-4D97-AF65-F5344CB8AC3E}">
        <p14:creationId xmlns:p14="http://schemas.microsoft.com/office/powerpoint/2010/main" val="3033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HASTA GÖZÜYLE AMAÇ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VAJİNA ÇAPINI DARALT!!!!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aginat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75" y="3726144"/>
            <a:ext cx="5203723" cy="28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2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CERRAH   GÖZÜYLE   VAJİNOPLASTİ AMAÇLARI</a:t>
            </a:r>
            <a:br>
              <a:rPr lang="tr-TR" sz="4000" dirty="0" smtClean="0">
                <a:solidFill>
                  <a:srgbClr val="FFFF00"/>
                </a:solidFill>
              </a:rPr>
            </a:b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481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/>
              <a:t>Anterior</a:t>
            </a:r>
            <a:r>
              <a:rPr lang="tr-TR" dirty="0"/>
              <a:t> , </a:t>
            </a:r>
            <a:r>
              <a:rPr lang="tr-TR" dirty="0" err="1"/>
              <a:t>posterior</a:t>
            </a:r>
            <a:r>
              <a:rPr lang="tr-TR" dirty="0"/>
              <a:t>, </a:t>
            </a:r>
            <a:r>
              <a:rPr lang="tr-TR" dirty="0" err="1"/>
              <a:t>superior</a:t>
            </a:r>
            <a:r>
              <a:rPr lang="tr-TR" dirty="0"/>
              <a:t>  </a:t>
            </a:r>
            <a:r>
              <a:rPr lang="tr-TR" dirty="0" err="1"/>
              <a:t>kompartmanların</a:t>
            </a:r>
            <a:r>
              <a:rPr lang="tr-TR" dirty="0"/>
              <a:t> desteklenmesi</a:t>
            </a:r>
          </a:p>
          <a:p>
            <a:r>
              <a:rPr lang="tr-TR" dirty="0"/>
              <a:t>Uygun </a:t>
            </a:r>
            <a:r>
              <a:rPr lang="tr-TR" dirty="0" err="1"/>
              <a:t>vaginal</a:t>
            </a:r>
            <a:r>
              <a:rPr lang="tr-TR" dirty="0"/>
              <a:t> </a:t>
            </a:r>
            <a:r>
              <a:rPr lang="tr-TR" dirty="0" smtClean="0"/>
              <a:t>aks, derinliğin ve darlığın </a:t>
            </a:r>
            <a:r>
              <a:rPr lang="tr-TR" dirty="0"/>
              <a:t>sağlanması</a:t>
            </a:r>
          </a:p>
          <a:p>
            <a:r>
              <a:rPr lang="tr-TR" dirty="0" err="1"/>
              <a:t>Üriner</a:t>
            </a:r>
            <a:r>
              <a:rPr lang="tr-TR" dirty="0"/>
              <a:t>, barsak ve seksüel fonksiyonların </a:t>
            </a:r>
            <a:r>
              <a:rPr lang="tr-TR" dirty="0" smtClean="0"/>
              <a:t>iyileştirilmesi</a:t>
            </a:r>
          </a:p>
          <a:p>
            <a:r>
              <a:rPr lang="tr-TR" dirty="0" smtClean="0"/>
              <a:t>SONUÇTA;  UZUN SÜRELİ HASTA MEMNUNİYETİ !!!!!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63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Goodman’ın</a:t>
            </a:r>
            <a:r>
              <a:rPr lang="en-US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Comic Sans MS"/>
              </a:rPr>
              <a:t/>
            </a:r>
            <a:br>
              <a:rPr lang="tr-TR" dirty="0" smtClean="0">
                <a:solidFill>
                  <a:srgbClr val="FFFF00"/>
                </a:solidFill>
                <a:cs typeface="Comic Sans MS"/>
              </a:rPr>
            </a:br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endikasyonlar</a:t>
            </a:r>
            <a:r>
              <a:rPr lang="en-US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dirty="0">
                <a:solidFill>
                  <a:srgbClr val="FFFF00"/>
                </a:solidFill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önerisi</a:t>
            </a:r>
            <a:r>
              <a:rPr lang="en-US" dirty="0" smtClean="0">
                <a:solidFill>
                  <a:srgbClr val="FFFF00"/>
                </a:solidFill>
                <a:cs typeface="Comic Sans MS"/>
              </a:rPr>
              <a:t> </a:t>
            </a:r>
            <a:endParaRPr lang="en-US" dirty="0">
              <a:solidFill>
                <a:srgbClr val="FFFF00"/>
              </a:solidFill>
              <a:cs typeface="Comic Sans MS"/>
            </a:endParaRPr>
          </a:p>
        </p:txBody>
      </p:sp>
      <p:pic>
        <p:nvPicPr>
          <p:cNvPr id="6" name="Content Placeholder 5" descr="Screen Shot 2017-12-07 at 14.11.07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3" t="-3778" r="-1" b="-6206"/>
          <a:stretch/>
        </p:blipFill>
        <p:spPr>
          <a:xfrm>
            <a:off x="6162920" y="2784838"/>
            <a:ext cx="2981079" cy="3788386"/>
          </a:xfrm>
        </p:spPr>
      </p:pic>
      <p:pic>
        <p:nvPicPr>
          <p:cNvPr id="7" name="Picture 6" descr="michael goodm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26" y="196532"/>
            <a:ext cx="1699471" cy="2549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2614350"/>
            <a:ext cx="57057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err="1" smtClean="0">
                <a:latin typeface="Comic Sans MS"/>
                <a:cs typeface="Comic Sans MS"/>
              </a:rPr>
              <a:t>Farkedilen</a:t>
            </a:r>
            <a:r>
              <a:rPr lang="en-US" sz="2400" dirty="0" smtClean="0">
                <a:latin typeface="Comic Sans MS"/>
                <a:cs typeface="Comic Sans MS"/>
              </a:rPr>
              <a:t> genital </a:t>
            </a:r>
            <a:r>
              <a:rPr lang="en-US" sz="2400" dirty="0" err="1" smtClean="0">
                <a:latin typeface="Comic Sans MS"/>
                <a:cs typeface="Comic Sans MS"/>
              </a:rPr>
              <a:t>hipertrofi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ve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belirgin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tutarsızlık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 smtClean="0">
                <a:latin typeface="Comic Sans MS"/>
                <a:cs typeface="Comic Sans MS"/>
              </a:rPr>
              <a:t>Giyimlerde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ve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spor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aktivitelerinde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rahatsızlık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ya</a:t>
            </a:r>
            <a:r>
              <a:rPr lang="en-US" sz="2400" dirty="0" smtClean="0">
                <a:latin typeface="Comic Sans MS"/>
                <a:cs typeface="Comic Sans MS"/>
              </a:rPr>
              <a:t> da </a:t>
            </a:r>
            <a:r>
              <a:rPr lang="en-US" sz="2400" dirty="0" err="1" smtClean="0">
                <a:latin typeface="Comic Sans MS"/>
                <a:cs typeface="Comic Sans MS"/>
              </a:rPr>
              <a:t>koit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sırasında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rahatsızlık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Vajinal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doğuma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ya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da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obstetrik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yaralanmaya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bağlı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kozmetik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kusurlar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ve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seksüel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hissiyatın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azalması</a:t>
            </a: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>
                <a:solidFill>
                  <a:srgbClr val="FFFF00"/>
                </a:solidFill>
              </a:rPr>
              <a:t>CERRAHİ </a:t>
            </a:r>
            <a:r>
              <a:rPr lang="en-US" sz="4400" dirty="0" smtClean="0">
                <a:solidFill>
                  <a:srgbClr val="FFFF00"/>
                </a:solidFill>
              </a:rPr>
              <a:t>VAJİNOPLASTİ   </a:t>
            </a:r>
            <a:r>
              <a:rPr lang="en-US" sz="4400" dirty="0" smtClean="0">
                <a:solidFill>
                  <a:srgbClr val="FFFF00"/>
                </a:solidFill>
              </a:rPr>
              <a:t>PROSEDÜRLERİ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1827"/>
            <a:ext cx="8229600" cy="4944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PERİNEOPLASTİ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KOLPOPERİNEOPLASTİ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ANTERİOR KOLPORAFİ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POSTERİOR KOLPORAFİ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LATERAL KOLPORAFİ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KOMBİNASYONLAR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00"/>
                </a:solidFill>
                <a:latin typeface="Calibri" charset="0"/>
              </a:rPr>
              <a:t>Perineal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Body</a:t>
            </a:r>
          </a:p>
        </p:txBody>
      </p:sp>
      <p:pic>
        <p:nvPicPr>
          <p:cNvPr id="8195" name="Picture 3" descr="Superficial Urogenital Triang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4210050" cy="3967163"/>
          </a:xfrm>
          <a:noFill/>
        </p:spPr>
      </p:pic>
      <p:pic>
        <p:nvPicPr>
          <p:cNvPr id="8196" name="Picture 4" descr="RV suppo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4958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4" name="AutoShape 6"/>
          <p:cNvSpPr>
            <a:spLocks noChangeArrowheads="1"/>
          </p:cNvSpPr>
          <p:nvPr/>
        </p:nvSpPr>
        <p:spPr bwMode="auto">
          <a:xfrm rot="1590495">
            <a:off x="7162800" y="4038600"/>
            <a:ext cx="609600" cy="609600"/>
          </a:xfrm>
          <a:prstGeom prst="diamond">
            <a:avLst/>
          </a:prstGeom>
          <a:noFill/>
          <a:ln w="31750">
            <a:solidFill>
              <a:srgbClr val="FFFF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7467600" y="3962400"/>
            <a:ext cx="152400" cy="1524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 flipH="1">
            <a:off x="7162800" y="3962400"/>
            <a:ext cx="304800" cy="3048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7577" name="Freeform 9"/>
          <p:cNvSpPr>
            <a:spLocks/>
          </p:cNvSpPr>
          <p:nvPr/>
        </p:nvSpPr>
        <p:spPr bwMode="auto">
          <a:xfrm>
            <a:off x="7378700" y="4343400"/>
            <a:ext cx="1498600" cy="317500"/>
          </a:xfrm>
          <a:custGeom>
            <a:avLst/>
            <a:gdLst>
              <a:gd name="T0" fmla="*/ 2147483647 w 944"/>
              <a:gd name="T1" fmla="*/ 2147483647 h 200"/>
              <a:gd name="T2" fmla="*/ 2147483647 w 944"/>
              <a:gd name="T3" fmla="*/ 2147483647 h 200"/>
              <a:gd name="T4" fmla="*/ 2147483647 w 944"/>
              <a:gd name="T5" fmla="*/ 2147483647 h 200"/>
              <a:gd name="T6" fmla="*/ 2147483647 w 944"/>
              <a:gd name="T7" fmla="*/ 2147483647 h 200"/>
              <a:gd name="T8" fmla="*/ 2147483647 w 944"/>
              <a:gd name="T9" fmla="*/ 2147483647 h 200"/>
              <a:gd name="T10" fmla="*/ 2147483647 w 944"/>
              <a:gd name="T11" fmla="*/ 2147483647 h 200"/>
              <a:gd name="T12" fmla="*/ 2147483647 w 944"/>
              <a:gd name="T13" fmla="*/ 0 h 200"/>
              <a:gd name="T14" fmla="*/ 2147483647 w 944"/>
              <a:gd name="T15" fmla="*/ 2147483647 h 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4"/>
              <a:gd name="T25" fmla="*/ 0 h 200"/>
              <a:gd name="T26" fmla="*/ 944 w 944"/>
              <a:gd name="T27" fmla="*/ 200 h 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4" h="200">
                <a:moveTo>
                  <a:pt x="920" y="96"/>
                </a:moveTo>
                <a:cubicBezTo>
                  <a:pt x="896" y="120"/>
                  <a:pt x="760" y="128"/>
                  <a:pt x="680" y="144"/>
                </a:cubicBezTo>
                <a:cubicBezTo>
                  <a:pt x="600" y="160"/>
                  <a:pt x="544" y="200"/>
                  <a:pt x="440" y="192"/>
                </a:cubicBezTo>
                <a:cubicBezTo>
                  <a:pt x="336" y="184"/>
                  <a:pt x="112" y="120"/>
                  <a:pt x="56" y="96"/>
                </a:cubicBezTo>
                <a:cubicBezTo>
                  <a:pt x="0" y="72"/>
                  <a:pt x="48" y="48"/>
                  <a:pt x="104" y="48"/>
                </a:cubicBezTo>
                <a:cubicBezTo>
                  <a:pt x="160" y="48"/>
                  <a:pt x="272" y="104"/>
                  <a:pt x="392" y="96"/>
                </a:cubicBezTo>
                <a:cubicBezTo>
                  <a:pt x="512" y="88"/>
                  <a:pt x="728" y="0"/>
                  <a:pt x="824" y="0"/>
                </a:cubicBezTo>
                <a:cubicBezTo>
                  <a:pt x="920" y="0"/>
                  <a:pt x="944" y="72"/>
                  <a:pt x="920" y="96"/>
                </a:cubicBezTo>
                <a:close/>
              </a:path>
            </a:pathLst>
          </a:custGeom>
          <a:solidFill>
            <a:srgbClr val="FF000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78" name="Freeform 10"/>
          <p:cNvSpPr>
            <a:spLocks/>
          </p:cNvSpPr>
          <p:nvPr/>
        </p:nvSpPr>
        <p:spPr bwMode="auto">
          <a:xfrm>
            <a:off x="2260600" y="1714500"/>
            <a:ext cx="419100" cy="1409700"/>
          </a:xfrm>
          <a:custGeom>
            <a:avLst/>
            <a:gdLst>
              <a:gd name="T0" fmla="*/ 2147483647 w 264"/>
              <a:gd name="T1" fmla="*/ 2147483647 h 888"/>
              <a:gd name="T2" fmla="*/ 2147483647 w 264"/>
              <a:gd name="T3" fmla="*/ 2147483647 h 888"/>
              <a:gd name="T4" fmla="*/ 2147483647 w 264"/>
              <a:gd name="T5" fmla="*/ 2147483647 h 888"/>
              <a:gd name="T6" fmla="*/ 2147483647 w 264"/>
              <a:gd name="T7" fmla="*/ 2147483647 h 888"/>
              <a:gd name="T8" fmla="*/ 2147483647 w 264"/>
              <a:gd name="T9" fmla="*/ 2147483647 h 888"/>
              <a:gd name="T10" fmla="*/ 2147483647 w 264"/>
              <a:gd name="T11" fmla="*/ 2147483647 h 888"/>
              <a:gd name="T12" fmla="*/ 2147483647 w 264"/>
              <a:gd name="T13" fmla="*/ 2147483647 h 888"/>
              <a:gd name="T14" fmla="*/ 2147483647 w 264"/>
              <a:gd name="T15" fmla="*/ 2147483647 h 888"/>
              <a:gd name="T16" fmla="*/ 2147483647 w 264"/>
              <a:gd name="T17" fmla="*/ 2147483647 h 8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4"/>
              <a:gd name="T28" fmla="*/ 0 h 888"/>
              <a:gd name="T29" fmla="*/ 264 w 264"/>
              <a:gd name="T30" fmla="*/ 888 h 8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4" h="888">
                <a:moveTo>
                  <a:pt x="64" y="24"/>
                </a:moveTo>
                <a:cubicBezTo>
                  <a:pt x="64" y="0"/>
                  <a:pt x="128" y="96"/>
                  <a:pt x="160" y="168"/>
                </a:cubicBezTo>
                <a:cubicBezTo>
                  <a:pt x="192" y="240"/>
                  <a:pt x="248" y="360"/>
                  <a:pt x="256" y="456"/>
                </a:cubicBezTo>
                <a:cubicBezTo>
                  <a:pt x="264" y="552"/>
                  <a:pt x="240" y="672"/>
                  <a:pt x="208" y="744"/>
                </a:cubicBezTo>
                <a:cubicBezTo>
                  <a:pt x="176" y="816"/>
                  <a:pt x="96" y="888"/>
                  <a:pt x="64" y="888"/>
                </a:cubicBezTo>
                <a:cubicBezTo>
                  <a:pt x="32" y="888"/>
                  <a:pt x="0" y="784"/>
                  <a:pt x="16" y="744"/>
                </a:cubicBezTo>
                <a:cubicBezTo>
                  <a:pt x="32" y="704"/>
                  <a:pt x="136" y="720"/>
                  <a:pt x="160" y="648"/>
                </a:cubicBezTo>
                <a:cubicBezTo>
                  <a:pt x="184" y="576"/>
                  <a:pt x="176" y="416"/>
                  <a:pt x="160" y="312"/>
                </a:cubicBezTo>
                <a:cubicBezTo>
                  <a:pt x="144" y="208"/>
                  <a:pt x="64" y="48"/>
                  <a:pt x="64" y="24"/>
                </a:cubicBezTo>
                <a:close/>
              </a:path>
            </a:pathLst>
          </a:custGeom>
          <a:solidFill>
            <a:srgbClr val="FF000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1954213" y="5715000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800" b="1" dirty="0">
              <a:latin typeface="Garamond" charset="0"/>
            </a:endParaRPr>
          </a:p>
        </p:txBody>
      </p:sp>
      <p:sp>
        <p:nvSpPr>
          <p:cNvPr id="237580" name="Freeform 12"/>
          <p:cNvSpPr>
            <a:spLocks/>
          </p:cNvSpPr>
          <p:nvPr/>
        </p:nvSpPr>
        <p:spPr bwMode="auto">
          <a:xfrm>
            <a:off x="2247900" y="2946400"/>
            <a:ext cx="1397000" cy="355600"/>
          </a:xfrm>
          <a:custGeom>
            <a:avLst/>
            <a:gdLst>
              <a:gd name="T0" fmla="*/ 2147483647 w 880"/>
              <a:gd name="T1" fmla="*/ 2147483647 h 224"/>
              <a:gd name="T2" fmla="*/ 2147483647 w 880"/>
              <a:gd name="T3" fmla="*/ 2147483647 h 224"/>
              <a:gd name="T4" fmla="*/ 2147483647 w 880"/>
              <a:gd name="T5" fmla="*/ 2147483647 h 224"/>
              <a:gd name="T6" fmla="*/ 2147483647 w 880"/>
              <a:gd name="T7" fmla="*/ 2147483647 h 224"/>
              <a:gd name="T8" fmla="*/ 2147483647 w 880"/>
              <a:gd name="T9" fmla="*/ 2147483647 h 224"/>
              <a:gd name="T10" fmla="*/ 2147483647 w 880"/>
              <a:gd name="T11" fmla="*/ 2147483647 h 224"/>
              <a:gd name="T12" fmla="*/ 2147483647 w 880"/>
              <a:gd name="T13" fmla="*/ 2147483647 h 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80"/>
              <a:gd name="T22" fmla="*/ 0 h 224"/>
              <a:gd name="T23" fmla="*/ 880 w 880"/>
              <a:gd name="T24" fmla="*/ 224 h 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80" h="224">
                <a:moveTo>
                  <a:pt x="840" y="208"/>
                </a:moveTo>
                <a:cubicBezTo>
                  <a:pt x="800" y="224"/>
                  <a:pt x="680" y="176"/>
                  <a:pt x="552" y="160"/>
                </a:cubicBezTo>
                <a:cubicBezTo>
                  <a:pt x="424" y="144"/>
                  <a:pt x="144" y="136"/>
                  <a:pt x="72" y="112"/>
                </a:cubicBezTo>
                <a:cubicBezTo>
                  <a:pt x="0" y="88"/>
                  <a:pt x="40" y="32"/>
                  <a:pt x="120" y="16"/>
                </a:cubicBezTo>
                <a:cubicBezTo>
                  <a:pt x="200" y="0"/>
                  <a:pt x="440" y="8"/>
                  <a:pt x="552" y="16"/>
                </a:cubicBezTo>
                <a:cubicBezTo>
                  <a:pt x="664" y="24"/>
                  <a:pt x="744" y="32"/>
                  <a:pt x="792" y="64"/>
                </a:cubicBezTo>
                <a:cubicBezTo>
                  <a:pt x="840" y="96"/>
                  <a:pt x="880" y="192"/>
                  <a:pt x="840" y="208"/>
                </a:cubicBezTo>
                <a:close/>
              </a:path>
            </a:pathLst>
          </a:cu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81" name="Freeform 13"/>
          <p:cNvSpPr>
            <a:spLocks/>
          </p:cNvSpPr>
          <p:nvPr/>
        </p:nvSpPr>
        <p:spPr bwMode="auto">
          <a:xfrm>
            <a:off x="6616700" y="4305300"/>
            <a:ext cx="1016000" cy="965200"/>
          </a:xfrm>
          <a:custGeom>
            <a:avLst/>
            <a:gdLst>
              <a:gd name="T0" fmla="*/ 2147483647 w 640"/>
              <a:gd name="T1" fmla="*/ 2147483647 h 608"/>
              <a:gd name="T2" fmla="*/ 2147483647 w 640"/>
              <a:gd name="T3" fmla="*/ 2147483647 h 608"/>
              <a:gd name="T4" fmla="*/ 2147483647 w 640"/>
              <a:gd name="T5" fmla="*/ 2147483647 h 608"/>
              <a:gd name="T6" fmla="*/ 2147483647 w 640"/>
              <a:gd name="T7" fmla="*/ 2147483647 h 608"/>
              <a:gd name="T8" fmla="*/ 2147483647 w 640"/>
              <a:gd name="T9" fmla="*/ 2147483647 h 608"/>
              <a:gd name="T10" fmla="*/ 2147483647 w 640"/>
              <a:gd name="T11" fmla="*/ 2147483647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0"/>
              <a:gd name="T19" fmla="*/ 0 h 608"/>
              <a:gd name="T20" fmla="*/ 640 w 640"/>
              <a:gd name="T21" fmla="*/ 608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0" h="608">
                <a:moveTo>
                  <a:pt x="8" y="456"/>
                </a:moveTo>
                <a:cubicBezTo>
                  <a:pt x="16" y="408"/>
                  <a:pt x="160" y="336"/>
                  <a:pt x="248" y="264"/>
                </a:cubicBezTo>
                <a:cubicBezTo>
                  <a:pt x="336" y="192"/>
                  <a:pt x="480" y="48"/>
                  <a:pt x="536" y="24"/>
                </a:cubicBezTo>
                <a:cubicBezTo>
                  <a:pt x="592" y="0"/>
                  <a:pt x="640" y="32"/>
                  <a:pt x="584" y="120"/>
                </a:cubicBezTo>
                <a:cubicBezTo>
                  <a:pt x="528" y="208"/>
                  <a:pt x="304" y="496"/>
                  <a:pt x="200" y="552"/>
                </a:cubicBezTo>
                <a:cubicBezTo>
                  <a:pt x="96" y="608"/>
                  <a:pt x="0" y="504"/>
                  <a:pt x="8" y="456"/>
                </a:cubicBezTo>
                <a:close/>
              </a:path>
            </a:pathLst>
          </a:custGeom>
          <a:solidFill>
            <a:srgbClr val="FF000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83" name="Freeform 15"/>
          <p:cNvSpPr>
            <a:spLocks/>
          </p:cNvSpPr>
          <p:nvPr/>
        </p:nvSpPr>
        <p:spPr bwMode="auto">
          <a:xfrm>
            <a:off x="6527800" y="3924300"/>
            <a:ext cx="1143000" cy="698500"/>
          </a:xfrm>
          <a:custGeom>
            <a:avLst/>
            <a:gdLst>
              <a:gd name="T0" fmla="*/ 2147483647 w 720"/>
              <a:gd name="T1" fmla="*/ 2147483647 h 440"/>
              <a:gd name="T2" fmla="*/ 2147483647 w 720"/>
              <a:gd name="T3" fmla="*/ 2147483647 h 440"/>
              <a:gd name="T4" fmla="*/ 2147483647 w 720"/>
              <a:gd name="T5" fmla="*/ 2147483647 h 440"/>
              <a:gd name="T6" fmla="*/ 2147483647 w 720"/>
              <a:gd name="T7" fmla="*/ 2147483647 h 440"/>
              <a:gd name="T8" fmla="*/ 2147483647 w 720"/>
              <a:gd name="T9" fmla="*/ 2147483647 h 440"/>
              <a:gd name="T10" fmla="*/ 2147483647 w 720"/>
              <a:gd name="T11" fmla="*/ 2147483647 h 440"/>
              <a:gd name="T12" fmla="*/ 2147483647 w 720"/>
              <a:gd name="T13" fmla="*/ 2147483647 h 440"/>
              <a:gd name="T14" fmla="*/ 2147483647 w 720"/>
              <a:gd name="T15" fmla="*/ 2147483647 h 440"/>
              <a:gd name="T16" fmla="*/ 2147483647 w 720"/>
              <a:gd name="T17" fmla="*/ 2147483647 h 440"/>
              <a:gd name="T18" fmla="*/ 2147483647 w 720"/>
              <a:gd name="T19" fmla="*/ 2147483647 h 440"/>
              <a:gd name="T20" fmla="*/ 2147483647 w 720"/>
              <a:gd name="T21" fmla="*/ 2147483647 h 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0"/>
              <a:gd name="T34" fmla="*/ 0 h 440"/>
              <a:gd name="T35" fmla="*/ 720 w 720"/>
              <a:gd name="T36" fmla="*/ 440 h 4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0" h="440">
                <a:moveTo>
                  <a:pt x="16" y="24"/>
                </a:moveTo>
                <a:cubicBezTo>
                  <a:pt x="0" y="48"/>
                  <a:pt x="32" y="152"/>
                  <a:pt x="64" y="216"/>
                </a:cubicBezTo>
                <a:cubicBezTo>
                  <a:pt x="96" y="280"/>
                  <a:pt x="136" y="376"/>
                  <a:pt x="208" y="408"/>
                </a:cubicBezTo>
                <a:cubicBezTo>
                  <a:pt x="280" y="440"/>
                  <a:pt x="416" y="424"/>
                  <a:pt x="496" y="408"/>
                </a:cubicBezTo>
                <a:cubicBezTo>
                  <a:pt x="576" y="392"/>
                  <a:pt x="656" y="352"/>
                  <a:pt x="688" y="312"/>
                </a:cubicBezTo>
                <a:cubicBezTo>
                  <a:pt x="720" y="272"/>
                  <a:pt x="712" y="176"/>
                  <a:pt x="688" y="168"/>
                </a:cubicBezTo>
                <a:cubicBezTo>
                  <a:pt x="664" y="160"/>
                  <a:pt x="584" y="240"/>
                  <a:pt x="544" y="264"/>
                </a:cubicBezTo>
                <a:cubicBezTo>
                  <a:pt x="504" y="288"/>
                  <a:pt x="504" y="320"/>
                  <a:pt x="448" y="312"/>
                </a:cubicBezTo>
                <a:cubicBezTo>
                  <a:pt x="392" y="304"/>
                  <a:pt x="256" y="256"/>
                  <a:pt x="208" y="216"/>
                </a:cubicBezTo>
                <a:cubicBezTo>
                  <a:pt x="160" y="176"/>
                  <a:pt x="192" y="112"/>
                  <a:pt x="160" y="72"/>
                </a:cubicBezTo>
                <a:cubicBezTo>
                  <a:pt x="128" y="32"/>
                  <a:pt x="32" y="0"/>
                  <a:pt x="16" y="24"/>
                </a:cubicBezTo>
                <a:close/>
              </a:path>
            </a:pathLst>
          </a:cu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84" name="Freeform 16"/>
          <p:cNvSpPr>
            <a:spLocks/>
          </p:cNvSpPr>
          <p:nvPr/>
        </p:nvSpPr>
        <p:spPr bwMode="auto">
          <a:xfrm>
            <a:off x="2197100" y="2870200"/>
            <a:ext cx="520700" cy="1092200"/>
          </a:xfrm>
          <a:custGeom>
            <a:avLst/>
            <a:gdLst>
              <a:gd name="T0" fmla="*/ 2147483647 w 328"/>
              <a:gd name="T1" fmla="*/ 2147483647 h 688"/>
              <a:gd name="T2" fmla="*/ 2147483647 w 328"/>
              <a:gd name="T3" fmla="*/ 2147483647 h 688"/>
              <a:gd name="T4" fmla="*/ 2147483647 w 328"/>
              <a:gd name="T5" fmla="*/ 2147483647 h 688"/>
              <a:gd name="T6" fmla="*/ 2147483647 w 328"/>
              <a:gd name="T7" fmla="*/ 2147483647 h 688"/>
              <a:gd name="T8" fmla="*/ 2147483647 w 328"/>
              <a:gd name="T9" fmla="*/ 2147483647 h 688"/>
              <a:gd name="T10" fmla="*/ 2147483647 w 328"/>
              <a:gd name="T11" fmla="*/ 2147483647 h 688"/>
              <a:gd name="T12" fmla="*/ 2147483647 w 328"/>
              <a:gd name="T13" fmla="*/ 2147483647 h 688"/>
              <a:gd name="T14" fmla="*/ 2147483647 w 328"/>
              <a:gd name="T15" fmla="*/ 2147483647 h 688"/>
              <a:gd name="T16" fmla="*/ 2147483647 w 328"/>
              <a:gd name="T17" fmla="*/ 2147483647 h 688"/>
              <a:gd name="T18" fmla="*/ 2147483647 w 328"/>
              <a:gd name="T19" fmla="*/ 2147483647 h 688"/>
              <a:gd name="T20" fmla="*/ 2147483647 w 328"/>
              <a:gd name="T21" fmla="*/ 2147483647 h 6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8"/>
              <a:gd name="T34" fmla="*/ 0 h 688"/>
              <a:gd name="T35" fmla="*/ 328 w 328"/>
              <a:gd name="T36" fmla="*/ 688 h 6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8" h="688">
                <a:moveTo>
                  <a:pt x="104" y="688"/>
                </a:moveTo>
                <a:cubicBezTo>
                  <a:pt x="128" y="688"/>
                  <a:pt x="168" y="672"/>
                  <a:pt x="200" y="640"/>
                </a:cubicBezTo>
                <a:cubicBezTo>
                  <a:pt x="232" y="608"/>
                  <a:pt x="280" y="560"/>
                  <a:pt x="296" y="496"/>
                </a:cubicBezTo>
                <a:cubicBezTo>
                  <a:pt x="312" y="432"/>
                  <a:pt x="328" y="336"/>
                  <a:pt x="296" y="256"/>
                </a:cubicBezTo>
                <a:cubicBezTo>
                  <a:pt x="264" y="176"/>
                  <a:pt x="152" y="32"/>
                  <a:pt x="104" y="16"/>
                </a:cubicBezTo>
                <a:cubicBezTo>
                  <a:pt x="56" y="0"/>
                  <a:pt x="0" y="128"/>
                  <a:pt x="8" y="160"/>
                </a:cubicBezTo>
                <a:cubicBezTo>
                  <a:pt x="16" y="192"/>
                  <a:pt x="120" y="160"/>
                  <a:pt x="152" y="208"/>
                </a:cubicBezTo>
                <a:cubicBezTo>
                  <a:pt x="184" y="256"/>
                  <a:pt x="200" y="392"/>
                  <a:pt x="200" y="448"/>
                </a:cubicBezTo>
                <a:cubicBezTo>
                  <a:pt x="200" y="504"/>
                  <a:pt x="176" y="512"/>
                  <a:pt x="152" y="544"/>
                </a:cubicBezTo>
                <a:cubicBezTo>
                  <a:pt x="128" y="576"/>
                  <a:pt x="64" y="616"/>
                  <a:pt x="56" y="640"/>
                </a:cubicBezTo>
                <a:cubicBezTo>
                  <a:pt x="48" y="664"/>
                  <a:pt x="80" y="688"/>
                  <a:pt x="104" y="688"/>
                </a:cubicBezTo>
                <a:close/>
              </a:path>
            </a:pathLst>
          </a:cu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86" name="Freeform 18"/>
          <p:cNvSpPr>
            <a:spLocks/>
          </p:cNvSpPr>
          <p:nvPr/>
        </p:nvSpPr>
        <p:spPr bwMode="auto">
          <a:xfrm>
            <a:off x="2273300" y="2921000"/>
            <a:ext cx="342900" cy="977900"/>
          </a:xfrm>
          <a:custGeom>
            <a:avLst/>
            <a:gdLst>
              <a:gd name="T0" fmla="*/ 2147483647 w 216"/>
              <a:gd name="T1" fmla="*/ 2147483647 h 616"/>
              <a:gd name="T2" fmla="*/ 2147483647 w 216"/>
              <a:gd name="T3" fmla="*/ 2147483647 h 616"/>
              <a:gd name="T4" fmla="*/ 2147483647 w 216"/>
              <a:gd name="T5" fmla="*/ 2147483647 h 616"/>
              <a:gd name="T6" fmla="*/ 2147483647 w 216"/>
              <a:gd name="T7" fmla="*/ 2147483647 h 616"/>
              <a:gd name="T8" fmla="*/ 2147483647 w 216"/>
              <a:gd name="T9" fmla="*/ 2147483647 h 616"/>
              <a:gd name="T10" fmla="*/ 2147483647 w 216"/>
              <a:gd name="T11" fmla="*/ 2147483647 h 616"/>
              <a:gd name="T12" fmla="*/ 2147483647 w 216"/>
              <a:gd name="T13" fmla="*/ 2147483647 h 616"/>
              <a:gd name="T14" fmla="*/ 2147483647 w 216"/>
              <a:gd name="T15" fmla="*/ 2147483647 h 616"/>
              <a:gd name="T16" fmla="*/ 2147483647 w 216"/>
              <a:gd name="T17" fmla="*/ 2147483647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616"/>
              <a:gd name="T29" fmla="*/ 216 w 216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616">
                <a:moveTo>
                  <a:pt x="8" y="560"/>
                </a:moveTo>
                <a:cubicBezTo>
                  <a:pt x="0" y="576"/>
                  <a:pt x="32" y="616"/>
                  <a:pt x="56" y="608"/>
                </a:cubicBezTo>
                <a:cubicBezTo>
                  <a:pt x="80" y="600"/>
                  <a:pt x="128" y="568"/>
                  <a:pt x="152" y="512"/>
                </a:cubicBezTo>
                <a:cubicBezTo>
                  <a:pt x="176" y="456"/>
                  <a:pt x="216" y="344"/>
                  <a:pt x="200" y="272"/>
                </a:cubicBezTo>
                <a:cubicBezTo>
                  <a:pt x="184" y="200"/>
                  <a:pt x="88" y="120"/>
                  <a:pt x="56" y="80"/>
                </a:cubicBezTo>
                <a:cubicBezTo>
                  <a:pt x="24" y="40"/>
                  <a:pt x="0" y="0"/>
                  <a:pt x="8" y="32"/>
                </a:cubicBezTo>
                <a:cubicBezTo>
                  <a:pt x="16" y="64"/>
                  <a:pt x="88" y="192"/>
                  <a:pt x="104" y="272"/>
                </a:cubicBezTo>
                <a:cubicBezTo>
                  <a:pt x="120" y="352"/>
                  <a:pt x="120" y="456"/>
                  <a:pt x="104" y="512"/>
                </a:cubicBezTo>
                <a:cubicBezTo>
                  <a:pt x="88" y="568"/>
                  <a:pt x="16" y="544"/>
                  <a:pt x="8" y="560"/>
                </a:cubicBezTo>
                <a:close/>
              </a:path>
            </a:pathLst>
          </a:custGeom>
          <a:solidFill>
            <a:srgbClr val="00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87" name="Freeform 19"/>
          <p:cNvSpPr>
            <a:spLocks/>
          </p:cNvSpPr>
          <p:nvPr/>
        </p:nvSpPr>
        <p:spPr bwMode="auto">
          <a:xfrm>
            <a:off x="6654800" y="3886200"/>
            <a:ext cx="990600" cy="571500"/>
          </a:xfrm>
          <a:custGeom>
            <a:avLst/>
            <a:gdLst>
              <a:gd name="T0" fmla="*/ 2147483647 w 624"/>
              <a:gd name="T1" fmla="*/ 2147483647 h 360"/>
              <a:gd name="T2" fmla="*/ 2147483647 w 624"/>
              <a:gd name="T3" fmla="*/ 2147483647 h 360"/>
              <a:gd name="T4" fmla="*/ 2147483647 w 624"/>
              <a:gd name="T5" fmla="*/ 2147483647 h 360"/>
              <a:gd name="T6" fmla="*/ 2147483647 w 624"/>
              <a:gd name="T7" fmla="*/ 2147483647 h 360"/>
              <a:gd name="T8" fmla="*/ 2147483647 w 624"/>
              <a:gd name="T9" fmla="*/ 2147483647 h 360"/>
              <a:gd name="T10" fmla="*/ 2147483647 w 624"/>
              <a:gd name="T11" fmla="*/ 2147483647 h 360"/>
              <a:gd name="T12" fmla="*/ 2147483647 w 624"/>
              <a:gd name="T13" fmla="*/ 2147483647 h 360"/>
              <a:gd name="T14" fmla="*/ 2147483647 w 624"/>
              <a:gd name="T15" fmla="*/ 2147483647 h 360"/>
              <a:gd name="T16" fmla="*/ 2147483647 w 624"/>
              <a:gd name="T17" fmla="*/ 2147483647 h 360"/>
              <a:gd name="T18" fmla="*/ 2147483647 w 624"/>
              <a:gd name="T19" fmla="*/ 2147483647 h 360"/>
              <a:gd name="T20" fmla="*/ 2147483647 w 624"/>
              <a:gd name="T21" fmla="*/ 0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4"/>
              <a:gd name="T34" fmla="*/ 0 h 360"/>
              <a:gd name="T35" fmla="*/ 624 w 624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4" h="360">
                <a:moveTo>
                  <a:pt x="32" y="48"/>
                </a:moveTo>
                <a:cubicBezTo>
                  <a:pt x="16" y="96"/>
                  <a:pt x="0" y="144"/>
                  <a:pt x="32" y="192"/>
                </a:cubicBezTo>
                <a:cubicBezTo>
                  <a:pt x="64" y="240"/>
                  <a:pt x="152" y="312"/>
                  <a:pt x="224" y="336"/>
                </a:cubicBezTo>
                <a:cubicBezTo>
                  <a:pt x="296" y="360"/>
                  <a:pt x="400" y="360"/>
                  <a:pt x="464" y="336"/>
                </a:cubicBezTo>
                <a:cubicBezTo>
                  <a:pt x="528" y="312"/>
                  <a:pt x="592" y="224"/>
                  <a:pt x="608" y="192"/>
                </a:cubicBezTo>
                <a:cubicBezTo>
                  <a:pt x="624" y="160"/>
                  <a:pt x="584" y="136"/>
                  <a:pt x="560" y="144"/>
                </a:cubicBezTo>
                <a:cubicBezTo>
                  <a:pt x="536" y="152"/>
                  <a:pt x="504" y="216"/>
                  <a:pt x="464" y="240"/>
                </a:cubicBezTo>
                <a:cubicBezTo>
                  <a:pt x="424" y="264"/>
                  <a:pt x="376" y="296"/>
                  <a:pt x="320" y="288"/>
                </a:cubicBezTo>
                <a:cubicBezTo>
                  <a:pt x="264" y="280"/>
                  <a:pt x="160" y="232"/>
                  <a:pt x="128" y="192"/>
                </a:cubicBezTo>
                <a:cubicBezTo>
                  <a:pt x="96" y="152"/>
                  <a:pt x="136" y="80"/>
                  <a:pt x="128" y="48"/>
                </a:cubicBezTo>
                <a:cubicBezTo>
                  <a:pt x="120" y="16"/>
                  <a:pt x="100" y="8"/>
                  <a:pt x="80" y="0"/>
                </a:cubicBezTo>
              </a:path>
            </a:pathLst>
          </a:custGeom>
          <a:solidFill>
            <a:srgbClr val="00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7315200" y="3962400"/>
            <a:ext cx="1524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>
            <a:off x="7467600" y="3962400"/>
            <a:ext cx="228600" cy="533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7591" name="Freeform 23"/>
          <p:cNvSpPr>
            <a:spLocks/>
          </p:cNvSpPr>
          <p:nvPr/>
        </p:nvSpPr>
        <p:spPr bwMode="auto">
          <a:xfrm>
            <a:off x="2438400" y="1752600"/>
            <a:ext cx="850900" cy="1333500"/>
          </a:xfrm>
          <a:custGeom>
            <a:avLst/>
            <a:gdLst>
              <a:gd name="T0" fmla="*/ 0 w 536"/>
              <a:gd name="T1" fmla="*/ 0 h 840"/>
              <a:gd name="T2" fmla="*/ 2147483647 w 536"/>
              <a:gd name="T3" fmla="*/ 2147483647 h 840"/>
              <a:gd name="T4" fmla="*/ 2147483647 w 536"/>
              <a:gd name="T5" fmla="*/ 2147483647 h 840"/>
              <a:gd name="T6" fmla="*/ 2147483647 w 536"/>
              <a:gd name="T7" fmla="*/ 2147483647 h 840"/>
              <a:gd name="T8" fmla="*/ 2147483647 w 536"/>
              <a:gd name="T9" fmla="*/ 2147483647 h 840"/>
              <a:gd name="T10" fmla="*/ 2147483647 w 536"/>
              <a:gd name="T11" fmla="*/ 2147483647 h 840"/>
              <a:gd name="T12" fmla="*/ 2147483647 w 536"/>
              <a:gd name="T13" fmla="*/ 2147483647 h 840"/>
              <a:gd name="T14" fmla="*/ 2147483647 w 536"/>
              <a:gd name="T15" fmla="*/ 2147483647 h 840"/>
              <a:gd name="T16" fmla="*/ 0 w 536"/>
              <a:gd name="T17" fmla="*/ 2147483647 h 8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840"/>
              <a:gd name="T29" fmla="*/ 536 w 536"/>
              <a:gd name="T30" fmla="*/ 840 h 8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840">
                <a:moveTo>
                  <a:pt x="0" y="0"/>
                </a:moveTo>
                <a:cubicBezTo>
                  <a:pt x="76" y="104"/>
                  <a:pt x="152" y="208"/>
                  <a:pt x="240" y="336"/>
                </a:cubicBezTo>
                <a:cubicBezTo>
                  <a:pt x="328" y="464"/>
                  <a:pt x="520" y="696"/>
                  <a:pt x="528" y="768"/>
                </a:cubicBezTo>
                <a:cubicBezTo>
                  <a:pt x="536" y="840"/>
                  <a:pt x="368" y="768"/>
                  <a:pt x="288" y="768"/>
                </a:cubicBezTo>
                <a:cubicBezTo>
                  <a:pt x="208" y="768"/>
                  <a:pt x="72" y="792"/>
                  <a:pt x="48" y="768"/>
                </a:cubicBezTo>
                <a:cubicBezTo>
                  <a:pt x="24" y="744"/>
                  <a:pt x="128" y="680"/>
                  <a:pt x="144" y="624"/>
                </a:cubicBezTo>
                <a:cubicBezTo>
                  <a:pt x="160" y="568"/>
                  <a:pt x="160" y="512"/>
                  <a:pt x="144" y="432"/>
                </a:cubicBezTo>
                <a:cubicBezTo>
                  <a:pt x="128" y="352"/>
                  <a:pt x="72" y="208"/>
                  <a:pt x="48" y="144"/>
                </a:cubicBezTo>
                <a:cubicBezTo>
                  <a:pt x="24" y="80"/>
                  <a:pt x="12" y="64"/>
                  <a:pt x="0" y="48"/>
                </a:cubicBezTo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7592" name="Freeform 24"/>
          <p:cNvSpPr>
            <a:spLocks/>
          </p:cNvSpPr>
          <p:nvPr/>
        </p:nvSpPr>
        <p:spPr bwMode="auto">
          <a:xfrm>
            <a:off x="6972300" y="4483100"/>
            <a:ext cx="1790700" cy="635000"/>
          </a:xfrm>
          <a:custGeom>
            <a:avLst/>
            <a:gdLst>
              <a:gd name="T0" fmla="*/ 2147483647 w 1128"/>
              <a:gd name="T1" fmla="*/ 2147483647 h 400"/>
              <a:gd name="T2" fmla="*/ 2147483647 w 1128"/>
              <a:gd name="T3" fmla="*/ 2147483647 h 400"/>
              <a:gd name="T4" fmla="*/ 2147483647 w 1128"/>
              <a:gd name="T5" fmla="*/ 2147483647 h 400"/>
              <a:gd name="T6" fmla="*/ 2147483647 w 1128"/>
              <a:gd name="T7" fmla="*/ 2147483647 h 400"/>
              <a:gd name="T8" fmla="*/ 2147483647 w 1128"/>
              <a:gd name="T9" fmla="*/ 2147483647 h 400"/>
              <a:gd name="T10" fmla="*/ 2147483647 w 1128"/>
              <a:gd name="T11" fmla="*/ 2147483647 h 400"/>
              <a:gd name="T12" fmla="*/ 2147483647 w 1128"/>
              <a:gd name="T13" fmla="*/ 2147483647 h 400"/>
              <a:gd name="T14" fmla="*/ 2147483647 w 1128"/>
              <a:gd name="T15" fmla="*/ 2147483647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28"/>
              <a:gd name="T25" fmla="*/ 0 h 400"/>
              <a:gd name="T26" fmla="*/ 1128 w 1128"/>
              <a:gd name="T27" fmla="*/ 400 h 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28" h="400">
                <a:moveTo>
                  <a:pt x="1128" y="8"/>
                </a:moveTo>
                <a:cubicBezTo>
                  <a:pt x="976" y="96"/>
                  <a:pt x="824" y="184"/>
                  <a:pt x="648" y="248"/>
                </a:cubicBezTo>
                <a:cubicBezTo>
                  <a:pt x="472" y="312"/>
                  <a:pt x="144" y="400"/>
                  <a:pt x="72" y="392"/>
                </a:cubicBezTo>
                <a:cubicBezTo>
                  <a:pt x="0" y="384"/>
                  <a:pt x="176" y="256"/>
                  <a:pt x="216" y="200"/>
                </a:cubicBezTo>
                <a:cubicBezTo>
                  <a:pt x="256" y="144"/>
                  <a:pt x="280" y="88"/>
                  <a:pt x="312" y="56"/>
                </a:cubicBezTo>
                <a:cubicBezTo>
                  <a:pt x="344" y="24"/>
                  <a:pt x="352" y="0"/>
                  <a:pt x="408" y="8"/>
                </a:cubicBezTo>
                <a:cubicBezTo>
                  <a:pt x="464" y="16"/>
                  <a:pt x="536" y="104"/>
                  <a:pt x="648" y="104"/>
                </a:cubicBezTo>
                <a:cubicBezTo>
                  <a:pt x="760" y="104"/>
                  <a:pt x="1008" y="24"/>
                  <a:pt x="1080" y="8"/>
                </a:cubicBezTo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lg" len="lg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997700" y="6324600"/>
            <a:ext cx="2070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Garamond" charset="0"/>
              </a:rPr>
              <a:t>Cleveland Clinic Foundation</a:t>
            </a:r>
          </a:p>
          <a:p>
            <a:r>
              <a:rPr lang="en-US" sz="1200">
                <a:latin typeface="Garamond" charset="0"/>
              </a:rPr>
              <a:t>Burnett </a:t>
            </a:r>
            <a:r>
              <a:rPr lang="en-US" sz="1200" i="1">
                <a:latin typeface="Garamond" charset="0"/>
              </a:rPr>
              <a:t>Novack’s Gynecology </a:t>
            </a:r>
            <a:r>
              <a:rPr lang="en-US" sz="1200">
                <a:latin typeface="Garamond" charset="0"/>
              </a:rPr>
              <a:t>2004</a:t>
            </a:r>
          </a:p>
          <a:p>
            <a:endParaRPr lang="en-US" sz="12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16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5" grpId="0" animBg="1"/>
      <p:bldP spid="237576" grpId="0" animBg="1"/>
      <p:bldP spid="237577" grpId="0" animBg="1"/>
      <p:bldP spid="237578" grpId="0" animBg="1"/>
      <p:bldP spid="237580" grpId="0" animBg="1"/>
      <p:bldP spid="237581" grpId="0" animBg="1"/>
      <p:bldP spid="237583" grpId="0" animBg="1"/>
      <p:bldP spid="237584" grpId="0" animBg="1"/>
      <p:bldP spid="237586" grpId="0" animBg="1"/>
      <p:bldP spid="237587" grpId="0" animBg="1"/>
      <p:bldP spid="237589" grpId="0" animBg="1"/>
      <p:bldP spid="237590" grpId="0" animBg="1"/>
      <p:bldP spid="237591" grpId="0" animBg="1"/>
      <p:bldP spid="2375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6161" y="188640"/>
            <a:ext cx="8229600" cy="105152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prstClr val="black"/>
                </a:solidFill>
              </a:rPr>
              <a:t>cerrahi </a:t>
            </a:r>
            <a:r>
              <a:rPr lang="tr-TR" sz="2400" dirty="0">
                <a:solidFill>
                  <a:prstClr val="black"/>
                </a:solidFill>
              </a:rPr>
              <a:t>uygulamaları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528" y="1694591"/>
            <a:ext cx="4172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000" b="1" u="sng" dirty="0" err="1" smtClean="0">
                <a:solidFill>
                  <a:srgbClr val="FFFF00"/>
                </a:solidFill>
              </a:rPr>
              <a:t>Perineal</a:t>
            </a:r>
            <a:r>
              <a:rPr lang="tr-TR" sz="3000" b="1" u="sng" dirty="0" smtClean="0">
                <a:solidFill>
                  <a:srgbClr val="FFFF00"/>
                </a:solidFill>
              </a:rPr>
              <a:t> cisim </a:t>
            </a:r>
            <a:r>
              <a:rPr lang="tr-TR" sz="3000" b="1" u="sng" dirty="0" err="1" smtClean="0">
                <a:solidFill>
                  <a:srgbClr val="FFFF00"/>
                </a:solidFill>
              </a:rPr>
              <a:t>defektleri</a:t>
            </a:r>
            <a:r>
              <a:rPr lang="tr-TR" sz="3000" b="1" u="sng" dirty="0" smtClean="0">
                <a:solidFill>
                  <a:srgbClr val="FFFF00"/>
                </a:solidFill>
              </a:rPr>
              <a:t>:</a:t>
            </a:r>
          </a:p>
          <a:p>
            <a:endParaRPr lang="tr-TR" sz="3000" dirty="0" smtClean="0"/>
          </a:p>
          <a:p>
            <a:r>
              <a:rPr lang="tr-TR" sz="3000" dirty="0" err="1" smtClean="0"/>
              <a:t>Genital</a:t>
            </a:r>
            <a:r>
              <a:rPr lang="tr-TR" sz="3000" dirty="0" smtClean="0"/>
              <a:t> </a:t>
            </a:r>
            <a:r>
              <a:rPr lang="tr-TR" sz="3000" dirty="0" err="1" smtClean="0"/>
              <a:t>hiatus</a:t>
            </a:r>
            <a:r>
              <a:rPr lang="tr-TR" sz="3000" dirty="0" smtClean="0"/>
              <a:t> genişler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forniks</a:t>
            </a:r>
            <a:r>
              <a:rPr lang="tr-TR" dirty="0" smtClean="0"/>
              <a:t> ile </a:t>
            </a:r>
            <a:r>
              <a:rPr lang="tr-TR" dirty="0" err="1" smtClean="0"/>
              <a:t>anus</a:t>
            </a:r>
            <a:r>
              <a:rPr lang="tr-TR" dirty="0" smtClean="0"/>
              <a:t> arasındaki mesafe daralır.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61" y="1556793"/>
            <a:ext cx="4127503" cy="463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024" y="529234"/>
            <a:ext cx="62444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PERİNEOPLASTİ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PERİNEOPLASTİ TEKNİK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ullSizeRender-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922449" y="1890795"/>
            <a:ext cx="3046496" cy="3438997"/>
          </a:xfrm>
        </p:spPr>
      </p:pic>
      <p:pic>
        <p:nvPicPr>
          <p:cNvPr id="6" name="Picture 5" descr="IMG_1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7647" y="1946312"/>
            <a:ext cx="3438995" cy="3327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788" y="5574606"/>
            <a:ext cx="317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U FLAP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83888" y="5436484"/>
            <a:ext cx="337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DİAMOND WEDGE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10433" y="6036271"/>
            <a:ext cx="26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400" dirty="0" smtClean="0"/>
              <a:t>AYNI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2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Perineoplasti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364716" cy="639762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Klempler</a:t>
            </a:r>
            <a:r>
              <a:rPr lang="en-US" sz="1600" dirty="0" smtClean="0"/>
              <a:t> u </a:t>
            </a:r>
            <a:r>
              <a:rPr lang="en-US" sz="1600" dirty="0" err="1" smtClean="0"/>
              <a:t>flebi</a:t>
            </a:r>
            <a:r>
              <a:rPr lang="en-US" sz="1600" dirty="0" smtClean="0"/>
              <a:t> </a:t>
            </a:r>
            <a:r>
              <a:rPr lang="en-US" sz="1600" dirty="0" err="1" smtClean="0"/>
              <a:t>hymenal</a:t>
            </a:r>
            <a:r>
              <a:rPr lang="en-US" sz="1600" dirty="0" smtClean="0"/>
              <a:t> ring </a:t>
            </a:r>
            <a:r>
              <a:rPr lang="en-US" sz="1600" dirty="0" err="1" smtClean="0"/>
              <a:t>hizzasından</a:t>
            </a:r>
            <a:r>
              <a:rPr lang="en-US" sz="1600" dirty="0" smtClean="0"/>
              <a:t> </a:t>
            </a:r>
            <a:r>
              <a:rPr lang="en-US" sz="1600" dirty="0" err="1" smtClean="0"/>
              <a:t>çift</a:t>
            </a:r>
            <a:r>
              <a:rPr lang="en-US" sz="1600" dirty="0" smtClean="0"/>
              <a:t> </a:t>
            </a:r>
            <a:r>
              <a:rPr lang="en-US" sz="1600" dirty="0" err="1" smtClean="0"/>
              <a:t>taraflı</a:t>
            </a:r>
            <a:r>
              <a:rPr lang="en-US" sz="1600" dirty="0" smtClean="0"/>
              <a:t> </a:t>
            </a:r>
            <a:r>
              <a:rPr lang="en-US" sz="1600" dirty="0" err="1" smtClean="0"/>
              <a:t>tutar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235828" cy="63976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altı</a:t>
            </a:r>
            <a:r>
              <a:rPr lang="en-US" dirty="0" smtClean="0"/>
              <a:t> </a:t>
            </a:r>
            <a:r>
              <a:rPr lang="en-US" dirty="0" err="1" smtClean="0"/>
              <a:t>dokuyla</a:t>
            </a:r>
            <a:r>
              <a:rPr lang="en-US" dirty="0" smtClean="0"/>
              <a:t> </a:t>
            </a:r>
            <a:r>
              <a:rPr lang="en-US" dirty="0" err="1" smtClean="0"/>
              <a:t>flep</a:t>
            </a:r>
            <a:r>
              <a:rPr lang="en-US" dirty="0" smtClean="0"/>
              <a:t> </a:t>
            </a:r>
            <a:r>
              <a:rPr lang="en-US" dirty="0" err="1" smtClean="0"/>
              <a:t>kaldırılır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" name="Picture 15" descr="FullSizeRend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84616"/>
            <a:ext cx="3581400" cy="3915015"/>
          </a:xfrm>
          <a:prstGeom prst="rect">
            <a:avLst/>
          </a:prstGeom>
        </p:spPr>
      </p:pic>
      <p:pic>
        <p:nvPicPr>
          <p:cNvPr id="18" name="Picture 17" descr="FullSizeRe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3" y="2484616"/>
            <a:ext cx="3556000" cy="39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Perineoplasti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r="2725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pic>
        <p:nvPicPr>
          <p:cNvPr id="6" name="Content Placeholder 5" descr="FullSizeRender_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b="620"/>
          <a:stretch>
            <a:fillRect/>
          </a:stretch>
        </p:blipFill>
        <p:spPr>
          <a:xfrm>
            <a:off x="4794081" y="1600200"/>
            <a:ext cx="4038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607452" y="6349574"/>
            <a:ext cx="388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Vajinal</a:t>
            </a:r>
            <a:r>
              <a:rPr lang="en-US" dirty="0" smtClean="0"/>
              <a:t> V </a:t>
            </a:r>
            <a:r>
              <a:rPr lang="en-US" dirty="0" err="1" smtClean="0"/>
              <a:t>flep</a:t>
            </a:r>
            <a:r>
              <a:rPr lang="en-US" dirty="0" smtClean="0"/>
              <a:t> (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mukoza</a:t>
            </a:r>
            <a:r>
              <a:rPr lang="en-US" dirty="0" smtClean="0"/>
              <a:t> 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Vajinal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Laksite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laksite</a:t>
            </a:r>
            <a:r>
              <a:rPr lang="en-US" dirty="0" smtClean="0"/>
              <a:t> =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genişlik</a:t>
            </a:r>
            <a:r>
              <a:rPr lang="en-US" dirty="0" smtClean="0"/>
              <a:t>, </a:t>
            </a:r>
            <a:r>
              <a:rPr lang="en-US" dirty="0" err="1" smtClean="0"/>
              <a:t>vajinanın</a:t>
            </a:r>
            <a:r>
              <a:rPr lang="en-US" dirty="0" smtClean="0"/>
              <a:t> </a:t>
            </a:r>
            <a:r>
              <a:rPr lang="en-US" dirty="0" err="1" smtClean="0"/>
              <a:t>esnekl</a:t>
            </a:r>
            <a:r>
              <a:rPr lang="tr-TR" dirty="0"/>
              <a:t>i</a:t>
            </a:r>
            <a:r>
              <a:rPr lang="en-US" dirty="0" err="1" smtClean="0"/>
              <a:t>ğinin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 smtClean="0"/>
          </a:p>
          <a:p>
            <a:r>
              <a:rPr lang="en-US" dirty="0" err="1" smtClean="0"/>
              <a:t>Kadınların</a:t>
            </a:r>
            <a:r>
              <a:rPr lang="en-US" dirty="0" smtClean="0"/>
              <a:t> %76 ‘</a:t>
            </a:r>
            <a:r>
              <a:rPr lang="en-US" dirty="0" err="1" smtClean="0"/>
              <a:t>sı</a:t>
            </a:r>
            <a:r>
              <a:rPr lang="en-US" dirty="0" smtClean="0"/>
              <a:t> </a:t>
            </a:r>
            <a:r>
              <a:rPr lang="en-US" dirty="0" err="1" smtClean="0"/>
              <a:t>hayatlarının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döneminde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genişlikten</a:t>
            </a:r>
            <a:r>
              <a:rPr lang="en-US" dirty="0" smtClean="0"/>
              <a:t> </a:t>
            </a:r>
            <a:r>
              <a:rPr lang="en-US" dirty="0" err="1" smtClean="0"/>
              <a:t>şikayet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 (</a:t>
            </a:r>
            <a:r>
              <a:rPr lang="en-US" sz="2000" dirty="0" smtClean="0"/>
              <a:t>Berman JR, 1999)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96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Perineoplasti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/>
      </p:pic>
      <p:pic>
        <p:nvPicPr>
          <p:cNvPr id="6" name="Content Placeholder 5" descr="FullSizeRender_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342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7200" y="616297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Kapatmaya</a:t>
            </a:r>
            <a:r>
              <a:rPr lang="en-US" dirty="0" smtClean="0"/>
              <a:t> </a:t>
            </a:r>
            <a:r>
              <a:rPr lang="en-US" dirty="0" err="1" smtClean="0"/>
              <a:t>apeksten</a:t>
            </a:r>
            <a:r>
              <a:rPr lang="en-US" dirty="0" smtClean="0"/>
              <a:t> </a:t>
            </a:r>
            <a:r>
              <a:rPr lang="en-US" dirty="0" err="1" smtClean="0"/>
              <a:t>başla</a:t>
            </a:r>
            <a:r>
              <a:rPr lang="en-US" dirty="0" smtClean="0"/>
              <a:t> !! (running sutures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Perineoplasti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FullSizeRender_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b="5873"/>
          <a:stretch>
            <a:fillRect/>
          </a:stretch>
        </p:blipFill>
        <p:spPr>
          <a:xfrm>
            <a:off x="0" y="2778092"/>
            <a:ext cx="2759908" cy="3092963"/>
          </a:xfrm>
        </p:spPr>
      </p:pic>
      <p:pic>
        <p:nvPicPr>
          <p:cNvPr id="10" name="Content Placeholder 9" descr="FullSizeRender_5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5173"/>
          <a:stretch>
            <a:fillRect/>
          </a:stretch>
        </p:blipFill>
        <p:spPr>
          <a:xfrm>
            <a:off x="3217108" y="2778091"/>
            <a:ext cx="2880529" cy="3092963"/>
          </a:xfrm>
        </p:spPr>
      </p:pic>
      <p:pic>
        <p:nvPicPr>
          <p:cNvPr id="11" name="Content Placeholder 8" descr="FullSizeRender_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 b="4823"/>
          <a:stretch>
            <a:fillRect/>
          </a:stretch>
        </p:blipFill>
        <p:spPr>
          <a:xfrm>
            <a:off x="6384093" y="2778092"/>
            <a:ext cx="2759907" cy="3092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4522" y="1600200"/>
            <a:ext cx="857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Bulbokavernoz</a:t>
            </a:r>
            <a:r>
              <a:rPr lang="en-US" sz="2400" dirty="0" smtClean="0"/>
              <a:t> </a:t>
            </a:r>
            <a:r>
              <a:rPr lang="en-US" sz="2400" dirty="0" err="1" smtClean="0"/>
              <a:t>kasın</a:t>
            </a:r>
            <a:r>
              <a:rPr lang="en-US" sz="2400" dirty="0" smtClean="0"/>
              <a:t> 2-3 </a:t>
            </a:r>
            <a:r>
              <a:rPr lang="en-US" sz="2400" dirty="0" err="1" smtClean="0"/>
              <a:t>separe</a:t>
            </a:r>
            <a:r>
              <a:rPr lang="en-US" sz="2400" dirty="0" smtClean="0"/>
              <a:t> </a:t>
            </a:r>
            <a:r>
              <a:rPr lang="en-US" sz="2400" dirty="0" err="1" smtClean="0"/>
              <a:t>geç</a:t>
            </a:r>
            <a:r>
              <a:rPr lang="en-US" sz="2400" dirty="0" smtClean="0"/>
              <a:t> </a:t>
            </a:r>
            <a:r>
              <a:rPr lang="en-US" sz="2400" dirty="0" err="1" smtClean="0"/>
              <a:t>eriyen</a:t>
            </a:r>
            <a:r>
              <a:rPr lang="en-US" sz="2400" dirty="0" smtClean="0"/>
              <a:t> </a:t>
            </a:r>
            <a:r>
              <a:rPr lang="en-US" sz="2400" dirty="0" err="1" smtClean="0"/>
              <a:t>sütürlerle</a:t>
            </a:r>
            <a:r>
              <a:rPr lang="en-US" sz="2400" dirty="0" smtClean="0"/>
              <a:t> </a:t>
            </a:r>
            <a:r>
              <a:rPr lang="en-US" sz="2400" dirty="0" err="1" smtClean="0"/>
              <a:t>yaklaştırılır</a:t>
            </a:r>
            <a:endParaRPr lang="en-US" sz="2400" dirty="0" smtClean="0"/>
          </a:p>
          <a:p>
            <a:r>
              <a:rPr lang="en-US" sz="2400" dirty="0" err="1" smtClean="0"/>
              <a:t>Sonrasında</a:t>
            </a:r>
            <a:r>
              <a:rPr lang="en-US" sz="2400" dirty="0" smtClean="0"/>
              <a:t> </a:t>
            </a:r>
            <a:r>
              <a:rPr lang="en-US" sz="2400" dirty="0" err="1" smtClean="0"/>
              <a:t>cillt</a:t>
            </a:r>
            <a:r>
              <a:rPr lang="en-US" sz="2400" dirty="0" smtClean="0"/>
              <a:t> </a:t>
            </a:r>
            <a:r>
              <a:rPr lang="en-US" sz="2400" dirty="0" err="1" smtClean="0"/>
              <a:t>kapatılır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14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Perineoplasti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Perineoplasti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girişi</a:t>
            </a:r>
            <a:r>
              <a:rPr lang="en-US" dirty="0" smtClean="0"/>
              <a:t> </a:t>
            </a:r>
            <a:r>
              <a:rPr lang="en-US" dirty="0" err="1" smtClean="0"/>
              <a:t>daraltır</a:t>
            </a:r>
            <a:r>
              <a:rPr lang="en-US" dirty="0" smtClean="0"/>
              <a:t>, </a:t>
            </a:r>
            <a:r>
              <a:rPr lang="en-US" dirty="0" err="1" smtClean="0"/>
              <a:t>kolpoperineoplasti</a:t>
            </a:r>
            <a:r>
              <a:rPr lang="en-US" dirty="0" smtClean="0"/>
              <a:t> de alt 1/3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da </a:t>
            </a:r>
            <a:r>
              <a:rPr lang="en-US" dirty="0" err="1" smtClean="0"/>
              <a:t>daraltılır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Kolpoperineoplasti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perineoplasti</a:t>
            </a:r>
            <a:r>
              <a:rPr lang="en-US" dirty="0" smtClean="0"/>
              <a:t> </a:t>
            </a:r>
            <a:r>
              <a:rPr lang="en-US" dirty="0" err="1" smtClean="0"/>
              <a:t>teknikleri</a:t>
            </a:r>
            <a:r>
              <a:rPr lang="en-US" dirty="0" smtClean="0"/>
              <a:t> </a:t>
            </a:r>
            <a:r>
              <a:rPr lang="en-US" dirty="0" err="1" smtClean="0"/>
              <a:t>rektosel</a:t>
            </a:r>
            <a:r>
              <a:rPr lang="en-US" dirty="0" smtClean="0"/>
              <a:t> </a:t>
            </a:r>
            <a:r>
              <a:rPr lang="en-US" dirty="0" err="1" smtClean="0"/>
              <a:t>onarımı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kullanılmaz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9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ior kolporaf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105" y="5994400"/>
            <a:ext cx="698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vazokontriktör</a:t>
            </a:r>
            <a:r>
              <a:rPr lang="en-US" dirty="0" smtClean="0"/>
              <a:t> </a:t>
            </a:r>
            <a:r>
              <a:rPr lang="en-US" dirty="0" err="1" smtClean="0"/>
              <a:t>ajanla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enjekte</a:t>
            </a:r>
            <a:r>
              <a:rPr lang="en-US" dirty="0" smtClean="0"/>
              <a:t> </a:t>
            </a:r>
            <a:r>
              <a:rPr lang="en-US" dirty="0" err="1" smtClean="0"/>
              <a:t>edilebilir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Kolpoperineoplasti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Content Placeholder 12" descr="FullSizeRender_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r="2725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  <p:pic>
        <p:nvPicPr>
          <p:cNvPr id="16" name="Content Placeholder 15" descr="FullSizeRender_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263939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Kolpoperineoplasti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b="8675"/>
          <a:stretch>
            <a:fillRect/>
          </a:stretch>
        </p:blipFill>
        <p:spPr/>
      </p:pic>
      <p:pic>
        <p:nvPicPr>
          <p:cNvPr id="6" name="Content Placeholder 5" descr="FullSizeRender_1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023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Kolpoperineoplasti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Content Placeholder 13" descr="FullSizeRender_1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2721"/>
          <a:stretch>
            <a:fillRect/>
          </a:stretch>
        </p:blipFill>
        <p:spPr>
          <a:xfrm>
            <a:off x="5080510" y="1600201"/>
            <a:ext cx="3606289" cy="4041482"/>
          </a:xfrm>
        </p:spPr>
      </p:pic>
      <p:pic>
        <p:nvPicPr>
          <p:cNvPr id="13" name="Content Placeholder 12" descr="FullSizeRender_1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106"/>
          <a:stretch>
            <a:fillRect/>
          </a:stretch>
        </p:blipFill>
        <p:spPr>
          <a:xfrm>
            <a:off x="457200" y="1600201"/>
            <a:ext cx="3592483" cy="4026010"/>
          </a:xfrm>
        </p:spPr>
      </p:pic>
      <p:sp>
        <p:nvSpPr>
          <p:cNvPr id="15" name="TextBox 14"/>
          <p:cNvSpPr txBox="1"/>
          <p:nvPr/>
        </p:nvSpPr>
        <p:spPr>
          <a:xfrm>
            <a:off x="457199" y="5658847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Kası</a:t>
            </a:r>
            <a:r>
              <a:rPr lang="en-US" dirty="0" smtClean="0"/>
              <a:t> </a:t>
            </a:r>
            <a:r>
              <a:rPr lang="en-US" dirty="0" err="1" smtClean="0"/>
              <a:t>plikasyonu</a:t>
            </a:r>
            <a:r>
              <a:rPr lang="en-US" dirty="0" smtClean="0"/>
              <a:t> ; </a:t>
            </a:r>
            <a:r>
              <a:rPr lang="en-US" dirty="0" err="1" smtClean="0"/>
              <a:t>Tek</a:t>
            </a:r>
            <a:r>
              <a:rPr lang="en-US" dirty="0"/>
              <a:t> </a:t>
            </a:r>
            <a:r>
              <a:rPr lang="en-US" dirty="0" err="1" smtClean="0"/>
              <a:t>sütür</a:t>
            </a:r>
            <a:r>
              <a:rPr lang="en-US" dirty="0" smtClean="0"/>
              <a:t> (kontrlateral2 </a:t>
            </a:r>
            <a:r>
              <a:rPr lang="en-US" dirty="0" err="1" smtClean="0"/>
              <a:t>kez</a:t>
            </a:r>
            <a:r>
              <a:rPr lang="en-US" dirty="0" smtClean="0"/>
              <a:t> </a:t>
            </a:r>
            <a:r>
              <a:rPr lang="en-US" dirty="0" err="1" smtClean="0"/>
              <a:t>geçilen</a:t>
            </a:r>
            <a:r>
              <a:rPr lang="en-US" dirty="0" smtClean="0"/>
              <a:t>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uygulanır</a:t>
            </a:r>
            <a:r>
              <a:rPr lang="en-US" dirty="0" smtClean="0"/>
              <a:t> (Female Cosmetic Genital Surgery  2017),</a:t>
            </a:r>
          </a:p>
          <a:p>
            <a:r>
              <a:rPr lang="en-US" dirty="0" err="1" smtClean="0"/>
              <a:t>Disparoni</a:t>
            </a:r>
            <a:r>
              <a:rPr lang="en-US" dirty="0" smtClean="0"/>
              <a:t> </a:t>
            </a:r>
            <a:r>
              <a:rPr lang="en-US" dirty="0" err="1" smtClean="0"/>
              <a:t>yapabileceğinden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sarkık</a:t>
            </a:r>
            <a:r>
              <a:rPr lang="en-US" dirty="0" smtClean="0"/>
              <a:t> </a:t>
            </a:r>
            <a:r>
              <a:rPr lang="en-US" dirty="0" err="1" smtClean="0"/>
              <a:t>vakalar</a:t>
            </a:r>
            <a:r>
              <a:rPr lang="en-US" dirty="0" smtClean="0"/>
              <a:t> </a:t>
            </a:r>
            <a:r>
              <a:rPr lang="en-US" dirty="0" err="1" smtClean="0"/>
              <a:t>haricinde</a:t>
            </a:r>
            <a:r>
              <a:rPr lang="en-US" dirty="0" smtClean="0"/>
              <a:t> </a:t>
            </a:r>
            <a:r>
              <a:rPr lang="en-US" dirty="0" err="1" smtClean="0"/>
              <a:t>kullanılmaması</a:t>
            </a:r>
            <a:r>
              <a:rPr lang="en-US" dirty="0" smtClean="0"/>
              <a:t> </a:t>
            </a:r>
            <a:r>
              <a:rPr lang="en-US" dirty="0" err="1" smtClean="0"/>
              <a:t>önerilir</a:t>
            </a:r>
            <a:r>
              <a:rPr lang="en-US" dirty="0" smtClean="0"/>
              <a:t> (</a:t>
            </a:r>
            <a:r>
              <a:rPr lang="en-US" dirty="0" err="1" smtClean="0"/>
              <a:t>Kaser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erineoplasii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074"/>
            <a:ext cx="9144000" cy="3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rineoplast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285"/>
            <a:ext cx="9031266" cy="47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5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rineoplasti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493"/>
            <a:ext cx="8993688" cy="47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PERİNEOMETRE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8" y="1766170"/>
            <a:ext cx="7540668" cy="480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37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5689"/>
            <a:ext cx="8229600" cy="592615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Husband’s stitch – 1950 </a:t>
            </a:r>
            <a:r>
              <a:rPr lang="en-US" dirty="0" err="1" smtClean="0"/>
              <a:t>ler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epizyotomiye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perine</a:t>
            </a:r>
            <a:r>
              <a:rPr lang="en-US" dirty="0" smtClean="0"/>
              <a:t> </a:t>
            </a:r>
            <a:r>
              <a:rPr lang="en-US" dirty="0" err="1" smtClean="0"/>
              <a:t>yırtıklarına</a:t>
            </a:r>
            <a:r>
              <a:rPr lang="en-US" dirty="0" smtClean="0"/>
              <a:t> </a:t>
            </a:r>
            <a:r>
              <a:rPr lang="en-US" dirty="0" err="1" smtClean="0"/>
              <a:t>atılan</a:t>
            </a:r>
            <a:r>
              <a:rPr lang="en-US" dirty="0" smtClean="0"/>
              <a:t> extra </a:t>
            </a:r>
            <a:r>
              <a:rPr lang="en-US" dirty="0" err="1" smtClean="0"/>
              <a:t>sütür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 descr="fifties housew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73" y="0"/>
            <a:ext cx="3466027" cy="3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KOLPORAFİ  ANTERİOR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Vajen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ön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duvar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tamiri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0892"/>
            <a:ext cx="8229600" cy="35152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Kolporaji</a:t>
            </a:r>
            <a:r>
              <a:rPr lang="en-US" dirty="0" smtClean="0"/>
              <a:t> anterior </a:t>
            </a:r>
            <a:r>
              <a:rPr lang="en-US" dirty="0" err="1" smtClean="0"/>
              <a:t>ürojinekolojide</a:t>
            </a:r>
            <a:r>
              <a:rPr lang="en-US" dirty="0" smtClean="0"/>
              <a:t> </a:t>
            </a:r>
            <a:r>
              <a:rPr lang="en-US" dirty="0" err="1" smtClean="0"/>
              <a:t>sistosel</a:t>
            </a:r>
            <a:r>
              <a:rPr lang="en-US" dirty="0" smtClean="0"/>
              <a:t> </a:t>
            </a:r>
            <a:r>
              <a:rPr lang="en-US" dirty="0" err="1" smtClean="0"/>
              <a:t>tamiri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yöntemdir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Vajen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duvar</a:t>
            </a:r>
            <a:r>
              <a:rPr lang="en-US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azaltılıp</a:t>
            </a:r>
            <a:r>
              <a:rPr lang="en-US" dirty="0" smtClean="0"/>
              <a:t>, </a:t>
            </a:r>
            <a:r>
              <a:rPr lang="en-US" dirty="0" err="1" smtClean="0"/>
              <a:t>puboservikal</a:t>
            </a:r>
            <a:r>
              <a:rPr lang="en-US" dirty="0" smtClean="0"/>
              <a:t> </a:t>
            </a:r>
            <a:r>
              <a:rPr lang="en-US" dirty="0" err="1" smtClean="0"/>
              <a:t>fasya</a:t>
            </a:r>
            <a:r>
              <a:rPr lang="en-US" dirty="0" smtClean="0"/>
              <a:t> </a:t>
            </a:r>
            <a:r>
              <a:rPr lang="en-US" dirty="0" err="1" smtClean="0"/>
              <a:t>tamiri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tabanını</a:t>
            </a:r>
            <a:r>
              <a:rPr lang="en-US" dirty="0" smtClean="0"/>
              <a:t> </a:t>
            </a:r>
            <a:r>
              <a:rPr lang="en-US" dirty="0" err="1" smtClean="0"/>
              <a:t>kaldırır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Vajinoplastide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genellikle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kolporafi</a:t>
            </a:r>
            <a:r>
              <a:rPr lang="en-US" dirty="0" smtClean="0">
                <a:solidFill>
                  <a:srgbClr val="FF0000"/>
                </a:solidFill>
              </a:rPr>
              <a:t> posterior </a:t>
            </a:r>
            <a:r>
              <a:rPr lang="en-US" dirty="0" err="1" smtClean="0">
                <a:solidFill>
                  <a:srgbClr val="FF0000"/>
                </a:solidFill>
              </a:rPr>
              <a:t>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birlikte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uygulanır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9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an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27754" r="20850" b="31279"/>
          <a:stretch>
            <a:fillRect/>
          </a:stretch>
        </p:blipFill>
        <p:spPr bwMode="auto">
          <a:xfrm>
            <a:off x="395288" y="2708275"/>
            <a:ext cx="41036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Scan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4143" r="6677" b="20975"/>
          <a:stretch>
            <a:fillRect/>
          </a:stretch>
        </p:blipFill>
        <p:spPr bwMode="auto">
          <a:xfrm>
            <a:off x="5076825" y="476250"/>
            <a:ext cx="35988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parav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23738" r="1987" b="22905"/>
          <a:stretch>
            <a:fillRect/>
          </a:stretch>
        </p:blipFill>
        <p:spPr bwMode="auto">
          <a:xfrm>
            <a:off x="395288" y="620713"/>
            <a:ext cx="41052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Scan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16931" r="11224" b="34407"/>
          <a:stretch>
            <a:fillRect/>
          </a:stretch>
        </p:blipFill>
        <p:spPr bwMode="auto">
          <a:xfrm>
            <a:off x="5148263" y="3644900"/>
            <a:ext cx="35274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  ANTERİOR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G_133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32208" y="1563069"/>
            <a:ext cx="3624411" cy="4061791"/>
          </a:xfrm>
        </p:spPr>
      </p:pic>
      <p:pic>
        <p:nvPicPr>
          <p:cNvPr id="6" name="Content Placeholder 5" descr="IMG_134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5081566" y="1525046"/>
            <a:ext cx="3530077" cy="4167751"/>
          </a:xfrm>
        </p:spPr>
      </p:pic>
      <p:sp>
        <p:nvSpPr>
          <p:cNvPr id="9" name="TextBox 8"/>
          <p:cNvSpPr txBox="1"/>
          <p:nvPr/>
        </p:nvSpPr>
        <p:spPr>
          <a:xfrm>
            <a:off x="213518" y="5592247"/>
            <a:ext cx="406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mukozanın</a:t>
            </a:r>
            <a:r>
              <a:rPr lang="en-US" dirty="0" smtClean="0"/>
              <a:t> </a:t>
            </a:r>
            <a:r>
              <a:rPr lang="en-US" dirty="0" err="1" smtClean="0"/>
              <a:t>vezikovajinal</a:t>
            </a:r>
            <a:r>
              <a:rPr lang="en-US" dirty="0" smtClean="0"/>
              <a:t> </a:t>
            </a:r>
            <a:r>
              <a:rPr lang="en-US" dirty="0" err="1" smtClean="0"/>
              <a:t>planda</a:t>
            </a:r>
            <a:r>
              <a:rPr lang="en-US" dirty="0" smtClean="0"/>
              <a:t> </a:t>
            </a:r>
            <a:r>
              <a:rPr lang="en-US" dirty="0" err="1" smtClean="0"/>
              <a:t>diseksiyonu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2729" y="5592247"/>
            <a:ext cx="416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Kolpotominin</a:t>
            </a:r>
            <a:r>
              <a:rPr lang="en-US" dirty="0" smtClean="0"/>
              <a:t> </a:t>
            </a:r>
            <a:r>
              <a:rPr lang="en-US" dirty="0" err="1" smtClean="0"/>
              <a:t>kenarlarını</a:t>
            </a:r>
            <a:r>
              <a:rPr lang="en-US" dirty="0" smtClean="0"/>
              <a:t> </a:t>
            </a:r>
            <a:r>
              <a:rPr lang="en-US" dirty="0" err="1" smtClean="0"/>
              <a:t>allis</a:t>
            </a:r>
            <a:r>
              <a:rPr lang="en-US" dirty="0" smtClean="0"/>
              <a:t> </a:t>
            </a:r>
            <a:r>
              <a:rPr lang="en-US" dirty="0" err="1" smtClean="0"/>
              <a:t>klemplerle</a:t>
            </a:r>
            <a:r>
              <a:rPr lang="en-US" dirty="0" smtClean="0"/>
              <a:t> tut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54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  ANTERİOR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pic>
        <p:nvPicPr>
          <p:cNvPr id="6" name="Content Placeholder 5" descr="FullSizeRender_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81000" y="619672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Bistüri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diseksiyon</a:t>
            </a:r>
            <a:r>
              <a:rPr lang="en-US" dirty="0" smtClean="0"/>
              <a:t> </a:t>
            </a:r>
            <a:r>
              <a:rPr lang="en-US" dirty="0" err="1" smtClean="0"/>
              <a:t>makası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konnektif</a:t>
            </a:r>
            <a:r>
              <a:rPr lang="en-US" dirty="0" smtClean="0"/>
              <a:t> </a:t>
            </a:r>
            <a:r>
              <a:rPr lang="en-US" dirty="0" err="1" smtClean="0"/>
              <a:t>dokuyu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duvardan</a:t>
            </a:r>
            <a:r>
              <a:rPr lang="en-US" dirty="0" smtClean="0"/>
              <a:t> </a:t>
            </a:r>
            <a:r>
              <a:rPr lang="en-US" dirty="0" err="1" smtClean="0"/>
              <a:t>ayır</a:t>
            </a:r>
            <a:r>
              <a:rPr lang="en-US" dirty="0" smtClean="0"/>
              <a:t>.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klivaj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3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  ANTERİOR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582110" y="1600201"/>
            <a:ext cx="3913689" cy="4385978"/>
          </a:xfrm>
        </p:spPr>
      </p:pic>
      <p:pic>
        <p:nvPicPr>
          <p:cNvPr id="6" name="Content Placeholder 5" descr="FullSizeRender_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4921487" y="1600201"/>
            <a:ext cx="3765312" cy="4385978"/>
          </a:xfrm>
        </p:spPr>
      </p:pic>
      <p:sp>
        <p:nvSpPr>
          <p:cNvPr id="7" name="TextBox 6"/>
          <p:cNvSpPr txBox="1"/>
          <p:nvPr/>
        </p:nvSpPr>
        <p:spPr>
          <a:xfrm>
            <a:off x="299876" y="6003820"/>
            <a:ext cx="419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Parmakla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künt</a:t>
            </a:r>
            <a:r>
              <a:rPr lang="en-US" dirty="0" smtClean="0"/>
              <a:t> </a:t>
            </a:r>
            <a:r>
              <a:rPr lang="en-US" dirty="0" err="1" smtClean="0"/>
              <a:t>diseksiyonlar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mesaneyi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0367" y="5911487"/>
            <a:ext cx="423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plikalarının</a:t>
            </a:r>
            <a:r>
              <a:rPr lang="en-US" dirty="0" smtClean="0"/>
              <a:t> </a:t>
            </a:r>
            <a:r>
              <a:rPr lang="en-US" dirty="0" err="1" smtClean="0"/>
              <a:t>birleştirilmesi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birleştirme</a:t>
            </a:r>
            <a:r>
              <a:rPr lang="en-US" dirty="0" smtClean="0"/>
              <a:t> </a:t>
            </a:r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boynu</a:t>
            </a:r>
            <a:r>
              <a:rPr lang="en-US" dirty="0" smtClean="0"/>
              <a:t> </a:t>
            </a:r>
            <a:r>
              <a:rPr lang="en-US" dirty="0" err="1" smtClean="0"/>
              <a:t>seviyesinde</a:t>
            </a:r>
            <a:r>
              <a:rPr lang="en-US" dirty="0" smtClean="0"/>
              <a:t> </a:t>
            </a:r>
            <a:r>
              <a:rPr lang="en-US" dirty="0" err="1" smtClean="0"/>
              <a:t>yapılmaz</a:t>
            </a:r>
            <a:r>
              <a:rPr lang="en-US" dirty="0" smtClean="0"/>
              <a:t>!!! (</a:t>
            </a:r>
            <a:r>
              <a:rPr lang="en-US" dirty="0" err="1" smtClean="0"/>
              <a:t>miksiyon</a:t>
            </a:r>
            <a:r>
              <a:rPr lang="en-US" dirty="0" smtClean="0"/>
              <a:t> </a:t>
            </a:r>
            <a:r>
              <a:rPr lang="en-US" dirty="0" err="1" smtClean="0"/>
              <a:t>güçlüğü</a:t>
            </a:r>
            <a:r>
              <a:rPr lang="en-US" dirty="0" smtClean="0"/>
              <a:t>) (2.0)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5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  ANTERİOR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457200" y="1600200"/>
            <a:ext cx="4005654" cy="4291947"/>
          </a:xfrm>
        </p:spPr>
      </p:pic>
      <p:pic>
        <p:nvPicPr>
          <p:cNvPr id="6" name="Content Placeholder 5" descr="FullSizeRender_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5097886" y="1600200"/>
            <a:ext cx="3835870" cy="4298768"/>
          </a:xfrm>
        </p:spPr>
      </p:pic>
      <p:sp>
        <p:nvSpPr>
          <p:cNvPr id="7" name="TextBox 6"/>
          <p:cNvSpPr txBox="1"/>
          <p:nvPr/>
        </p:nvSpPr>
        <p:spPr>
          <a:xfrm>
            <a:off x="194037" y="5892147"/>
            <a:ext cx="426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fasyasını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sütürler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birleştirilmesi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68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  ANTERİOR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FullSizeRender_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pic>
        <p:nvPicPr>
          <p:cNvPr id="6" name="Content Placeholder 5" descr="FullSizeRender_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57200" y="612616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dokunun</a:t>
            </a:r>
            <a:r>
              <a:rPr lang="en-US" dirty="0" smtClean="0"/>
              <a:t> </a:t>
            </a:r>
            <a:r>
              <a:rPr lang="en-US" dirty="0" err="1" smtClean="0"/>
              <a:t>eksizyonu</a:t>
            </a:r>
            <a:r>
              <a:rPr lang="en-US" dirty="0" smtClean="0"/>
              <a:t> (DİKKAT) </a:t>
            </a:r>
            <a:r>
              <a:rPr lang="en-US" dirty="0" err="1" smtClean="0"/>
              <a:t>Retraksiyon</a:t>
            </a:r>
            <a:r>
              <a:rPr lang="en-US" dirty="0" smtClean="0"/>
              <a:t> </a:t>
            </a:r>
            <a:r>
              <a:rPr lang="en-US" dirty="0" err="1" smtClean="0"/>
              <a:t>olmayacak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126163"/>
            <a:ext cx="470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Vajnal</a:t>
            </a:r>
            <a:r>
              <a:rPr lang="en-US" dirty="0" smtClean="0"/>
              <a:t> </a:t>
            </a:r>
            <a:r>
              <a:rPr lang="en-US" dirty="0" err="1" smtClean="0"/>
              <a:t>mukazının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sütürler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kapatılması</a:t>
            </a:r>
            <a:r>
              <a:rPr lang="en-US" dirty="0" smtClean="0"/>
              <a:t>  (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sütüre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anatomik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) (3.0)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03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-36512" y="43728"/>
            <a:ext cx="10081119" cy="34437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r-TR" sz="2400" dirty="0" smtClean="0">
                <a:solidFill>
                  <a:prstClr val="black"/>
                </a:solidFill>
              </a:rPr>
              <a:t>e </a:t>
            </a:r>
            <a:r>
              <a:rPr lang="tr-TR" sz="2400" dirty="0">
                <a:solidFill>
                  <a:prstClr val="black"/>
                </a:solidFill>
              </a:rPr>
              <a:t>cerrahi uygulamaları</a:t>
            </a:r>
            <a:endParaRPr lang="tr-TR" sz="2400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" y="1491017"/>
            <a:ext cx="2230928" cy="26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99548"/>
            <a:ext cx="2080741" cy="26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83" y="1484624"/>
            <a:ext cx="1905000" cy="26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90" y="1491017"/>
            <a:ext cx="1984618" cy="26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1536105" cy="2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69" y="4653134"/>
            <a:ext cx="1543050" cy="2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27" y="4653135"/>
            <a:ext cx="1306513" cy="22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05" y="4653135"/>
            <a:ext cx="1671637" cy="2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 descr="mk:@MSITStore:C:\Users\drmete\Desktop\tog1e.chm::/HTML/36B_files/DA7C36BFF8.png"/>
          <p:cNvSpPr>
            <a:spLocks noChangeAspect="1" noChangeArrowheads="1"/>
          </p:cNvSpPr>
          <p:nvPr/>
        </p:nvSpPr>
        <p:spPr bwMode="auto">
          <a:xfrm>
            <a:off x="155575" y="-1714500"/>
            <a:ext cx="3600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6" descr="mk:@MSITStore:C:\Users\drmete\Desktop\tog1e.chm::/HTML/36B_files/DA7C36BFF8.png"/>
          <p:cNvSpPr>
            <a:spLocks noChangeAspect="1" noChangeArrowheads="1"/>
          </p:cNvSpPr>
          <p:nvPr/>
        </p:nvSpPr>
        <p:spPr bwMode="auto">
          <a:xfrm>
            <a:off x="307975" y="-1562100"/>
            <a:ext cx="3600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42" y="4653135"/>
            <a:ext cx="1944241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45137"/>
            <a:ext cx="1346448" cy="22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61298" y="102935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FF00"/>
                </a:solidFill>
              </a:rPr>
              <a:t>Klasik </a:t>
            </a:r>
            <a:r>
              <a:rPr lang="tr-TR" sz="2400" b="1" u="sng" dirty="0" err="1">
                <a:solidFill>
                  <a:srgbClr val="FFFF00"/>
                </a:solidFill>
              </a:rPr>
              <a:t>A</a:t>
            </a:r>
            <a:r>
              <a:rPr lang="tr-TR" sz="2400" b="1" u="sng" dirty="0" err="1" smtClean="0">
                <a:solidFill>
                  <a:srgbClr val="FFFF00"/>
                </a:solidFill>
              </a:rPr>
              <a:t>nterior</a:t>
            </a:r>
            <a:r>
              <a:rPr lang="tr-TR" sz="2400" b="1" u="sng" dirty="0" smtClean="0">
                <a:solidFill>
                  <a:srgbClr val="FFFF00"/>
                </a:solidFill>
              </a:rPr>
              <a:t> </a:t>
            </a:r>
            <a:r>
              <a:rPr lang="tr-TR" sz="2400" b="1" u="sng" dirty="0" err="1">
                <a:solidFill>
                  <a:srgbClr val="FFFF00"/>
                </a:solidFill>
              </a:rPr>
              <a:t>K</a:t>
            </a:r>
            <a:r>
              <a:rPr lang="tr-TR" sz="2400" b="1" u="sng" dirty="0" err="1" smtClean="0">
                <a:solidFill>
                  <a:srgbClr val="FFFF00"/>
                </a:solidFill>
              </a:rPr>
              <a:t>olporafi</a:t>
            </a:r>
            <a:endParaRPr lang="tr-TR" sz="2400" b="1" u="sng" dirty="0">
              <a:solidFill>
                <a:srgbClr val="FFFF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38210" y="4139788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FF00"/>
                </a:solidFill>
              </a:rPr>
              <a:t>Hasara Spesifik </a:t>
            </a:r>
            <a:r>
              <a:rPr lang="tr-TR" sz="2400" b="1" u="sng" dirty="0">
                <a:solidFill>
                  <a:srgbClr val="FFFF00"/>
                </a:solidFill>
              </a:rPr>
              <a:t>O</a:t>
            </a:r>
            <a:r>
              <a:rPr lang="tr-TR" sz="2400" b="1" u="sng" dirty="0" smtClean="0">
                <a:solidFill>
                  <a:srgbClr val="FFFF00"/>
                </a:solidFill>
              </a:rPr>
              <a:t>narım</a:t>
            </a:r>
            <a:endParaRPr lang="tr-TR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 Anterior </a:t>
            </a:r>
            <a:r>
              <a:rPr lang="en-US" dirty="0" err="1" smtClean="0">
                <a:solidFill>
                  <a:srgbClr val="FFFF00"/>
                </a:solidFill>
              </a:rPr>
              <a:t>Komplikasyonları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94" y="2772592"/>
            <a:ext cx="8632406" cy="408540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Kanama</a:t>
            </a:r>
            <a:r>
              <a:rPr lang="en-US" dirty="0" smtClean="0"/>
              <a:t> (</a:t>
            </a:r>
            <a:r>
              <a:rPr lang="en-US" dirty="0" err="1" smtClean="0"/>
              <a:t>Yanlış</a:t>
            </a:r>
            <a:r>
              <a:rPr lang="en-US" dirty="0" smtClean="0"/>
              <a:t> </a:t>
            </a:r>
            <a:r>
              <a:rPr lang="en-US" dirty="0" err="1" smtClean="0"/>
              <a:t>klivaja</a:t>
            </a:r>
            <a:r>
              <a:rPr lang="en-US" dirty="0" smtClean="0"/>
              <a:t> </a:t>
            </a:r>
            <a:r>
              <a:rPr lang="en-US" dirty="0" err="1" smtClean="0"/>
              <a:t>girme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Mesane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üreteral</a:t>
            </a:r>
            <a:r>
              <a:rPr lang="en-US" dirty="0" smtClean="0"/>
              <a:t> </a:t>
            </a:r>
            <a:r>
              <a:rPr lang="en-US" dirty="0" err="1" smtClean="0"/>
              <a:t>yaralanma</a:t>
            </a:r>
            <a:r>
              <a:rPr lang="en-US" dirty="0" smtClean="0"/>
              <a:t> (</a:t>
            </a:r>
            <a:r>
              <a:rPr lang="en-US" dirty="0" err="1" smtClean="0"/>
              <a:t>Şüphede</a:t>
            </a:r>
            <a:r>
              <a:rPr lang="en-US" dirty="0" smtClean="0"/>
              <a:t> </a:t>
            </a:r>
            <a:r>
              <a:rPr lang="en-US" dirty="0" err="1" smtClean="0"/>
              <a:t>sistoskopi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İşeme</a:t>
            </a:r>
            <a:r>
              <a:rPr lang="en-US" dirty="0" smtClean="0"/>
              <a:t> </a:t>
            </a:r>
            <a:r>
              <a:rPr lang="en-US" dirty="0" err="1" smtClean="0"/>
              <a:t>zorluğu</a:t>
            </a:r>
            <a:endParaRPr lang="en-US" dirty="0" smtClean="0"/>
          </a:p>
          <a:p>
            <a:r>
              <a:rPr lang="en-US" dirty="0" err="1" smtClean="0"/>
              <a:t>Üriner</a:t>
            </a:r>
            <a:r>
              <a:rPr lang="en-US" dirty="0" smtClean="0"/>
              <a:t> </a:t>
            </a:r>
            <a:r>
              <a:rPr lang="en-US" dirty="0" err="1" smtClean="0"/>
              <a:t>inkontinans</a:t>
            </a:r>
            <a:r>
              <a:rPr lang="en-US" dirty="0" smtClean="0"/>
              <a:t> </a:t>
            </a:r>
            <a:r>
              <a:rPr lang="en-US" dirty="0" err="1" smtClean="0"/>
              <a:t>gelişmesi</a:t>
            </a:r>
            <a:endParaRPr lang="en-US" dirty="0" smtClean="0"/>
          </a:p>
          <a:p>
            <a:r>
              <a:rPr lang="en-US" dirty="0" err="1" smtClean="0"/>
              <a:t>Disparoni</a:t>
            </a:r>
            <a:endParaRPr lang="en-US" dirty="0" smtClean="0"/>
          </a:p>
          <a:p>
            <a:r>
              <a:rPr lang="en-US" dirty="0" err="1" smtClean="0"/>
              <a:t>Vezikovajinal</a:t>
            </a:r>
            <a:r>
              <a:rPr lang="en-US" dirty="0" smtClean="0"/>
              <a:t> </a:t>
            </a:r>
            <a:r>
              <a:rPr lang="en-US" dirty="0" err="1" smtClean="0"/>
              <a:t>fistül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5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VAJİNAL LAKSİTE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651"/>
            <a:ext cx="8229600" cy="3792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Kişiye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değişmekle</a:t>
            </a:r>
            <a:r>
              <a:rPr lang="en-US" dirty="0" smtClean="0"/>
              <a:t> </a:t>
            </a:r>
            <a:r>
              <a:rPr lang="en-US" dirty="0" err="1" smtClean="0"/>
              <a:t>beraber</a:t>
            </a:r>
            <a:r>
              <a:rPr lang="en-US" dirty="0" smtClean="0"/>
              <a:t> </a:t>
            </a:r>
            <a:r>
              <a:rPr lang="en-US" dirty="0" err="1" smtClean="0"/>
              <a:t>kabaca</a:t>
            </a:r>
            <a:r>
              <a:rPr lang="en-US" dirty="0" smtClean="0"/>
              <a:t> 3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parmağın</a:t>
            </a:r>
            <a:r>
              <a:rPr lang="en-US" dirty="0" smtClean="0"/>
              <a:t> </a:t>
            </a:r>
            <a:r>
              <a:rPr lang="en-US" dirty="0" err="1" smtClean="0"/>
              <a:t>vajene</a:t>
            </a:r>
            <a:r>
              <a:rPr lang="en-US" dirty="0" smtClean="0"/>
              <a:t> </a:t>
            </a:r>
            <a:r>
              <a:rPr lang="en-US" dirty="0" err="1" smtClean="0"/>
              <a:t>dirençsiz</a:t>
            </a:r>
            <a:r>
              <a:rPr lang="en-US" dirty="0" smtClean="0"/>
              <a:t> </a:t>
            </a:r>
            <a:r>
              <a:rPr lang="en-US" dirty="0" err="1" smtClean="0"/>
              <a:t>girebilmesi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Normal </a:t>
            </a:r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muayenede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tuşe</a:t>
            </a:r>
            <a:r>
              <a:rPr lang="en-US" dirty="0" smtClean="0"/>
              <a:t> de 2 </a:t>
            </a:r>
            <a:r>
              <a:rPr lang="en-US" dirty="0" err="1" smtClean="0"/>
              <a:t>parmak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3 parma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10" y="3175856"/>
            <a:ext cx="2451790" cy="3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1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POSTERIOR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2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Ürojinekolojide</a:t>
            </a:r>
            <a:r>
              <a:rPr lang="en-US" dirty="0" smtClean="0"/>
              <a:t> </a:t>
            </a:r>
            <a:r>
              <a:rPr lang="en-US" dirty="0" err="1" smtClean="0"/>
              <a:t>rektosel</a:t>
            </a:r>
            <a:r>
              <a:rPr lang="en-US" dirty="0" smtClean="0"/>
              <a:t> </a:t>
            </a:r>
            <a:r>
              <a:rPr lang="en-US" dirty="0" err="1" smtClean="0"/>
              <a:t>tamirinde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laksite</a:t>
            </a:r>
            <a:r>
              <a:rPr lang="en-US" dirty="0" smtClean="0"/>
              <a:t> </a:t>
            </a:r>
            <a:r>
              <a:rPr lang="en-US" dirty="0" err="1" smtClean="0"/>
              <a:t>amaçlı</a:t>
            </a:r>
            <a:r>
              <a:rPr lang="en-US" dirty="0" smtClean="0"/>
              <a:t> </a:t>
            </a:r>
            <a:r>
              <a:rPr lang="en-US" dirty="0" err="1" smtClean="0"/>
              <a:t>yapıldığında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perineoplasti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uygulanır</a:t>
            </a:r>
            <a:r>
              <a:rPr lang="en-US" dirty="0" smtClean="0"/>
              <a:t> (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olpoperineoplasti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laksite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</a:t>
            </a:r>
            <a:r>
              <a:rPr lang="en-US" dirty="0" err="1" smtClean="0"/>
              <a:t>yapıldığında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arka</a:t>
            </a:r>
            <a:r>
              <a:rPr lang="en-US" dirty="0" smtClean="0"/>
              <a:t> </a:t>
            </a:r>
            <a:r>
              <a:rPr lang="en-US" dirty="0" err="1" smtClean="0"/>
              <a:t>defektlerde</a:t>
            </a:r>
            <a:r>
              <a:rPr lang="en-US" dirty="0" smtClean="0"/>
              <a:t> </a:t>
            </a:r>
            <a:r>
              <a:rPr lang="en-US" dirty="0" err="1" smtClean="0"/>
              <a:t>levatoplasti</a:t>
            </a:r>
            <a:r>
              <a:rPr lang="en-US" dirty="0" smtClean="0"/>
              <a:t> </a:t>
            </a:r>
            <a:r>
              <a:rPr lang="en-US" dirty="0" err="1" smtClean="0"/>
              <a:t>uygulanmaz</a:t>
            </a:r>
            <a:r>
              <a:rPr lang="en-US" dirty="0" smtClean="0"/>
              <a:t>!</a:t>
            </a:r>
          </a:p>
          <a:p>
            <a:r>
              <a:rPr lang="en-US" dirty="0" smtClean="0"/>
              <a:t>%96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daralma</a:t>
            </a:r>
            <a:r>
              <a:rPr lang="en-US" dirty="0" smtClean="0"/>
              <a:t> </a:t>
            </a:r>
            <a:r>
              <a:rPr lang="en-US" dirty="0" err="1" smtClean="0"/>
              <a:t>hissiyatı</a:t>
            </a:r>
            <a:r>
              <a:rPr lang="en-US" dirty="0" smtClean="0"/>
              <a:t>, %94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seksüel</a:t>
            </a:r>
            <a:r>
              <a:rPr lang="en-US" dirty="0" smtClean="0"/>
              <a:t> </a:t>
            </a:r>
            <a:r>
              <a:rPr lang="en-US" dirty="0" err="1" smtClean="0"/>
              <a:t>tatmin</a:t>
            </a:r>
            <a:r>
              <a:rPr lang="en-US" dirty="0" smtClean="0"/>
              <a:t> (</a:t>
            </a:r>
            <a:r>
              <a:rPr lang="en-US" dirty="0" err="1" smtClean="0"/>
              <a:t>Pardo</a:t>
            </a:r>
            <a:r>
              <a:rPr lang="en-US" dirty="0" smtClean="0"/>
              <a:t> et al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6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G_110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289718" y="1767683"/>
            <a:ext cx="4525964" cy="4191000"/>
          </a:xfrm>
        </p:spPr>
      </p:pic>
      <p:pic>
        <p:nvPicPr>
          <p:cNvPr id="10" name="Content Placeholder 9" descr="FullSizeRend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4" b="7624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457200" y="629789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Allıs </a:t>
            </a:r>
            <a:r>
              <a:rPr lang="en-US" dirty="0" err="1" smtClean="0"/>
              <a:t>Klempler</a:t>
            </a:r>
            <a:r>
              <a:rPr lang="en-US" dirty="0" smtClean="0"/>
              <a:t> 5-7 </a:t>
            </a:r>
            <a:r>
              <a:rPr lang="en-US" dirty="0" err="1" smtClean="0"/>
              <a:t>hizzasından</a:t>
            </a:r>
            <a:r>
              <a:rPr lang="en-US" dirty="0" smtClean="0"/>
              <a:t> </a:t>
            </a:r>
            <a:r>
              <a:rPr lang="en-US" dirty="0" err="1" smtClean="0"/>
              <a:t>tutulur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612616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İnsizyon</a:t>
            </a:r>
            <a:r>
              <a:rPr lang="en-US" dirty="0" smtClean="0"/>
              <a:t> </a:t>
            </a:r>
            <a:r>
              <a:rPr lang="en-US" dirty="0" err="1" smtClean="0"/>
              <a:t>hatları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Sagittal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insizyonlat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61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KOLPORAFİ    POSTERİOR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G_134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24462" y="1613456"/>
            <a:ext cx="3818931" cy="4279785"/>
          </a:xfrm>
        </p:spPr>
      </p:pic>
      <p:pic>
        <p:nvPicPr>
          <p:cNvPr id="10" name="Content Placeholder 9" descr="IMG_135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881120" y="1613454"/>
            <a:ext cx="3818934" cy="4279789"/>
          </a:xfrm>
        </p:spPr>
      </p:pic>
      <p:sp>
        <p:nvSpPr>
          <p:cNvPr id="11" name="TextBox 10"/>
          <p:cNvSpPr txBox="1"/>
          <p:nvPr/>
        </p:nvSpPr>
        <p:spPr>
          <a:xfrm>
            <a:off x="194035" y="5996861"/>
            <a:ext cx="399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Sagittal </a:t>
            </a:r>
            <a:r>
              <a:rPr lang="en-US" dirty="0" err="1" smtClean="0"/>
              <a:t>İnsizyonun</a:t>
            </a:r>
            <a:r>
              <a:rPr lang="en-US" dirty="0" smtClean="0"/>
              <a:t> </a:t>
            </a:r>
            <a:r>
              <a:rPr lang="en-US" dirty="0" err="1" smtClean="0"/>
              <a:t>başlatılması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8164" y="5996861"/>
            <a:ext cx="40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duvarın</a:t>
            </a:r>
            <a:r>
              <a:rPr lang="en-US" dirty="0" smtClean="0"/>
              <a:t> </a:t>
            </a:r>
            <a:r>
              <a:rPr lang="en-US" dirty="0" err="1" smtClean="0"/>
              <a:t>diseksiyonu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41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5" descr="IMG_1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338054" y="1924444"/>
            <a:ext cx="4038605" cy="3800323"/>
          </a:xfrm>
          <a:prstGeom prst="rect">
            <a:avLst/>
          </a:prstGeom>
        </p:spPr>
      </p:pic>
      <p:pic>
        <p:nvPicPr>
          <p:cNvPr id="7" name="Content Placeholder 4" descr="IMG_111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648196" y="1805302"/>
            <a:ext cx="4038602" cy="4038604"/>
          </a:xfrm>
        </p:spPr>
      </p:pic>
      <p:sp>
        <p:nvSpPr>
          <p:cNvPr id="5" name="TextBox 4"/>
          <p:cNvSpPr txBox="1"/>
          <p:nvPr/>
        </p:nvSpPr>
        <p:spPr>
          <a:xfrm>
            <a:off x="457200" y="6103841"/>
            <a:ext cx="380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Diseke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arka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duvarın</a:t>
            </a:r>
            <a:r>
              <a:rPr lang="en-US" dirty="0" smtClean="0"/>
              <a:t> </a:t>
            </a:r>
            <a:r>
              <a:rPr lang="en-US" dirty="0" err="1" smtClean="0"/>
              <a:t>kesilmesi</a:t>
            </a:r>
            <a:r>
              <a:rPr lang="en-US" dirty="0" smtClean="0"/>
              <a:t>. </a:t>
            </a:r>
            <a:r>
              <a:rPr lang="en-US" dirty="0" err="1" smtClean="0"/>
              <a:t>Kenarların</a:t>
            </a:r>
            <a:r>
              <a:rPr lang="en-US" dirty="0" smtClean="0"/>
              <a:t> </a:t>
            </a:r>
            <a:r>
              <a:rPr lang="en-US" dirty="0" err="1" smtClean="0"/>
              <a:t>allis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tutulması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195" y="6103841"/>
            <a:ext cx="403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mukozasının</a:t>
            </a:r>
            <a:r>
              <a:rPr lang="en-US" dirty="0" smtClean="0"/>
              <a:t> </a:t>
            </a:r>
            <a:r>
              <a:rPr lang="en-US" dirty="0" err="1" smtClean="0"/>
              <a:t>perineal</a:t>
            </a:r>
            <a:r>
              <a:rPr lang="en-US" dirty="0" smtClean="0"/>
              <a:t> </a:t>
            </a:r>
            <a:r>
              <a:rPr lang="en-US" dirty="0" err="1" smtClean="0"/>
              <a:t>cisimden</a:t>
            </a:r>
            <a:r>
              <a:rPr lang="en-US" dirty="0" smtClean="0"/>
              <a:t> </a:t>
            </a:r>
            <a:r>
              <a:rPr lang="en-US" dirty="0" err="1" smtClean="0"/>
              <a:t>ayrılması</a:t>
            </a:r>
            <a:r>
              <a:rPr lang="en-US" dirty="0" smtClean="0"/>
              <a:t> (</a:t>
            </a:r>
            <a:r>
              <a:rPr lang="en-US" dirty="0" err="1" smtClean="0"/>
              <a:t>Bistüri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spanch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künt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82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IMG_111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823237" y="1629661"/>
            <a:ext cx="3550378" cy="3978824"/>
          </a:xfrm>
        </p:spPr>
      </p:pic>
      <p:pic>
        <p:nvPicPr>
          <p:cNvPr id="7" name="Content Placeholder 5" descr="IMG_111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922200" y="1629660"/>
            <a:ext cx="3550377" cy="3978823"/>
          </a:xfrm>
        </p:spPr>
      </p:pic>
      <p:sp>
        <p:nvSpPr>
          <p:cNvPr id="4" name="TextBox 3"/>
          <p:cNvSpPr txBox="1"/>
          <p:nvPr/>
        </p:nvSpPr>
        <p:spPr>
          <a:xfrm>
            <a:off x="609014" y="5627529"/>
            <a:ext cx="397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Rektovajinal</a:t>
            </a:r>
            <a:r>
              <a:rPr lang="en-US" dirty="0" smtClean="0"/>
              <a:t> </a:t>
            </a:r>
            <a:r>
              <a:rPr lang="en-US" dirty="0" err="1" smtClean="0"/>
              <a:t>boşluğa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. </a:t>
            </a:r>
            <a:r>
              <a:rPr lang="en-US" dirty="0" err="1" smtClean="0"/>
              <a:t>Parmaklarla</a:t>
            </a:r>
            <a:r>
              <a:rPr lang="en-US" dirty="0" smtClean="0"/>
              <a:t> </a:t>
            </a:r>
            <a:r>
              <a:rPr lang="en-US" dirty="0" err="1" smtClean="0"/>
              <a:t>künt</a:t>
            </a:r>
            <a:r>
              <a:rPr lang="en-US" dirty="0" smtClean="0"/>
              <a:t> </a:t>
            </a:r>
            <a:r>
              <a:rPr lang="en-US" dirty="0" err="1" smtClean="0"/>
              <a:t>diseksiyonu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bağların</a:t>
            </a:r>
            <a:r>
              <a:rPr lang="en-US" dirty="0" smtClean="0"/>
              <a:t> </a:t>
            </a:r>
            <a:r>
              <a:rPr lang="en-US" dirty="0" err="1" smtClean="0"/>
              <a:t>makasla</a:t>
            </a:r>
            <a:r>
              <a:rPr lang="en-US" dirty="0" smtClean="0"/>
              <a:t> </a:t>
            </a:r>
            <a:r>
              <a:rPr lang="en-US" dirty="0" err="1" smtClean="0"/>
              <a:t>kesilmesi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7977" y="5627529"/>
            <a:ext cx="39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Rektal</a:t>
            </a:r>
            <a:r>
              <a:rPr lang="en-US" dirty="0" smtClean="0"/>
              <a:t> </a:t>
            </a:r>
            <a:r>
              <a:rPr lang="en-US" dirty="0" err="1" smtClean="0"/>
              <a:t>katlantılarınn</a:t>
            </a:r>
            <a:r>
              <a:rPr lang="en-US" dirty="0" smtClean="0"/>
              <a:t> </a:t>
            </a:r>
            <a:r>
              <a:rPr lang="en-US" dirty="0" err="1" smtClean="0"/>
              <a:t>yaklaştırılması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05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5" descr="IMG_111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2344653" y="1356519"/>
            <a:ext cx="4038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1975651" y="5892147"/>
            <a:ext cx="465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kolporafi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aşamanın</a:t>
            </a:r>
            <a:r>
              <a:rPr lang="en-US" dirty="0" smtClean="0"/>
              <a:t> </a:t>
            </a:r>
            <a:r>
              <a:rPr lang="en-US" dirty="0" err="1" smtClean="0"/>
              <a:t>bitimnden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dokunun</a:t>
            </a:r>
            <a:r>
              <a:rPr lang="en-US" dirty="0" smtClean="0"/>
              <a:t> </a:t>
            </a:r>
            <a:r>
              <a:rPr lang="en-US" dirty="0" err="1" smtClean="0"/>
              <a:t>eksizyonu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kapatılması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son </a:t>
            </a:r>
            <a:r>
              <a:rPr lang="en-US" dirty="0" err="1" smtClean="0"/>
              <a:t>bulur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G_111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57200" y="2189379"/>
            <a:ext cx="3528606" cy="3954425"/>
          </a:xfrm>
        </p:spPr>
      </p:pic>
      <p:pic>
        <p:nvPicPr>
          <p:cNvPr id="6" name="Content Placeholder 5" descr="IMG_1119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5199428" y="2199155"/>
            <a:ext cx="3496233" cy="3918145"/>
          </a:xfrm>
        </p:spPr>
      </p:pic>
      <p:sp>
        <p:nvSpPr>
          <p:cNvPr id="3" name="TextBox 2"/>
          <p:cNvSpPr txBox="1"/>
          <p:nvPr/>
        </p:nvSpPr>
        <p:spPr>
          <a:xfrm>
            <a:off x="244290" y="6086199"/>
            <a:ext cx="39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Seçilmiş</a:t>
            </a:r>
            <a:r>
              <a:rPr lang="en-US" dirty="0" smtClean="0"/>
              <a:t> </a:t>
            </a:r>
            <a:r>
              <a:rPr lang="en-US" dirty="0" err="1" smtClean="0"/>
              <a:t>vakalarda</a:t>
            </a:r>
            <a:r>
              <a:rPr lang="en-US" dirty="0" smtClean="0"/>
              <a:t> 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plikasyonu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diseksiyon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8472" y="6086199"/>
            <a:ext cx="39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sütür</a:t>
            </a:r>
            <a:r>
              <a:rPr lang="en-US" dirty="0" smtClean="0"/>
              <a:t> (</a:t>
            </a:r>
            <a:r>
              <a:rPr lang="en-US" dirty="0" err="1" smtClean="0"/>
              <a:t>kontrlateral</a:t>
            </a:r>
            <a:r>
              <a:rPr lang="en-US" dirty="0" smtClean="0"/>
              <a:t> 2  </a:t>
            </a:r>
            <a:r>
              <a:rPr lang="en-US" dirty="0" err="1" smtClean="0"/>
              <a:t>kez</a:t>
            </a:r>
            <a:r>
              <a:rPr lang="en-US" dirty="0" smtClean="0"/>
              <a:t> </a:t>
            </a:r>
            <a:r>
              <a:rPr lang="en-US" dirty="0" err="1" smtClean="0"/>
              <a:t>geçilir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26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G_112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867892" y="2018392"/>
            <a:ext cx="3386099" cy="3794720"/>
          </a:xfrm>
        </p:spPr>
      </p:pic>
      <p:pic>
        <p:nvPicPr>
          <p:cNvPr id="6" name="Content Placeholder 5" descr="IMG_11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5441045" y="2172942"/>
            <a:ext cx="3340807" cy="3530913"/>
          </a:xfrm>
        </p:spPr>
      </p:pic>
      <p:sp>
        <p:nvSpPr>
          <p:cNvPr id="3" name="TextBox 2"/>
          <p:cNvSpPr txBox="1"/>
          <p:nvPr/>
        </p:nvSpPr>
        <p:spPr>
          <a:xfrm>
            <a:off x="663581" y="5957518"/>
            <a:ext cx="379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dokuların</a:t>
            </a:r>
            <a:r>
              <a:rPr lang="en-US" dirty="0" smtClean="0"/>
              <a:t> </a:t>
            </a:r>
            <a:r>
              <a:rPr lang="en-US" dirty="0" err="1" smtClean="0"/>
              <a:t>yaklaştırılması</a:t>
            </a:r>
            <a:r>
              <a:rPr lang="en-US" dirty="0" smtClean="0"/>
              <a:t> (</a:t>
            </a:r>
            <a:r>
              <a:rPr lang="en-US" dirty="0" err="1" smtClean="0"/>
              <a:t>perinela</a:t>
            </a:r>
            <a:r>
              <a:rPr lang="en-US" dirty="0" smtClean="0"/>
              <a:t> </a:t>
            </a:r>
            <a:r>
              <a:rPr lang="en-US" dirty="0" err="1" smtClean="0"/>
              <a:t>rekonstrüksiyon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0259" y="6041148"/>
            <a:ext cx="374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dokunun</a:t>
            </a:r>
            <a:r>
              <a:rPr lang="en-US" dirty="0" smtClean="0"/>
              <a:t> </a:t>
            </a:r>
            <a:r>
              <a:rPr lang="en-US" dirty="0" err="1" smtClean="0"/>
              <a:t>kesilmesi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73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  Posterior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G_112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5162904" y="2435236"/>
            <a:ext cx="3627094" cy="3833492"/>
          </a:xfrm>
        </p:spPr>
      </p:pic>
      <p:pic>
        <p:nvPicPr>
          <p:cNvPr id="6" name="Content Placeholder 5" descr="IMG_112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62195" y="2327041"/>
            <a:ext cx="3620060" cy="4056915"/>
          </a:xfrm>
        </p:spPr>
      </p:pic>
    </p:spTree>
    <p:extLst>
      <p:ext uri="{BB962C8B-B14F-4D97-AF65-F5344CB8AC3E}">
        <p14:creationId xmlns:p14="http://schemas.microsoft.com/office/powerpoint/2010/main" val="2568711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 Yer Tutucusu" descr="image0-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887" b="22887"/>
          <a:stretch>
            <a:fillRect/>
          </a:stretch>
        </p:blipFill>
        <p:spPr>
          <a:xfrm rot="10800000">
            <a:off x="4912409" y="3141280"/>
            <a:ext cx="4231591" cy="3173693"/>
          </a:xfrm>
        </p:spPr>
      </p:pic>
      <p:sp>
        <p:nvSpPr>
          <p:cNvPr id="2" name="TextBox 1"/>
          <p:cNvSpPr txBox="1"/>
          <p:nvPr/>
        </p:nvSpPr>
        <p:spPr>
          <a:xfrm>
            <a:off x="881987" y="405747"/>
            <a:ext cx="70029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</a:t>
            </a:r>
            <a:r>
              <a:rPr lang="en-US" sz="3600" dirty="0" smtClean="0">
                <a:solidFill>
                  <a:srgbClr val="FFFF00"/>
                </a:solidFill>
              </a:rPr>
              <a:t>Site-</a:t>
            </a:r>
            <a:r>
              <a:rPr lang="tr-TR" sz="3600" dirty="0" err="1">
                <a:solidFill>
                  <a:srgbClr val="FFFF00"/>
                </a:solidFill>
              </a:rPr>
              <a:t>S</a:t>
            </a:r>
            <a:r>
              <a:rPr lang="en-US" sz="3600" dirty="0" err="1" smtClean="0">
                <a:solidFill>
                  <a:srgbClr val="FFFF00"/>
                </a:solidFill>
              </a:rPr>
              <a:t>pesifik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err="1">
                <a:solidFill>
                  <a:srgbClr val="FFFF00"/>
                </a:solidFill>
              </a:rPr>
              <a:t>O</a:t>
            </a:r>
            <a:r>
              <a:rPr lang="en-US" sz="3600" dirty="0" err="1" smtClean="0">
                <a:solidFill>
                  <a:srgbClr val="FFFF00"/>
                </a:solidFill>
              </a:rPr>
              <a:t>narım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/>
          </a:p>
          <a:p>
            <a:r>
              <a:rPr lang="en-US" sz="2000" dirty="0" smtClean="0"/>
              <a:t>            (</a:t>
            </a:r>
            <a:r>
              <a:rPr lang="en-US" sz="2000" dirty="0" err="1" smtClean="0"/>
              <a:t>Rektovajinal</a:t>
            </a:r>
            <a:r>
              <a:rPr lang="en-US" sz="2000" dirty="0" smtClean="0"/>
              <a:t> </a:t>
            </a:r>
            <a:r>
              <a:rPr lang="en-US" sz="2000" dirty="0" err="1" smtClean="0"/>
              <a:t>fasyada</a:t>
            </a:r>
            <a:r>
              <a:rPr lang="en-US" sz="2000" dirty="0" smtClean="0"/>
              <a:t> </a:t>
            </a:r>
            <a:r>
              <a:rPr lang="en-US" sz="2000" dirty="0" err="1" smtClean="0"/>
              <a:t>defekt</a:t>
            </a:r>
            <a:r>
              <a:rPr lang="en-US" sz="2000" dirty="0" smtClean="0"/>
              <a:t> </a:t>
            </a:r>
            <a:r>
              <a:rPr lang="en-US" sz="2000" dirty="0" err="1" smtClean="0"/>
              <a:t>varsa</a:t>
            </a:r>
            <a:r>
              <a:rPr lang="en-US" sz="2000" dirty="0" smtClean="0"/>
              <a:t> </a:t>
            </a:r>
            <a:r>
              <a:rPr lang="en-US" sz="2000" dirty="0" err="1" smtClean="0"/>
              <a:t>saptayıp</a:t>
            </a:r>
            <a:r>
              <a:rPr lang="en-US" sz="2000" dirty="0" smtClean="0"/>
              <a:t> </a:t>
            </a:r>
            <a:r>
              <a:rPr lang="en-US" sz="2000" dirty="0" err="1" smtClean="0"/>
              <a:t>kapatmak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pic>
        <p:nvPicPr>
          <p:cNvPr id="5" name="Picture 4" descr="colporrah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" y="3141280"/>
            <a:ext cx="4866330" cy="31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800" dirty="0" err="1" smtClean="0">
                <a:solidFill>
                  <a:srgbClr val="FFFF00"/>
                </a:solidFill>
                <a:ea typeface="+mj-ea"/>
              </a:rPr>
              <a:t>Vajinal</a:t>
            </a:r>
            <a:r>
              <a:rPr lang="en-GB" sz="4800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GB" sz="4800" dirty="0" err="1" smtClean="0">
                <a:solidFill>
                  <a:srgbClr val="FFFF00"/>
                </a:solidFill>
                <a:ea typeface="+mj-ea"/>
              </a:rPr>
              <a:t>Laksite</a:t>
            </a:r>
            <a:r>
              <a:rPr lang="en-GB" sz="4800" dirty="0" smtClean="0">
                <a:ea typeface="+mj-ea"/>
              </a:rPr>
              <a:t/>
            </a:r>
            <a:br>
              <a:rPr lang="en-GB" sz="4800" dirty="0" smtClean="0">
                <a:ea typeface="+mj-ea"/>
              </a:rPr>
            </a:br>
            <a:r>
              <a:rPr lang="en-GB" sz="4800" dirty="0" smtClean="0">
                <a:ea typeface="+mj-ea"/>
              </a:rPr>
              <a:t/>
            </a:r>
            <a:br>
              <a:rPr lang="en-GB" sz="4800" dirty="0" smtClean="0">
                <a:ea typeface="+mj-ea"/>
              </a:rPr>
            </a:br>
            <a:r>
              <a:rPr lang="en-GB" sz="4800" dirty="0" err="1" smtClean="0">
                <a:solidFill>
                  <a:srgbClr val="FFFF00"/>
                </a:solidFill>
                <a:ea typeface="+mj-ea"/>
              </a:rPr>
              <a:t>Sık</a:t>
            </a:r>
            <a:r>
              <a:rPr lang="en-GB" sz="4800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GB" sz="4800" dirty="0" err="1" smtClean="0">
                <a:solidFill>
                  <a:srgbClr val="FFFF00"/>
                </a:solidFill>
                <a:ea typeface="+mj-ea"/>
              </a:rPr>
              <a:t>Karşılaşılan</a:t>
            </a:r>
            <a:r>
              <a:rPr lang="en-GB" sz="4800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GB" sz="4800" dirty="0" err="1" smtClean="0">
                <a:solidFill>
                  <a:srgbClr val="FFFF00"/>
                </a:solidFill>
                <a:ea typeface="+mj-ea"/>
              </a:rPr>
              <a:t>Şikayetler</a:t>
            </a:r>
            <a:endParaRPr lang="en-GB" sz="4000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88123"/>
            <a:ext cx="8229600" cy="303804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err="1" smtClean="0"/>
              <a:t>Estetik</a:t>
            </a:r>
            <a:r>
              <a:rPr lang="en-GB" dirty="0" smtClean="0"/>
              <a:t> </a:t>
            </a:r>
            <a:r>
              <a:rPr lang="en-GB" dirty="0" err="1" smtClean="0"/>
              <a:t>kaygılar</a:t>
            </a:r>
            <a:r>
              <a:rPr lang="en-GB" dirty="0" smtClean="0"/>
              <a:t>, </a:t>
            </a:r>
            <a:r>
              <a:rPr lang="en-GB" dirty="0" err="1" smtClean="0"/>
              <a:t>büyük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geniş</a:t>
            </a:r>
            <a:r>
              <a:rPr lang="en-GB" dirty="0" smtClean="0"/>
              <a:t> </a:t>
            </a:r>
            <a:r>
              <a:rPr lang="en-GB" dirty="0" err="1" smtClean="0"/>
              <a:t>olma</a:t>
            </a:r>
            <a:r>
              <a:rPr lang="en-GB" dirty="0" smtClean="0"/>
              <a:t> </a:t>
            </a:r>
            <a:r>
              <a:rPr lang="en-GB" dirty="0" err="1" smtClean="0"/>
              <a:t>hissi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İlişki</a:t>
            </a:r>
            <a:r>
              <a:rPr lang="en-GB" dirty="0" smtClean="0"/>
              <a:t> </a:t>
            </a:r>
            <a:r>
              <a:rPr lang="en-GB" dirty="0" err="1" smtClean="0"/>
              <a:t>sırasında</a:t>
            </a:r>
            <a:r>
              <a:rPr lang="en-GB" dirty="0" smtClean="0"/>
              <a:t> </a:t>
            </a:r>
            <a:r>
              <a:rPr lang="en-GB" dirty="0" err="1" smtClean="0"/>
              <a:t>vajen</a:t>
            </a:r>
            <a:r>
              <a:rPr lang="en-GB" dirty="0" smtClean="0"/>
              <a:t> </a:t>
            </a:r>
            <a:r>
              <a:rPr lang="en-GB" dirty="0" err="1" smtClean="0"/>
              <a:t>duvarı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penis </a:t>
            </a:r>
            <a:r>
              <a:rPr lang="en-GB" dirty="0" err="1" smtClean="0"/>
              <a:t>arasındaki</a:t>
            </a:r>
            <a:r>
              <a:rPr lang="en-GB" dirty="0" smtClean="0"/>
              <a:t> </a:t>
            </a:r>
            <a:r>
              <a:rPr lang="en-GB" dirty="0" err="1" smtClean="0"/>
              <a:t>sürtünme</a:t>
            </a:r>
            <a:r>
              <a:rPr lang="en-GB" dirty="0" smtClean="0"/>
              <a:t> </a:t>
            </a:r>
            <a:r>
              <a:rPr lang="en-GB" dirty="0" err="1" smtClean="0"/>
              <a:t>azlığı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İlişki</a:t>
            </a:r>
            <a:r>
              <a:rPr lang="en-GB" dirty="0" smtClean="0"/>
              <a:t> </a:t>
            </a:r>
            <a:r>
              <a:rPr lang="en-GB" dirty="0" err="1" smtClean="0"/>
              <a:t>sırasında</a:t>
            </a:r>
            <a:r>
              <a:rPr lang="en-GB" dirty="0" smtClean="0"/>
              <a:t> </a:t>
            </a:r>
            <a:r>
              <a:rPr lang="en-GB" dirty="0" err="1" smtClean="0"/>
              <a:t>partnerde</a:t>
            </a:r>
            <a:r>
              <a:rPr lang="en-GB" dirty="0" smtClean="0"/>
              <a:t> </a:t>
            </a:r>
            <a:r>
              <a:rPr lang="en-GB" dirty="0" err="1" smtClean="0"/>
              <a:t>ereksiyon</a:t>
            </a:r>
            <a:r>
              <a:rPr lang="en-GB" dirty="0" smtClean="0"/>
              <a:t> </a:t>
            </a:r>
            <a:r>
              <a:rPr lang="en-GB" dirty="0" err="1" smtClean="0"/>
              <a:t>kaybı</a:t>
            </a:r>
            <a:endParaRPr lang="en-GB" dirty="0" smtClean="0"/>
          </a:p>
          <a:p>
            <a:pPr marL="0" indent="0" eaLnBrk="1" hangingPunct="1">
              <a:buNone/>
              <a:defRPr/>
            </a:pPr>
            <a:endParaRPr lang="en-GB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94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2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KOLPORAFİ   POSTERİOR KOMPLİKASYONLARI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53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Ağrı</a:t>
            </a:r>
            <a:endParaRPr lang="en-US" dirty="0" smtClean="0"/>
          </a:p>
          <a:p>
            <a:r>
              <a:rPr lang="en-US" dirty="0" err="1" smtClean="0"/>
              <a:t>Hematom</a:t>
            </a:r>
            <a:endParaRPr lang="en-US" dirty="0" smtClean="0"/>
          </a:p>
          <a:p>
            <a:r>
              <a:rPr lang="en-US" dirty="0" err="1" smtClean="0"/>
              <a:t>Enfeksiyon</a:t>
            </a:r>
            <a:endParaRPr lang="en-US" dirty="0" smtClean="0"/>
          </a:p>
          <a:p>
            <a:r>
              <a:rPr lang="en-US" dirty="0" err="1" smtClean="0"/>
              <a:t>Rektum</a:t>
            </a:r>
            <a:r>
              <a:rPr lang="en-US" dirty="0" smtClean="0"/>
              <a:t> </a:t>
            </a:r>
            <a:r>
              <a:rPr lang="en-US" dirty="0" err="1" smtClean="0"/>
              <a:t>hasarı</a:t>
            </a:r>
            <a:endParaRPr lang="en-US" dirty="0" smtClean="0"/>
          </a:p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rektovajinal</a:t>
            </a:r>
            <a:r>
              <a:rPr lang="en-US" dirty="0" smtClean="0"/>
              <a:t>, </a:t>
            </a:r>
            <a:r>
              <a:rPr lang="en-US" dirty="0" err="1" smtClean="0"/>
              <a:t>rektoperineal</a:t>
            </a:r>
            <a:r>
              <a:rPr lang="en-US" dirty="0" smtClean="0"/>
              <a:t> </a:t>
            </a:r>
            <a:r>
              <a:rPr lang="en-US" dirty="0" err="1" smtClean="0"/>
              <a:t>fissür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37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LATERAL   KOLPORAFİ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748"/>
            <a:ext cx="8229600" cy="5534252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err="1" smtClean="0"/>
              <a:t>Birçok</a:t>
            </a:r>
            <a:r>
              <a:rPr lang="en-US" sz="5100" dirty="0" smtClean="0"/>
              <a:t> </a:t>
            </a:r>
            <a:r>
              <a:rPr lang="en-US" sz="5100" dirty="0" err="1" smtClean="0"/>
              <a:t>çalışma</a:t>
            </a:r>
            <a:r>
              <a:rPr lang="en-US" sz="5100" dirty="0" smtClean="0"/>
              <a:t> </a:t>
            </a:r>
            <a:r>
              <a:rPr lang="en-US" sz="5100" dirty="0" err="1" smtClean="0"/>
              <a:t>vajinal</a:t>
            </a:r>
            <a:r>
              <a:rPr lang="en-US" sz="5100" dirty="0" smtClean="0"/>
              <a:t> </a:t>
            </a:r>
            <a:r>
              <a:rPr lang="en-US" sz="5100" dirty="0" err="1" smtClean="0"/>
              <a:t>daraltma</a:t>
            </a:r>
            <a:r>
              <a:rPr lang="en-US" sz="5100" dirty="0" smtClean="0"/>
              <a:t> </a:t>
            </a:r>
            <a:r>
              <a:rPr lang="en-US" sz="5100" dirty="0" err="1" smtClean="0"/>
              <a:t>operasyonlarında</a:t>
            </a:r>
            <a:r>
              <a:rPr lang="en-US" sz="5100" dirty="0" smtClean="0"/>
              <a:t> lateral </a:t>
            </a:r>
            <a:r>
              <a:rPr lang="en-US" sz="5100" dirty="0" err="1" smtClean="0"/>
              <a:t>kolporafiyi</a:t>
            </a:r>
            <a:r>
              <a:rPr lang="en-US" sz="5100" dirty="0" smtClean="0"/>
              <a:t> </a:t>
            </a:r>
            <a:r>
              <a:rPr lang="en-US" sz="5100" dirty="0" err="1" smtClean="0"/>
              <a:t>destekler</a:t>
            </a:r>
            <a:r>
              <a:rPr lang="en-US" dirty="0" smtClean="0"/>
              <a:t>. (</a:t>
            </a:r>
            <a:r>
              <a:rPr lang="en-US" dirty="0"/>
              <a:t>AESTHETIC SURGERY OF THE FEMALE GENITALIA/DOBBELEIR ET AL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5100" u="sng" dirty="0" err="1" smtClean="0"/>
              <a:t>Neden</a:t>
            </a:r>
            <a:r>
              <a:rPr lang="en-US" sz="5100" u="sng" dirty="0" smtClean="0"/>
              <a:t> lateral </a:t>
            </a:r>
            <a:r>
              <a:rPr lang="en-US" sz="5100" u="sng" dirty="0" err="1" smtClean="0"/>
              <a:t>kolporafi</a:t>
            </a:r>
            <a:r>
              <a:rPr lang="en-US" sz="5100" u="sng" dirty="0" smtClean="0"/>
              <a:t>??</a:t>
            </a:r>
          </a:p>
          <a:p>
            <a:pPr marL="0" indent="0">
              <a:buNone/>
            </a:pPr>
            <a:r>
              <a:rPr lang="en-US" u="sng" dirty="0"/>
              <a:t>(</a:t>
            </a:r>
            <a:r>
              <a:rPr lang="en-US" dirty="0" err="1" smtClean="0"/>
              <a:t>Ciro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 err="1"/>
              <a:t>Corvi</a:t>
            </a:r>
            <a:r>
              <a:rPr lang="en-US" dirty="0"/>
              <a:t> M. Cosmetic mucosal vaginal tightening (lateral </a:t>
            </a:r>
            <a:r>
              <a:rPr lang="en-US" dirty="0" err="1"/>
              <a:t>colporrhaphy</a:t>
            </a:r>
            <a:r>
              <a:rPr lang="en-US" dirty="0"/>
              <a:t>): improving sexual sensitivity in women </a:t>
            </a:r>
            <a:r>
              <a:rPr lang="en-US" dirty="0" smtClean="0"/>
              <a:t>with </a:t>
            </a:r>
            <a:r>
              <a:rPr lang="en-US" dirty="0"/>
              <a:t>a sensation of wide vagina. </a:t>
            </a:r>
            <a:r>
              <a:rPr lang="en-US" dirty="0" err="1"/>
              <a:t>Plast</a:t>
            </a:r>
            <a:r>
              <a:rPr lang="en-US" dirty="0"/>
              <a:t> </a:t>
            </a:r>
            <a:r>
              <a:rPr lang="en-US" dirty="0" err="1"/>
              <a:t>Reconstr</a:t>
            </a:r>
            <a:r>
              <a:rPr lang="en-US" dirty="0"/>
              <a:t> </a:t>
            </a:r>
            <a:r>
              <a:rPr lang="en-US" dirty="0" err="1"/>
              <a:t>Surg</a:t>
            </a:r>
            <a:r>
              <a:rPr lang="en-US" dirty="0"/>
              <a:t> </a:t>
            </a:r>
            <a:r>
              <a:rPr lang="en-US" dirty="0" smtClean="0"/>
              <a:t>2009)</a:t>
            </a:r>
            <a:endParaRPr lang="en-US" u="sng" dirty="0" smtClean="0"/>
          </a:p>
          <a:p>
            <a:pPr>
              <a:buFont typeface="Wingdings" charset="2"/>
              <a:buChar char="ü"/>
            </a:pPr>
            <a:r>
              <a:rPr lang="en-US" sz="5100" dirty="0" smtClean="0"/>
              <a:t>En </a:t>
            </a:r>
            <a:r>
              <a:rPr lang="en-US" sz="5100" dirty="0" err="1" smtClean="0"/>
              <a:t>fazla</a:t>
            </a:r>
            <a:r>
              <a:rPr lang="en-US" sz="5100" dirty="0" smtClean="0"/>
              <a:t> </a:t>
            </a:r>
            <a:r>
              <a:rPr lang="en-US" sz="5100" dirty="0" err="1" smtClean="0"/>
              <a:t>sensitivite</a:t>
            </a:r>
            <a:r>
              <a:rPr lang="en-US" sz="5100" dirty="0" smtClean="0"/>
              <a:t> </a:t>
            </a:r>
            <a:r>
              <a:rPr lang="en-US" sz="5100" dirty="0" err="1" smtClean="0"/>
              <a:t>olan</a:t>
            </a:r>
            <a:r>
              <a:rPr lang="en-US" sz="5100" dirty="0" smtClean="0"/>
              <a:t> </a:t>
            </a:r>
            <a:r>
              <a:rPr lang="en-US" sz="5100" dirty="0" err="1" smtClean="0"/>
              <a:t>alanlarda</a:t>
            </a:r>
            <a:r>
              <a:rPr lang="en-US" sz="5100" dirty="0" smtClean="0"/>
              <a:t> (anterior dıstal 1/3 </a:t>
            </a:r>
            <a:r>
              <a:rPr lang="en-US" sz="5100" dirty="0" err="1" smtClean="0"/>
              <a:t>duvar</a:t>
            </a:r>
            <a:r>
              <a:rPr lang="en-US" sz="5100" dirty="0" smtClean="0"/>
              <a:t>) </a:t>
            </a:r>
            <a:r>
              <a:rPr lang="en-US" sz="5100" dirty="0" err="1" smtClean="0"/>
              <a:t>skar</a:t>
            </a:r>
            <a:r>
              <a:rPr lang="en-US" sz="5100" dirty="0" smtClean="0"/>
              <a:t> </a:t>
            </a:r>
            <a:r>
              <a:rPr lang="en-US" sz="5100" dirty="0" err="1" smtClean="0"/>
              <a:t>olmaması</a:t>
            </a:r>
            <a:endParaRPr lang="en-US" sz="5100" dirty="0" smtClean="0"/>
          </a:p>
          <a:p>
            <a:pPr>
              <a:buFont typeface="Wingdings" charset="2"/>
              <a:buChar char="ü"/>
            </a:pPr>
            <a:r>
              <a:rPr lang="en-US" sz="5100" dirty="0" err="1" smtClean="0"/>
              <a:t>Diğer</a:t>
            </a:r>
            <a:r>
              <a:rPr lang="en-US" sz="5100" dirty="0" smtClean="0"/>
              <a:t> </a:t>
            </a:r>
            <a:r>
              <a:rPr lang="en-US" sz="5100" dirty="0" err="1" smtClean="0"/>
              <a:t>prosedürlere</a:t>
            </a:r>
            <a:r>
              <a:rPr lang="en-US" sz="5100" dirty="0" smtClean="0"/>
              <a:t> </a:t>
            </a:r>
            <a:r>
              <a:rPr lang="en-US" sz="5100" dirty="0" err="1" smtClean="0"/>
              <a:t>göre</a:t>
            </a:r>
            <a:r>
              <a:rPr lang="en-US" sz="5100" dirty="0" smtClean="0"/>
              <a:t> </a:t>
            </a:r>
            <a:r>
              <a:rPr lang="en-US" sz="5100" dirty="0" err="1" smtClean="0"/>
              <a:t>daha</a:t>
            </a:r>
            <a:r>
              <a:rPr lang="en-US" sz="5100" dirty="0" smtClean="0"/>
              <a:t> </a:t>
            </a:r>
            <a:r>
              <a:rPr lang="en-US" sz="5100" dirty="0" err="1" smtClean="0"/>
              <a:t>az</a:t>
            </a:r>
            <a:r>
              <a:rPr lang="en-US" sz="5100" dirty="0" smtClean="0"/>
              <a:t> </a:t>
            </a:r>
            <a:r>
              <a:rPr lang="en-US" sz="5100" dirty="0" err="1" smtClean="0"/>
              <a:t>disparoni</a:t>
            </a:r>
            <a:r>
              <a:rPr lang="en-US" sz="5100" dirty="0" smtClean="0"/>
              <a:t> </a:t>
            </a:r>
            <a:r>
              <a:rPr lang="en-US" sz="5100" dirty="0" err="1" smtClean="0"/>
              <a:t>görülmesi</a:t>
            </a:r>
            <a:endParaRPr lang="en-US" sz="5100" dirty="0" smtClean="0"/>
          </a:p>
          <a:p>
            <a:pPr>
              <a:buFont typeface="Wingdings" charset="2"/>
              <a:buChar char="ü"/>
            </a:pPr>
            <a:r>
              <a:rPr lang="en-US" sz="5100" dirty="0" err="1" smtClean="0"/>
              <a:t>Kolporafi</a:t>
            </a:r>
            <a:r>
              <a:rPr lang="en-US" sz="5100" dirty="0" smtClean="0"/>
              <a:t> anterior </a:t>
            </a:r>
            <a:r>
              <a:rPr lang="en-US" sz="5100" dirty="0" err="1" smtClean="0"/>
              <a:t>ve</a:t>
            </a:r>
            <a:r>
              <a:rPr lang="en-US" sz="5100" dirty="0" smtClean="0"/>
              <a:t> </a:t>
            </a:r>
            <a:r>
              <a:rPr lang="en-US" sz="5100" dirty="0" err="1" smtClean="0"/>
              <a:t>posteriorda</a:t>
            </a:r>
            <a:r>
              <a:rPr lang="en-US" sz="5100" dirty="0" smtClean="0"/>
              <a:t> </a:t>
            </a:r>
            <a:r>
              <a:rPr lang="en-US" sz="5100" dirty="0" err="1" smtClean="0"/>
              <a:t>mevcut</a:t>
            </a:r>
            <a:r>
              <a:rPr lang="en-US" sz="5100" dirty="0" smtClean="0"/>
              <a:t> </a:t>
            </a:r>
            <a:r>
              <a:rPr lang="en-US" sz="5100" dirty="0" err="1" smtClean="0"/>
              <a:t>olan</a:t>
            </a:r>
            <a:r>
              <a:rPr lang="en-US" sz="5100" dirty="0" smtClean="0"/>
              <a:t> </a:t>
            </a:r>
            <a:r>
              <a:rPr lang="en-US" sz="5100" dirty="0" err="1" smtClean="0"/>
              <a:t>mesane</a:t>
            </a:r>
            <a:r>
              <a:rPr lang="en-US" sz="5100" dirty="0" smtClean="0"/>
              <a:t> </a:t>
            </a:r>
            <a:r>
              <a:rPr lang="en-US" sz="5100" dirty="0" err="1" smtClean="0"/>
              <a:t>ve</a:t>
            </a:r>
            <a:r>
              <a:rPr lang="en-US" sz="5100" dirty="0" smtClean="0"/>
              <a:t> </a:t>
            </a:r>
            <a:r>
              <a:rPr lang="en-US" sz="5100" dirty="0" err="1" smtClean="0"/>
              <a:t>rektum</a:t>
            </a:r>
            <a:r>
              <a:rPr lang="en-US" sz="5100" dirty="0" smtClean="0"/>
              <a:t> </a:t>
            </a:r>
            <a:r>
              <a:rPr lang="en-US" sz="5100" dirty="0" err="1" smtClean="0"/>
              <a:t>yaralanma</a:t>
            </a:r>
            <a:r>
              <a:rPr lang="en-US" sz="5100" dirty="0" smtClean="0"/>
              <a:t> </a:t>
            </a:r>
            <a:r>
              <a:rPr lang="en-US" sz="5100" dirty="0" err="1" smtClean="0"/>
              <a:t>komplikasyonlarının</a:t>
            </a:r>
            <a:r>
              <a:rPr lang="en-US" sz="5100" dirty="0" smtClean="0"/>
              <a:t> </a:t>
            </a:r>
            <a:r>
              <a:rPr lang="en-US" sz="5100" dirty="0" err="1" smtClean="0"/>
              <a:t>olmaması</a:t>
            </a:r>
            <a:endParaRPr lang="en-US" sz="5100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78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LATERAL   KOLPORAFİ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IMG_11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 rot="5400000">
            <a:off x="456376" y="2017122"/>
            <a:ext cx="4038600" cy="3692122"/>
          </a:xfrm>
        </p:spPr>
      </p:pic>
      <p:pic>
        <p:nvPicPr>
          <p:cNvPr id="10" name="Picture 9" descr="IMG_11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8244" y="2112969"/>
            <a:ext cx="4064000" cy="3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60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Lateral </a:t>
            </a:r>
            <a:r>
              <a:rPr lang="en-US" dirty="0" err="1" smtClean="0">
                <a:solidFill>
                  <a:srgbClr val="FFFF00"/>
                </a:solidFill>
              </a:rPr>
              <a:t>Kolporafi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Komplikasyonlar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Lokalize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nfeksiyon</a:t>
            </a:r>
            <a:endParaRPr lang="en-US" dirty="0" smtClean="0"/>
          </a:p>
          <a:p>
            <a:r>
              <a:rPr lang="en-US" dirty="0" err="1" smtClean="0"/>
              <a:t>Kanama</a:t>
            </a:r>
            <a:endParaRPr lang="en-US" dirty="0" smtClean="0"/>
          </a:p>
          <a:p>
            <a:r>
              <a:rPr lang="en-US" dirty="0" err="1" smtClean="0"/>
              <a:t>Disparoni</a:t>
            </a:r>
            <a:r>
              <a:rPr lang="en-US" dirty="0" smtClean="0"/>
              <a:t> (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operasyonlarla</a:t>
            </a:r>
            <a:r>
              <a:rPr lang="en-US" dirty="0" smtClean="0"/>
              <a:t> </a:t>
            </a:r>
            <a:r>
              <a:rPr lang="en-US" dirty="0" err="1" smtClean="0"/>
              <a:t>kıyaslandığında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görülür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0956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  <a:ea typeface="+mj-ea"/>
              </a:rPr>
              <a:t>Kozmetik</a:t>
            </a:r>
            <a:r>
              <a:rPr lang="en-US" sz="4000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tr-TR" sz="4000" dirty="0" err="1">
                <a:solidFill>
                  <a:srgbClr val="FFFF00"/>
                </a:solidFill>
              </a:rPr>
              <a:t>V</a:t>
            </a:r>
            <a:r>
              <a:rPr lang="en-US" sz="4000" dirty="0" err="1" smtClean="0">
                <a:solidFill>
                  <a:srgbClr val="FFFF00"/>
                </a:solidFill>
                <a:ea typeface="+mj-ea"/>
              </a:rPr>
              <a:t>ajinal</a:t>
            </a:r>
            <a:r>
              <a:rPr lang="en-US" sz="4000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a typeface="+mj-ea"/>
              </a:rPr>
              <a:t>Cerrahi</a:t>
            </a:r>
            <a:endParaRPr lang="en-US" sz="4000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4789"/>
            <a:ext cx="8835474" cy="283633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Vajinal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laksiteden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muzdarip</a:t>
            </a:r>
            <a:r>
              <a:rPr lang="en-US" sz="2800" dirty="0" smtClean="0">
                <a:latin typeface="Arial" charset="0"/>
              </a:rPr>
              <a:t> 53 </a:t>
            </a:r>
            <a:r>
              <a:rPr lang="en-US" sz="2800" dirty="0" err="1" smtClean="0">
                <a:latin typeface="Arial" charset="0"/>
              </a:rPr>
              <a:t>hastaya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kolpoperineoplasti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yapıldı</a:t>
            </a:r>
            <a:r>
              <a:rPr lang="en-US" sz="2800" dirty="0" smtClean="0">
                <a:latin typeface="Arial" charset="0"/>
              </a:rPr>
              <a:t>. 6 </a:t>
            </a:r>
            <a:r>
              <a:rPr lang="en-US" sz="2800" dirty="0" err="1" smtClean="0">
                <a:latin typeface="Arial" charset="0"/>
              </a:rPr>
              <a:t>ayda</a:t>
            </a:r>
            <a:r>
              <a:rPr lang="en-US" sz="2800" dirty="0" smtClean="0">
                <a:latin typeface="Arial" charset="0"/>
              </a:rPr>
              <a:t>;</a:t>
            </a:r>
            <a:endParaRPr lang="en-US" sz="28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%94’ü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vajinalarının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daha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dar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olduğunu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hissetti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ve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orgazm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yaşayabildi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.</a:t>
            </a:r>
            <a:endParaRPr lang="en-US" sz="28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9900"/>
                </a:solidFill>
                <a:latin typeface="Arial" charset="0"/>
              </a:rPr>
              <a:t>	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%74’ü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cerrahinin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beklentilerini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tamamiyle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karşıladığını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9900"/>
                </a:solidFill>
                <a:latin typeface="Arial" charset="0"/>
              </a:rPr>
              <a:t>belirtti</a:t>
            </a:r>
            <a:endParaRPr lang="en-US" sz="2800" dirty="0">
              <a:solidFill>
                <a:srgbClr val="FF9900"/>
              </a:solidFill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%5 hasta </a:t>
            </a:r>
            <a:r>
              <a:rPr lang="en-US" sz="2800" dirty="0" err="1" smtClean="0">
                <a:latin typeface="Arial" charset="0"/>
              </a:rPr>
              <a:t>cerrahinin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beklentilerini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karşılamadığını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belirtti</a:t>
            </a: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</a:rPr>
              <a:t>%4 hasta </a:t>
            </a:r>
            <a:r>
              <a:rPr lang="en-US" sz="2800" dirty="0" err="1" smtClean="0">
                <a:latin typeface="Arial" charset="0"/>
              </a:rPr>
              <a:t>ameliyat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olduğuna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pişman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oldu</a:t>
            </a:r>
            <a:r>
              <a:rPr lang="en-US" sz="2800" dirty="0" smtClean="0">
                <a:latin typeface="Arial" charset="0"/>
              </a:rPr>
              <a:t>. (</a:t>
            </a:r>
            <a:r>
              <a:rPr lang="en-US" sz="2800" dirty="0" err="1" smtClean="0">
                <a:latin typeface="Arial" charset="0"/>
              </a:rPr>
              <a:t>Pardo</a:t>
            </a:r>
            <a:r>
              <a:rPr lang="en-US" sz="2800" dirty="0" smtClean="0">
                <a:latin typeface="Arial" charset="0"/>
              </a:rPr>
              <a:t> et al, 2006)</a:t>
            </a:r>
          </a:p>
        </p:txBody>
      </p:sp>
      <p:pic>
        <p:nvPicPr>
          <p:cNvPr id="4" name="Picture 3" descr="FullSizeRender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34" y="4311126"/>
            <a:ext cx="6474577" cy="22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419"/>
            <a:ext cx="8461332" cy="167262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cs typeface="Comic Sans MS"/>
              </a:rPr>
              <a:t>Cerrahi</a:t>
            </a:r>
            <a:r>
              <a:rPr lang="en-US" sz="4000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cs typeface="Comic Sans MS"/>
              </a:rPr>
              <a:t>olmayan</a:t>
            </a:r>
            <a:r>
              <a:rPr lang="en-US" sz="4000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cs typeface="Comic Sans MS"/>
              </a:rPr>
              <a:t/>
            </a:r>
            <a:br>
              <a:rPr lang="tr-TR" sz="4000" dirty="0" smtClean="0">
                <a:solidFill>
                  <a:srgbClr val="FFFF00"/>
                </a:solidFill>
                <a:cs typeface="Comic Sans MS"/>
              </a:rPr>
            </a:br>
            <a:r>
              <a:rPr lang="tr-TR" sz="4000" dirty="0">
                <a:solidFill>
                  <a:srgbClr val="FFFF00"/>
                </a:solidFill>
                <a:cs typeface="Comic Sans MS"/>
              </a:rPr>
              <a:t>V</a:t>
            </a:r>
            <a:r>
              <a:rPr lang="en-US" sz="4000" dirty="0" err="1" smtClean="0">
                <a:solidFill>
                  <a:srgbClr val="FFFF00"/>
                </a:solidFill>
                <a:cs typeface="Comic Sans MS"/>
              </a:rPr>
              <a:t>ajinal</a:t>
            </a:r>
            <a:r>
              <a:rPr lang="en-US" sz="4000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sz="4000" dirty="0" err="1">
                <a:solidFill>
                  <a:srgbClr val="FFFF00"/>
                </a:solidFill>
                <a:cs typeface="Comic Sans MS"/>
              </a:rPr>
              <a:t>R</a:t>
            </a:r>
            <a:r>
              <a:rPr lang="en-US" sz="4000" dirty="0" err="1" smtClean="0">
                <a:solidFill>
                  <a:srgbClr val="FFFF00"/>
                </a:solidFill>
                <a:cs typeface="Comic Sans MS"/>
              </a:rPr>
              <a:t>ejuvenasyon</a:t>
            </a:r>
            <a:r>
              <a:rPr lang="tr-TR" sz="4000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sz="4000" dirty="0">
                <a:solidFill>
                  <a:srgbClr val="FFFF00"/>
                </a:solidFill>
                <a:cs typeface="Comic Sans MS"/>
              </a:rPr>
              <a:t>Y</a:t>
            </a:r>
            <a:r>
              <a:rPr lang="en-US" sz="4000" dirty="0" err="1" smtClean="0">
                <a:solidFill>
                  <a:srgbClr val="FFFF00"/>
                </a:solidFill>
                <a:cs typeface="Comic Sans MS"/>
              </a:rPr>
              <a:t>öntemleri</a:t>
            </a:r>
            <a:endParaRPr lang="en-US" sz="4000" dirty="0">
              <a:solidFill>
                <a:srgbClr val="FFFF00"/>
              </a:solidFill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2784"/>
            <a:ext cx="8229600" cy="403337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Radyofrekans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Cihazları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Unipolar, </a:t>
            </a:r>
            <a:r>
              <a:rPr lang="en-US" dirty="0" err="1" smtClean="0">
                <a:latin typeface="Comic Sans MS"/>
                <a:cs typeface="Comic Sans MS"/>
              </a:rPr>
              <a:t>monopolar</a:t>
            </a:r>
            <a:r>
              <a:rPr lang="en-US" dirty="0" smtClean="0">
                <a:latin typeface="Comic Sans MS"/>
                <a:cs typeface="Comic Sans MS"/>
              </a:rPr>
              <a:t>, bipolar, multipolar </a:t>
            </a: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Comic Sans MS"/>
                <a:cs typeface="Comic Sans MS"/>
              </a:rPr>
              <a:t>Vajinal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doku</a:t>
            </a:r>
            <a:r>
              <a:rPr lang="en-US" dirty="0" smtClean="0">
                <a:latin typeface="Comic Sans MS"/>
                <a:cs typeface="Comic Sans MS"/>
              </a:rPr>
              <a:t> 47 </a:t>
            </a:r>
            <a:r>
              <a:rPr lang="en-US" dirty="0" err="1" smtClean="0">
                <a:latin typeface="Comic Sans MS"/>
                <a:cs typeface="Comic Sans MS"/>
              </a:rPr>
              <a:t>dereceye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kadar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ısıyı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tolere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edebilir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Bu </a:t>
            </a:r>
            <a:r>
              <a:rPr lang="en-US" dirty="0" err="1" smtClean="0">
                <a:latin typeface="Comic Sans MS"/>
                <a:cs typeface="Comic Sans MS"/>
              </a:rPr>
              <a:t>cihazlar</a:t>
            </a:r>
            <a:r>
              <a:rPr lang="en-US" dirty="0" smtClean="0">
                <a:latin typeface="Comic Sans MS"/>
                <a:cs typeface="Comic Sans MS"/>
              </a:rPr>
              <a:t> 40-45 </a:t>
            </a:r>
            <a:r>
              <a:rPr lang="en-US" dirty="0" err="1" smtClean="0">
                <a:latin typeface="Comic Sans MS"/>
                <a:cs typeface="Comic Sans MS"/>
              </a:rPr>
              <a:t>derece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arası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ısı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vererek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fibroblastları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kolajen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yapımı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için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uyarır</a:t>
            </a:r>
            <a:r>
              <a:rPr lang="en-US" dirty="0" smtClean="0">
                <a:latin typeface="Comic Sans MS"/>
                <a:cs typeface="Comic Sans MS"/>
              </a:rPr>
              <a:t>. (Isı-</a:t>
            </a:r>
            <a:r>
              <a:rPr lang="en-US" dirty="0" err="1" smtClean="0">
                <a:latin typeface="Comic Sans MS"/>
                <a:cs typeface="Comic Sans MS"/>
              </a:rPr>
              <a:t>şok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proteinleri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inflamasyon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kaskadı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ile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61" y="529605"/>
            <a:ext cx="8474788" cy="92341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Lazer</a:t>
            </a:r>
            <a:r>
              <a:rPr lang="en-US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dirty="0" err="1">
                <a:solidFill>
                  <a:srgbClr val="FFFF00"/>
                </a:solidFill>
                <a:cs typeface="Comic Sans MS"/>
              </a:rPr>
              <a:t>V</a:t>
            </a:r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ajinal</a:t>
            </a:r>
            <a:r>
              <a:rPr lang="en-US" dirty="0" smtClean="0">
                <a:solidFill>
                  <a:srgbClr val="FFFF00"/>
                </a:solidFill>
                <a:cs typeface="Comic Sans MS"/>
              </a:rPr>
              <a:t> </a:t>
            </a:r>
            <a:r>
              <a:rPr lang="tr-TR" dirty="0" err="1">
                <a:solidFill>
                  <a:srgbClr val="FFFF00"/>
                </a:solidFill>
                <a:cs typeface="Comic Sans MS"/>
              </a:rPr>
              <a:t>R</a:t>
            </a:r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ejuvenasyon</a:t>
            </a:r>
            <a:endParaRPr lang="en-US" dirty="0">
              <a:solidFill>
                <a:srgbClr val="FFFF00"/>
              </a:solidFill>
              <a:cs typeface="Comic Sans MS"/>
            </a:endParaRPr>
          </a:p>
        </p:txBody>
      </p:sp>
      <p:pic>
        <p:nvPicPr>
          <p:cNvPr id="4" name="Picture 3" descr="Screen Shot 2017-12-16 at 10.41.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02" y="2095500"/>
            <a:ext cx="6129798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250" y="2428875"/>
            <a:ext cx="2410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Comic Sans MS"/>
                <a:cs typeface="Comic Sans MS"/>
              </a:rPr>
              <a:t>Fraksiyonel</a:t>
            </a:r>
            <a:r>
              <a:rPr lang="en-US" sz="2000" dirty="0" smtClean="0">
                <a:latin typeface="Comic Sans MS"/>
                <a:cs typeface="Comic Sans MS"/>
              </a:rPr>
              <a:t> CO</a:t>
            </a:r>
            <a:r>
              <a:rPr lang="en-US" sz="2000" baseline="-25000" dirty="0" smtClean="0">
                <a:latin typeface="Comic Sans MS"/>
                <a:cs typeface="Comic Sans MS"/>
              </a:rPr>
              <a:t>2 </a:t>
            </a:r>
            <a:r>
              <a:rPr lang="en-US" sz="2000" dirty="0" err="1" smtClean="0">
                <a:latin typeface="Comic Sans MS"/>
                <a:cs typeface="Comic Sans MS"/>
              </a:rPr>
              <a:t>Lazer</a:t>
            </a: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Comic Sans MS"/>
                <a:cs typeface="Comic Sans MS"/>
              </a:rPr>
              <a:t>Er:YAG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lazer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hibrid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lazer</a:t>
            </a: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(</a:t>
            </a:r>
            <a:r>
              <a:rPr lang="en-US" sz="2000" dirty="0" err="1" smtClean="0">
                <a:latin typeface="Comic Sans MS"/>
                <a:cs typeface="Comic Sans MS"/>
              </a:rPr>
              <a:t>erbium:yttrium-aliminium-garnet</a:t>
            </a:r>
            <a:r>
              <a:rPr lang="en-US" sz="2000" dirty="0" smtClean="0">
                <a:latin typeface="Comic Sans MS"/>
                <a:cs typeface="Comic Sans MS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16 at 11.01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49"/>
            <a:ext cx="9144000" cy="2510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374" y="652780"/>
            <a:ext cx="6651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Cerrahi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olmayan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vajinal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rejuvenasyon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yöntemleri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ve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tedavi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Comic Sans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+mj-lt"/>
                <a:cs typeface="Comic Sans MS"/>
              </a:rPr>
              <a:t>intervalleri</a:t>
            </a:r>
            <a:endParaRPr lang="en-US" sz="2800" b="1" dirty="0" smtClean="0">
              <a:solidFill>
                <a:srgbClr val="FFFF00"/>
              </a:solidFill>
              <a:latin typeface="+mj-lt"/>
              <a:cs typeface="Comic Sans MS"/>
            </a:endParaRP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sz="1400" b="1" i="1" dirty="0" err="1" smtClean="0"/>
              <a:t>C.Karcher</a:t>
            </a:r>
            <a:r>
              <a:rPr lang="en-US" sz="1400" b="1" i="1" dirty="0" smtClean="0"/>
              <a:t>, N. </a:t>
            </a:r>
            <a:r>
              <a:rPr lang="en-US" sz="1400" b="1" i="1" dirty="0" err="1" smtClean="0"/>
              <a:t>Sadick</a:t>
            </a:r>
            <a:r>
              <a:rPr lang="en-US" sz="1400" b="1" i="1" dirty="0" smtClean="0"/>
              <a:t>/ International Journal of Women’s Dermatology 2 (2016)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41399"/>
            <a:ext cx="8302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/>
                <a:cs typeface="Comic Sans MS"/>
              </a:rPr>
              <a:t>Jinekolojide</a:t>
            </a:r>
            <a:r>
              <a:rPr lang="en-US" sz="2000" dirty="0" smtClean="0">
                <a:latin typeface="Comic Sans MS"/>
                <a:cs typeface="Comic Sans MS"/>
              </a:rPr>
              <a:t> FDA </a:t>
            </a:r>
            <a:r>
              <a:rPr lang="en-US" sz="2000" dirty="0" err="1" smtClean="0">
                <a:latin typeface="Comic Sans MS"/>
                <a:cs typeface="Comic Sans MS"/>
              </a:rPr>
              <a:t>onayı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ile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lazer</a:t>
            </a:r>
            <a:r>
              <a:rPr lang="en-US" sz="2000" dirty="0" smtClean="0">
                <a:latin typeface="Comic Sans MS"/>
                <a:cs typeface="Comic Sans MS"/>
              </a:rPr>
              <a:t> (</a:t>
            </a:r>
            <a:r>
              <a:rPr lang="en-US" sz="2000" dirty="0" err="1" smtClean="0">
                <a:latin typeface="Comic Sans MS"/>
                <a:cs typeface="Comic Sans MS"/>
              </a:rPr>
              <a:t>vaporizasyon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eksizyon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insizyon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ablasyon</a:t>
            </a:r>
            <a:r>
              <a:rPr lang="en-US" sz="2000" dirty="0">
                <a:latin typeface="Comic Sans MS"/>
                <a:cs typeface="Comic Sans MS"/>
              </a:rPr>
              <a:t>)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kullanılan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başka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hastalıklar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vardır</a:t>
            </a:r>
            <a:r>
              <a:rPr lang="en-US" sz="2000" dirty="0" smtClean="0">
                <a:latin typeface="Comic Sans MS"/>
                <a:cs typeface="Comic Sans MS"/>
              </a:rPr>
              <a:t>. </a:t>
            </a:r>
            <a:r>
              <a:rPr lang="en-US" sz="2000" dirty="0" err="1" smtClean="0">
                <a:latin typeface="Comic Sans MS"/>
                <a:cs typeface="Comic Sans MS"/>
              </a:rPr>
              <a:t>Ancak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vajinal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laksite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ve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menopoza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baglı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genitoüriner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sendromun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tedavisinde</a:t>
            </a:r>
            <a:r>
              <a:rPr lang="en-US" sz="2000" dirty="0" smtClean="0">
                <a:latin typeface="Comic Sans MS"/>
                <a:cs typeface="Comic Sans MS"/>
              </a:rPr>
              <a:t> FDA </a:t>
            </a:r>
            <a:r>
              <a:rPr lang="en-US" sz="2000" dirty="0" err="1" smtClean="0">
                <a:latin typeface="Comic Sans MS"/>
                <a:cs typeface="Comic Sans MS"/>
              </a:rPr>
              <a:t>onayı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yoktur</a:t>
            </a:r>
            <a:r>
              <a:rPr lang="en-US" sz="20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000" b="1" u="sng" dirty="0" smtClean="0">
                <a:latin typeface="Comic Sans MS"/>
                <a:cs typeface="Comic Sans MS"/>
              </a:rPr>
              <a:t>(2017- Aesthetic Surgery Journal. Ali A. </a:t>
            </a:r>
            <a:r>
              <a:rPr lang="en-US" sz="2000" b="1" u="sng" dirty="0" err="1" smtClean="0">
                <a:latin typeface="Comic Sans MS"/>
                <a:cs typeface="Comic Sans MS"/>
              </a:rPr>
              <a:t>Qureshi</a:t>
            </a:r>
            <a:r>
              <a:rPr lang="en-US" sz="2000" b="1" u="sng" dirty="0" smtClean="0">
                <a:latin typeface="Comic Sans MS"/>
                <a:cs typeface="Comic Sans MS"/>
              </a:rPr>
              <a:t>)</a:t>
            </a:r>
            <a:endParaRPr lang="en-US" sz="2000" b="1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849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tr-TR" b="1" dirty="0" smtClean="0">
                <a:solidFill>
                  <a:srgbClr val="CC0066"/>
                </a:solidFill>
              </a:rPr>
              <a:t> 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221226"/>
            <a:ext cx="9105523" cy="63113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tr-TR" b="1" dirty="0" smtClean="0">
                <a:solidFill>
                  <a:srgbClr val="C00000"/>
                </a:solidFill>
              </a:rPr>
              <a:t>Başlangıçta Temel Amaç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tr-TR" dirty="0" smtClean="0"/>
              <a:t>     Yaşlanmaya bağlı </a:t>
            </a:r>
            <a:r>
              <a:rPr lang="en-US" dirty="0" err="1" smtClean="0"/>
              <a:t>Va</a:t>
            </a:r>
            <a:r>
              <a:rPr lang="tr-TR" dirty="0" smtClean="0"/>
              <a:t>j</a:t>
            </a:r>
            <a:r>
              <a:rPr lang="en-US" dirty="0" err="1" smtClean="0"/>
              <a:t>inal</a:t>
            </a:r>
            <a:r>
              <a:rPr lang="en-US" dirty="0" smtClean="0"/>
              <a:t> </a:t>
            </a:r>
            <a:r>
              <a:rPr lang="tr-TR" dirty="0" smtClean="0"/>
              <a:t>Semptomları azaltmaktı.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tr-TR" b="1" dirty="0" smtClean="0">
                <a:solidFill>
                  <a:srgbClr val="C00000"/>
                </a:solidFill>
              </a:rPr>
              <a:t>Güncel Amaçlarımız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err="1" smtClean="0"/>
              <a:t>Va</a:t>
            </a:r>
            <a:r>
              <a:rPr lang="tr-TR" dirty="0" smtClean="0"/>
              <a:t>j</a:t>
            </a:r>
            <a:r>
              <a:rPr lang="en-US" dirty="0" err="1" smtClean="0"/>
              <a:t>inal</a:t>
            </a:r>
            <a:r>
              <a:rPr lang="en-US" dirty="0" smtClean="0"/>
              <a:t> </a:t>
            </a:r>
            <a:r>
              <a:rPr lang="tr-TR" dirty="0" smtClean="0"/>
              <a:t>dokuların</a:t>
            </a:r>
            <a:r>
              <a:rPr lang="en-US" dirty="0" smtClean="0"/>
              <a:t> </a:t>
            </a:r>
            <a:r>
              <a:rPr lang="en-US" dirty="0" err="1" smtClean="0"/>
              <a:t>Rejuvena</a:t>
            </a:r>
            <a:r>
              <a:rPr lang="tr-TR" dirty="0" err="1" smtClean="0"/>
              <a:t>syonu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tr-TR" dirty="0" smtClean="0"/>
              <a:t>K</a:t>
            </a:r>
            <a:r>
              <a:rPr lang="en-US" dirty="0" smtClean="0"/>
              <a:t>olla</a:t>
            </a:r>
            <a:r>
              <a:rPr lang="tr-TR" dirty="0" smtClean="0"/>
              <a:t>j</a:t>
            </a:r>
            <a:r>
              <a:rPr lang="en-US" dirty="0" smtClean="0"/>
              <a:t>en Re</a:t>
            </a:r>
            <a:r>
              <a:rPr lang="tr-TR" dirty="0" smtClean="0"/>
              <a:t>j</a:t>
            </a:r>
            <a:r>
              <a:rPr lang="en-US" dirty="0" err="1" smtClean="0"/>
              <a:t>enera</a:t>
            </a:r>
            <a:r>
              <a:rPr lang="tr-TR" dirty="0" err="1" smtClean="0"/>
              <a:t>syonu</a:t>
            </a:r>
            <a:endParaRPr lang="en-US" dirty="0"/>
          </a:p>
          <a:p>
            <a:r>
              <a:rPr lang="tr-TR" dirty="0" smtClean="0"/>
              <a:t>Doku fonksiyonlarının kalitesini iyileştirme </a:t>
            </a:r>
            <a:r>
              <a:rPr lang="en-US" dirty="0" smtClean="0"/>
              <a:t>: </a:t>
            </a:r>
            <a:r>
              <a:rPr lang="tr-TR" dirty="0" smtClean="0"/>
              <a:t>Kan dolaşımı</a:t>
            </a:r>
            <a:r>
              <a:rPr lang="en-US" dirty="0" smtClean="0"/>
              <a:t>, </a:t>
            </a:r>
            <a:r>
              <a:rPr lang="en-US" dirty="0" err="1" smtClean="0"/>
              <a:t>Atro</a:t>
            </a:r>
            <a:r>
              <a:rPr lang="tr-TR" dirty="0" smtClean="0"/>
              <a:t>fi</a:t>
            </a:r>
            <a:r>
              <a:rPr lang="en-US" dirty="0" smtClean="0"/>
              <a:t>, </a:t>
            </a:r>
            <a:r>
              <a:rPr lang="tr-TR" dirty="0" smtClean="0"/>
              <a:t>kayganlaştırma</a:t>
            </a:r>
            <a:r>
              <a:rPr lang="en-US" dirty="0" smtClean="0"/>
              <a:t> </a:t>
            </a:r>
            <a:r>
              <a:rPr lang="tr-TR" dirty="0" smtClean="0"/>
              <a:t>ve</a:t>
            </a:r>
            <a:r>
              <a:rPr lang="en-US" dirty="0" smtClean="0"/>
              <a:t> lo</a:t>
            </a:r>
            <a:r>
              <a:rPr lang="tr-TR" dirty="0" smtClean="0"/>
              <a:t>k</a:t>
            </a:r>
            <a:r>
              <a:rPr lang="en-US" dirty="0" smtClean="0"/>
              <a:t>al </a:t>
            </a:r>
            <a:r>
              <a:rPr lang="en-US" dirty="0" err="1" smtClean="0"/>
              <a:t>imm</a:t>
            </a:r>
            <a:r>
              <a:rPr lang="tr-TR" dirty="0" smtClean="0"/>
              <a:t>ün</a:t>
            </a:r>
            <a:r>
              <a:rPr lang="en-US" dirty="0" smtClean="0"/>
              <a:t> s</a:t>
            </a:r>
            <a:r>
              <a:rPr lang="tr-TR" dirty="0" smtClean="0"/>
              <a:t>i</a:t>
            </a:r>
            <a:r>
              <a:rPr lang="en-US" dirty="0" smtClean="0"/>
              <a:t>stem</a:t>
            </a:r>
          </a:p>
          <a:p>
            <a:r>
              <a:rPr lang="en-US" dirty="0" smtClean="0"/>
              <a:t>SUI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genito-urin</a:t>
            </a:r>
            <a:r>
              <a:rPr lang="tr-TR" dirty="0" smtClean="0"/>
              <a:t>er</a:t>
            </a:r>
            <a:r>
              <a:rPr lang="en-US" dirty="0" smtClean="0"/>
              <a:t> s</a:t>
            </a:r>
            <a:r>
              <a:rPr lang="tr-TR" dirty="0" smtClean="0"/>
              <a:t>e</a:t>
            </a:r>
            <a:r>
              <a:rPr lang="en-US" dirty="0" err="1" smtClean="0"/>
              <a:t>mptom</a:t>
            </a:r>
            <a:r>
              <a:rPr lang="tr-TR" dirty="0" err="1" smtClean="0"/>
              <a:t>ları</a:t>
            </a:r>
            <a:r>
              <a:rPr lang="tr-TR" dirty="0" smtClean="0"/>
              <a:t> iyileştirme tedavi etme</a:t>
            </a:r>
            <a:endParaRPr lang="en-US" dirty="0"/>
          </a:p>
          <a:p>
            <a:r>
              <a:rPr lang="en-US" b="1" dirty="0" smtClean="0"/>
              <a:t> </a:t>
            </a:r>
            <a:r>
              <a:rPr lang="tr-TR" b="1" dirty="0" err="1" smtClean="0"/>
              <a:t>Vaijnal</a:t>
            </a:r>
            <a:r>
              <a:rPr lang="tr-TR" b="1" dirty="0" smtClean="0"/>
              <a:t> duvar </a:t>
            </a:r>
            <a:r>
              <a:rPr lang="tr-TR" b="1" dirty="0" err="1" smtClean="0"/>
              <a:t>relaksasyonunu</a:t>
            </a:r>
            <a:r>
              <a:rPr lang="tr-TR" b="1" dirty="0" smtClean="0"/>
              <a:t> önleme ve tedavi etme 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                               ( ağır </a:t>
            </a:r>
            <a:r>
              <a:rPr lang="tr-TR" b="1" dirty="0" err="1" smtClean="0"/>
              <a:t>prolapsusu</a:t>
            </a:r>
            <a:r>
              <a:rPr lang="tr-TR" b="1" dirty="0" smtClean="0"/>
              <a:t> olmayanlar için )</a:t>
            </a:r>
            <a:endParaRPr lang="en-US" dirty="0"/>
          </a:p>
          <a:p>
            <a:r>
              <a:rPr lang="en-US" dirty="0"/>
              <a:t>Post Partum </a:t>
            </a:r>
            <a:r>
              <a:rPr lang="en-US" b="1" dirty="0" err="1" smtClean="0"/>
              <a:t>Rehabili</a:t>
            </a:r>
            <a:r>
              <a:rPr lang="tr-TR" b="1" dirty="0" err="1" smtClean="0"/>
              <a:t>tasyon</a:t>
            </a:r>
            <a:r>
              <a:rPr lang="tr-TR" b="1" dirty="0" smtClean="0"/>
              <a:t> -</a:t>
            </a:r>
            <a:r>
              <a:rPr lang="en-US" dirty="0" smtClean="0"/>
              <a:t>  SUI </a:t>
            </a:r>
            <a:r>
              <a:rPr lang="tr-TR" b="1" dirty="0" smtClean="0"/>
              <a:t>önlenmesi ve tedavisi</a:t>
            </a:r>
            <a:endParaRPr lang="en-US" dirty="0" smtClean="0"/>
          </a:p>
          <a:p>
            <a:r>
              <a:rPr lang="tr-TR" dirty="0" smtClean="0"/>
              <a:t>Cinsel yaşamın iyileştirilmesi</a:t>
            </a:r>
            <a:endParaRPr lang="en-US" dirty="0" smtClean="0"/>
          </a:p>
          <a:p>
            <a:r>
              <a:rPr lang="tr-TR" dirty="0" smtClean="0"/>
              <a:t>Yaşam kalitesini artırma.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38" y="5927656"/>
            <a:ext cx="1487285" cy="7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FDA </a:t>
            </a:r>
            <a:r>
              <a:rPr lang="tr-TR" dirty="0" smtClean="0">
                <a:solidFill>
                  <a:srgbClr val="FFFF00"/>
                </a:solidFill>
              </a:rPr>
              <a:t>UYARISI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8-09-23 at 21.34.26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" b="-5654"/>
          <a:stretch/>
        </p:blipFill>
        <p:spPr>
          <a:xfrm>
            <a:off x="912912" y="1016092"/>
            <a:ext cx="7058196" cy="6143480"/>
          </a:xfrm>
        </p:spPr>
      </p:pic>
    </p:spTree>
    <p:extLst>
      <p:ext uri="{BB962C8B-B14F-4D97-AF65-F5344CB8AC3E}">
        <p14:creationId xmlns:p14="http://schemas.microsoft.com/office/powerpoint/2010/main" val="32536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001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Vajinal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Kapanmanın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Kaybına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Bağlı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Semptomlar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36" y="1129033"/>
            <a:ext cx="9296142" cy="6302181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4200" dirty="0" smtClean="0"/>
              <a:t>Normal </a:t>
            </a:r>
            <a:r>
              <a:rPr lang="en-US" sz="4200" dirty="0" err="1" smtClean="0"/>
              <a:t>vajen</a:t>
            </a:r>
            <a:r>
              <a:rPr lang="en-US" sz="4200" dirty="0" smtClean="0"/>
              <a:t> </a:t>
            </a:r>
            <a:r>
              <a:rPr lang="en-US" sz="4200" dirty="0" err="1" smtClean="0"/>
              <a:t>tonusunun</a:t>
            </a:r>
            <a:r>
              <a:rPr lang="en-US" sz="4200" dirty="0" smtClean="0"/>
              <a:t> </a:t>
            </a:r>
            <a:r>
              <a:rPr lang="en-US" sz="4200" dirty="0" err="1" smtClean="0"/>
              <a:t>kaybına</a:t>
            </a:r>
            <a:r>
              <a:rPr lang="en-US" sz="4200" dirty="0" smtClean="0"/>
              <a:t> </a:t>
            </a:r>
            <a:r>
              <a:rPr lang="en-US" sz="4200" dirty="0" err="1" smtClean="0"/>
              <a:t>bağlı</a:t>
            </a: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      </a:t>
            </a:r>
            <a:r>
              <a:rPr lang="en-US" sz="4200" dirty="0" err="1" smtClean="0"/>
              <a:t>günlük</a:t>
            </a:r>
            <a:r>
              <a:rPr lang="en-US" sz="4200" dirty="0" smtClean="0"/>
              <a:t> </a:t>
            </a:r>
            <a:r>
              <a:rPr lang="en-US" sz="4200" dirty="0" err="1" smtClean="0"/>
              <a:t>yaşam</a:t>
            </a:r>
            <a:r>
              <a:rPr lang="en-US" sz="4200" dirty="0" smtClean="0"/>
              <a:t> </a:t>
            </a:r>
            <a:r>
              <a:rPr lang="en-US" sz="4200" dirty="0" err="1" smtClean="0"/>
              <a:t>hareketlerinde</a:t>
            </a:r>
            <a:r>
              <a:rPr lang="en-US" sz="4200" dirty="0" smtClean="0"/>
              <a:t> </a:t>
            </a:r>
            <a:r>
              <a:rPr lang="en-US" sz="4200" dirty="0" err="1" smtClean="0"/>
              <a:t>vajen</a:t>
            </a:r>
            <a:r>
              <a:rPr lang="en-US" sz="4200" dirty="0" smtClean="0"/>
              <a:t> </a:t>
            </a:r>
            <a:r>
              <a:rPr lang="en-US" sz="4200" dirty="0" err="1" smtClean="0"/>
              <a:t>içine</a:t>
            </a: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      </a:t>
            </a:r>
            <a:r>
              <a:rPr lang="en-US" sz="4200" dirty="0" err="1" smtClean="0"/>
              <a:t>hava</a:t>
            </a:r>
            <a:r>
              <a:rPr lang="en-US" sz="4200" dirty="0" smtClean="0"/>
              <a:t> </a:t>
            </a:r>
            <a:r>
              <a:rPr lang="en-US" sz="4200" dirty="0" err="1" smtClean="0"/>
              <a:t>kaçması</a:t>
            </a:r>
            <a:r>
              <a:rPr lang="en-US" sz="4200" dirty="0"/>
              <a:t> </a:t>
            </a:r>
            <a:r>
              <a:rPr lang="en-US" sz="4200" dirty="0" err="1" smtClean="0"/>
              <a:t>ve</a:t>
            </a:r>
            <a:r>
              <a:rPr lang="en-US" sz="4200" dirty="0" smtClean="0"/>
              <a:t> </a:t>
            </a:r>
            <a:r>
              <a:rPr lang="en-US" sz="4200" dirty="0" err="1" smtClean="0"/>
              <a:t>çıkması</a:t>
            </a:r>
            <a:r>
              <a:rPr lang="en-US" sz="4200" dirty="0" smtClean="0"/>
              <a:t> </a:t>
            </a:r>
            <a:r>
              <a:rPr lang="en-US" sz="4200" dirty="0" err="1" smtClean="0"/>
              <a:t>durmunun</a:t>
            </a:r>
            <a:r>
              <a:rPr lang="en-US" sz="4200" dirty="0" smtClean="0"/>
              <a:t> </a:t>
            </a:r>
            <a:r>
              <a:rPr lang="en-US" sz="4200" dirty="0" err="1" smtClean="0"/>
              <a:t>gün</a:t>
            </a:r>
            <a:r>
              <a:rPr lang="en-US" sz="4200" dirty="0" smtClean="0"/>
              <a:t> </a:t>
            </a:r>
          </a:p>
          <a:p>
            <a:pPr marL="0" indent="0">
              <a:buNone/>
            </a:pPr>
            <a:r>
              <a:rPr lang="en-US" sz="4200" dirty="0"/>
              <a:t> </a:t>
            </a:r>
            <a:r>
              <a:rPr lang="en-US" sz="4200" dirty="0" smtClean="0"/>
              <a:t>      </a:t>
            </a:r>
            <a:r>
              <a:rPr lang="en-US" sz="4200" dirty="0" err="1" smtClean="0"/>
              <a:t>içinde</a:t>
            </a:r>
            <a:r>
              <a:rPr lang="en-US" sz="4200" dirty="0" smtClean="0"/>
              <a:t> </a:t>
            </a:r>
            <a:r>
              <a:rPr lang="en-US" sz="4200" dirty="0" err="1" smtClean="0"/>
              <a:t>tekrarlaması</a:t>
            </a:r>
            <a:r>
              <a:rPr lang="en-US" sz="4200" dirty="0" smtClean="0"/>
              <a:t> (vaginal wind)</a:t>
            </a:r>
          </a:p>
          <a:p>
            <a:r>
              <a:rPr lang="en-US" sz="4200" dirty="0" err="1" smtClean="0"/>
              <a:t>Havuz</a:t>
            </a:r>
            <a:r>
              <a:rPr lang="en-US" sz="4200" dirty="0" smtClean="0"/>
              <a:t> </a:t>
            </a:r>
            <a:r>
              <a:rPr lang="en-US" sz="4200" dirty="0" err="1" smtClean="0"/>
              <a:t>yada</a:t>
            </a:r>
            <a:r>
              <a:rPr lang="en-US" sz="4200" dirty="0" smtClean="0"/>
              <a:t> </a:t>
            </a:r>
            <a:r>
              <a:rPr lang="en-US" sz="4200" dirty="0" err="1" smtClean="0"/>
              <a:t>küvette</a:t>
            </a:r>
            <a:r>
              <a:rPr lang="en-US" sz="4200" dirty="0" smtClean="0"/>
              <a:t> </a:t>
            </a:r>
            <a:r>
              <a:rPr lang="en-US" sz="4200" dirty="0" err="1" smtClean="0"/>
              <a:t>vajina</a:t>
            </a:r>
            <a:r>
              <a:rPr lang="en-US" sz="4200" dirty="0" smtClean="0"/>
              <a:t> </a:t>
            </a:r>
            <a:r>
              <a:rPr lang="en-US" sz="4200" dirty="0" err="1" smtClean="0"/>
              <a:t>içine</a:t>
            </a:r>
            <a:r>
              <a:rPr lang="en-US" sz="4200" dirty="0" smtClean="0"/>
              <a:t> </a:t>
            </a:r>
          </a:p>
          <a:p>
            <a:pPr marL="0" indent="0">
              <a:buNone/>
            </a:pPr>
            <a:r>
              <a:rPr lang="en-US" sz="4200" dirty="0"/>
              <a:t> </a:t>
            </a:r>
            <a:r>
              <a:rPr lang="en-US" sz="4200" dirty="0" smtClean="0"/>
              <a:t>      </a:t>
            </a:r>
            <a:r>
              <a:rPr lang="en-US" sz="4200" dirty="0" err="1" smtClean="0"/>
              <a:t>su</a:t>
            </a:r>
            <a:r>
              <a:rPr lang="en-US" sz="4200" dirty="0" smtClean="0"/>
              <a:t> </a:t>
            </a:r>
            <a:r>
              <a:rPr lang="en-US" sz="4200" dirty="0" err="1" smtClean="0"/>
              <a:t>kaçması</a:t>
            </a: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 (bathwater entrapment)</a:t>
            </a:r>
          </a:p>
          <a:p>
            <a:r>
              <a:rPr lang="en-US" sz="4200" dirty="0" err="1" smtClean="0"/>
              <a:t>Sık</a:t>
            </a:r>
            <a:r>
              <a:rPr lang="en-US" sz="4200" dirty="0" smtClean="0"/>
              <a:t> </a:t>
            </a:r>
            <a:r>
              <a:rPr lang="en-US" sz="4200" dirty="0" err="1" smtClean="0"/>
              <a:t>bakteriyel</a:t>
            </a:r>
            <a:r>
              <a:rPr lang="en-US" sz="4200" dirty="0" smtClean="0"/>
              <a:t> </a:t>
            </a:r>
            <a:r>
              <a:rPr lang="en-US" sz="4200" dirty="0" err="1" smtClean="0"/>
              <a:t>enfeksiyon</a:t>
            </a:r>
            <a:endParaRPr lang="en-US" sz="4200" dirty="0" smtClean="0"/>
          </a:p>
          <a:p>
            <a:r>
              <a:rPr lang="en-US" sz="4200" dirty="0" err="1" smtClean="0"/>
              <a:t>Disparoni</a:t>
            </a:r>
            <a:r>
              <a:rPr lang="en-US" sz="4200" dirty="0" smtClean="0"/>
              <a:t> </a:t>
            </a:r>
            <a:endParaRPr lang="en-US" sz="4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008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769097"/>
            <a:ext cx="3873500" cy="45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26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7819" y="1600200"/>
            <a:ext cx="861752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CO2 Lazer tıpta 1973 yılından beri kullanılmakta. </a:t>
            </a:r>
          </a:p>
          <a:p>
            <a:r>
              <a:rPr lang="tr-TR" dirty="0" smtClean="0"/>
              <a:t>CO2 lazer yöntemi </a:t>
            </a:r>
            <a:r>
              <a:rPr lang="tr-TR" dirty="0" smtClean="0"/>
              <a:t>6 yıldır dermatoloji ve estetik amaçla kullanılıyor.</a:t>
            </a:r>
          </a:p>
          <a:p>
            <a:r>
              <a:rPr lang="tr-TR" dirty="0" smtClean="0"/>
              <a:t>2014 yılından beri vajinal </a:t>
            </a:r>
            <a:r>
              <a:rPr lang="tr-TR" dirty="0" err="1" smtClean="0"/>
              <a:t>rejuvenasyon</a:t>
            </a:r>
            <a:r>
              <a:rPr lang="tr-TR" dirty="0" smtClean="0"/>
              <a:t> için kozmetik jinekolojide kullanıyoruz.</a:t>
            </a:r>
          </a:p>
          <a:p>
            <a:r>
              <a:rPr lang="tr-TR" dirty="0" smtClean="0"/>
              <a:t>Sadece </a:t>
            </a:r>
            <a:r>
              <a:rPr lang="tr-TR" dirty="0"/>
              <a:t>FEMILIFT </a:t>
            </a:r>
            <a:r>
              <a:rPr lang="tr-TR" dirty="0" smtClean="0"/>
              <a:t>CO2 Lazer yöntemi </a:t>
            </a:r>
            <a:r>
              <a:rPr lang="tr-TR" dirty="0"/>
              <a:t>ile </a:t>
            </a:r>
            <a:r>
              <a:rPr lang="tr-TR" dirty="0" smtClean="0"/>
              <a:t>80’den </a:t>
            </a:r>
            <a:r>
              <a:rPr lang="tr-TR" dirty="0" smtClean="0"/>
              <a:t>fazla ülkede 2000’ e yakın </a:t>
            </a:r>
            <a:r>
              <a:rPr lang="tr-TR" dirty="0"/>
              <a:t>klinikte </a:t>
            </a:r>
            <a:r>
              <a:rPr lang="tr-TR" dirty="0" smtClean="0"/>
              <a:t>binlerce </a:t>
            </a:r>
            <a:r>
              <a:rPr lang="tr-TR" dirty="0"/>
              <a:t>hasta </a:t>
            </a:r>
            <a:r>
              <a:rPr lang="tr-TR" dirty="0" smtClean="0"/>
              <a:t>tedavi gördü</a:t>
            </a:r>
            <a:r>
              <a:rPr lang="tr-TR" dirty="0" smtClean="0"/>
              <a:t>.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351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9" y="751562"/>
            <a:ext cx="8630433" cy="549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52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956" y="40212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ea typeface="+mj-ea"/>
              </a:rPr>
              <a:t>Kozmetik</a:t>
            </a:r>
            <a:r>
              <a:rPr lang="en-US" sz="4000" dirty="0" smtClean="0">
                <a:ea typeface="+mj-ea"/>
              </a:rPr>
              <a:t> </a:t>
            </a:r>
            <a:r>
              <a:rPr lang="en-US" sz="4000" dirty="0" err="1" smtClean="0">
                <a:ea typeface="+mj-ea"/>
              </a:rPr>
              <a:t>Vajinal</a:t>
            </a:r>
            <a:r>
              <a:rPr lang="en-US" sz="4000" dirty="0" smtClean="0">
                <a:ea typeface="+mj-ea"/>
              </a:rPr>
              <a:t> </a:t>
            </a:r>
            <a:r>
              <a:rPr lang="en-US" sz="4000" dirty="0" err="1" smtClean="0">
                <a:ea typeface="+mj-ea"/>
              </a:rPr>
              <a:t>Cerrahi</a:t>
            </a:r>
            <a:endParaRPr lang="en-US" sz="4000" dirty="0" smtClean="0">
              <a:ea typeface="+mj-ea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0826"/>
            <a:ext cx="8995834" cy="3990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Vajinal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rejuvenasyon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tasarım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vajinoplasti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medikal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amaçla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yapılmayan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cerrahi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prosedürlerdir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Hastalar</a:t>
            </a:r>
            <a:r>
              <a:rPr lang="en-US" sz="2800" dirty="0" smtClean="0">
                <a:latin typeface="Arial" charset="0"/>
              </a:rPr>
              <a:t>  </a:t>
            </a:r>
            <a:r>
              <a:rPr lang="en-US" sz="2800" dirty="0" err="1" smtClean="0">
                <a:latin typeface="Arial" charset="0"/>
              </a:rPr>
              <a:t>hissiyatın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değişmesi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enfeksiyon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disparoni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adhezyon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skar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gibi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komplikasyonlar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hakkında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bilgilendirilmelidir</a:t>
            </a:r>
            <a:r>
              <a:rPr lang="en-US" sz="2800" dirty="0" smtClean="0">
                <a:latin typeface="Arial" charset="0"/>
              </a:rPr>
              <a:t>  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</a:rPr>
              <a:t>ACOG 2007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 Shot 2017-12-16 at 12.44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8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23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2662"/>
            <a:ext cx="6508377" cy="1143000"/>
          </a:xfrm>
        </p:spPr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Kilit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Noktalar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799"/>
            <a:ext cx="6631438" cy="556417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Hastaların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beklentilerinin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uygun-uygulanabilir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olması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gerekir</a:t>
            </a:r>
            <a:r>
              <a:rPr lang="en-US" b="1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Hasta </a:t>
            </a:r>
            <a:r>
              <a:rPr lang="en-US" b="1" dirty="0" err="1" smtClean="0">
                <a:latin typeface="Comic Sans MS"/>
                <a:cs typeface="Comic Sans MS"/>
              </a:rPr>
              <a:t>hedeflerinin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prosedür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için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gerçekçi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olması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gerekir</a:t>
            </a:r>
            <a:r>
              <a:rPr lang="en-US" b="1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b="1" dirty="0" err="1" smtClean="0">
                <a:latin typeface="Comic Sans MS"/>
                <a:cs typeface="Comic Sans MS"/>
              </a:rPr>
              <a:t>Hastanın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bilgilendirilmesi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ve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onamı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sadece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imzalı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bir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kağıt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değil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bir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süreçtir</a:t>
            </a:r>
            <a:r>
              <a:rPr lang="en-US" b="1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b="1" dirty="0" err="1" smtClean="0">
                <a:latin typeface="Comic Sans MS"/>
                <a:cs typeface="Comic Sans MS"/>
              </a:rPr>
              <a:t>Hepimizin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yeni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prosedürlerin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etkileri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hakkındaki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açıklamalarımızda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dürüst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olmamız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gerekir</a:t>
            </a:r>
            <a:r>
              <a:rPr lang="en-US" b="1" dirty="0" smtClean="0">
                <a:latin typeface="Comic Sans MS"/>
                <a:cs typeface="Comic Sans MS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k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32" y="230368"/>
            <a:ext cx="2029568" cy="20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8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51978" y="1966462"/>
            <a:ext cx="74279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Hastalık</a:t>
            </a:r>
            <a:r>
              <a:rPr lang="en-US" sz="2800" dirty="0"/>
              <a:t> </a:t>
            </a:r>
            <a:r>
              <a:rPr lang="en-US" sz="2800" dirty="0" err="1"/>
              <a:t>yoktur</a:t>
            </a:r>
            <a:r>
              <a:rPr lang="en-US" sz="2800" dirty="0"/>
              <a:t> hasta </a:t>
            </a:r>
            <a:r>
              <a:rPr lang="en-US" sz="2800" dirty="0" err="1"/>
              <a:t>vardır</a:t>
            </a:r>
            <a:r>
              <a:rPr lang="en-US" sz="2800" dirty="0"/>
              <a:t>.. </a:t>
            </a:r>
          </a:p>
          <a:p>
            <a:r>
              <a:rPr lang="en-US" sz="2800" dirty="0" err="1"/>
              <a:t>Hastalar</a:t>
            </a:r>
            <a:r>
              <a:rPr lang="en-US" sz="2800" dirty="0"/>
              <a:t> </a:t>
            </a:r>
            <a:r>
              <a:rPr lang="en-US" sz="2800" dirty="0" err="1"/>
              <a:t>psikolojik</a:t>
            </a:r>
            <a:r>
              <a:rPr lang="en-US" sz="2800" dirty="0"/>
              <a:t> (</a:t>
            </a:r>
            <a:r>
              <a:rPr lang="en-US" sz="2800" dirty="0" err="1"/>
              <a:t>beden</a:t>
            </a:r>
            <a:r>
              <a:rPr lang="en-US" sz="2800" dirty="0"/>
              <a:t> </a:t>
            </a:r>
            <a:r>
              <a:rPr lang="en-US" sz="2800" dirty="0" err="1"/>
              <a:t>dismorfik</a:t>
            </a:r>
            <a:r>
              <a:rPr lang="en-US" sz="2800" dirty="0"/>
              <a:t> </a:t>
            </a:r>
            <a:r>
              <a:rPr lang="en-US" sz="2800" dirty="0" err="1"/>
              <a:t>bozukluk</a:t>
            </a:r>
            <a:r>
              <a:rPr lang="en-US" sz="2800" dirty="0"/>
              <a:t>), mental (</a:t>
            </a:r>
            <a:r>
              <a:rPr lang="en-US" sz="2800" dirty="0" err="1"/>
              <a:t>olgunluk</a:t>
            </a:r>
            <a:r>
              <a:rPr lang="en-US" sz="2800" dirty="0"/>
              <a:t>)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fiziksel</a:t>
            </a:r>
            <a:r>
              <a:rPr lang="en-US" sz="2800" dirty="0"/>
              <a:t> (</a:t>
            </a:r>
            <a:r>
              <a:rPr lang="en-US" sz="2800" dirty="0" err="1"/>
              <a:t>prolapsus</a:t>
            </a:r>
            <a:r>
              <a:rPr lang="en-US" sz="2800" dirty="0"/>
              <a:t> </a:t>
            </a:r>
            <a:r>
              <a:rPr lang="en-US" sz="2800" dirty="0" err="1"/>
              <a:t>açısından</a:t>
            </a:r>
            <a:r>
              <a:rPr lang="en-US" sz="2800" dirty="0"/>
              <a:t>) </a:t>
            </a:r>
            <a:r>
              <a:rPr lang="en-US" sz="2800" dirty="0" err="1"/>
              <a:t>açıdan</a:t>
            </a:r>
            <a:r>
              <a:rPr lang="en-US" sz="2800" dirty="0"/>
              <a:t> </a:t>
            </a:r>
            <a:r>
              <a:rPr lang="en-US" sz="2800" dirty="0" err="1"/>
              <a:t>değerlendirilmeli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Her </a:t>
            </a:r>
            <a:r>
              <a:rPr lang="en-US" sz="2800" dirty="0" err="1">
                <a:solidFill>
                  <a:srgbClr val="FF0000"/>
                </a:solidFill>
              </a:rPr>
              <a:t>türlü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vulvovajinal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estetik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operasyonlarından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önce </a:t>
            </a:r>
            <a:r>
              <a:rPr lang="en-US" sz="2800" dirty="0" err="1" smtClean="0">
                <a:solidFill>
                  <a:srgbClr val="FF0000"/>
                </a:solidFill>
              </a:rPr>
              <a:t>onam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formu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alınmalı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err="1"/>
              <a:t>Cerrah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hastaya</a:t>
            </a:r>
            <a:r>
              <a:rPr lang="en-US" sz="2800" dirty="0"/>
              <a:t> </a:t>
            </a:r>
            <a:r>
              <a:rPr lang="en-US" sz="2800" dirty="0" err="1"/>
              <a:t>olası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komplikasyonlar</a:t>
            </a:r>
            <a:r>
              <a:rPr lang="en-US" sz="2800" dirty="0"/>
              <a:t> </a:t>
            </a:r>
            <a:r>
              <a:rPr lang="en-US" sz="2800" dirty="0" err="1"/>
              <a:t>anlatmalı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dirty="0" err="1">
                <a:solidFill>
                  <a:srgbClr val="FF0000"/>
                </a:solidFill>
              </a:rPr>
              <a:t>yaş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altı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hastalara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estetik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vajinal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prosedürler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uygulanmamalı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452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Son </a:t>
            </a:r>
            <a:r>
              <a:rPr lang="en-US" dirty="0" err="1" smtClean="0">
                <a:solidFill>
                  <a:srgbClr val="FFFF00"/>
                </a:solidFill>
              </a:rPr>
              <a:t>Söz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Vajinal</a:t>
            </a:r>
            <a:r>
              <a:rPr lang="en-US" dirty="0" smtClean="0"/>
              <a:t> </a:t>
            </a:r>
            <a:r>
              <a:rPr lang="en-US" dirty="0" err="1" smtClean="0"/>
              <a:t>relaksasyon</a:t>
            </a:r>
            <a:r>
              <a:rPr lang="en-US" dirty="0" smtClean="0"/>
              <a:t>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  <a:r>
              <a:rPr lang="en-US" dirty="0" err="1" smtClean="0"/>
              <a:t>amaç</a:t>
            </a:r>
            <a:r>
              <a:rPr lang="en-US" dirty="0" smtClean="0"/>
              <a:t> :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kalitesinin</a:t>
            </a:r>
            <a:r>
              <a:rPr lang="en-US" dirty="0" smtClean="0"/>
              <a:t> </a:t>
            </a:r>
            <a:r>
              <a:rPr lang="en-US" dirty="0" err="1" smtClean="0"/>
              <a:t>iyileşmesi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hasta </a:t>
            </a:r>
            <a:r>
              <a:rPr lang="en-US" dirty="0" err="1" smtClean="0"/>
              <a:t>memnuniyeti</a:t>
            </a:r>
            <a:r>
              <a:rPr lang="en-US" dirty="0" smtClean="0"/>
              <a:t>!!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nedenle</a:t>
            </a:r>
            <a:r>
              <a:rPr lang="en-US" dirty="0" smtClean="0"/>
              <a:t> non-</a:t>
            </a:r>
            <a:r>
              <a:rPr lang="en-US" dirty="0" err="1" smtClean="0"/>
              <a:t>invaziv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invaziv</a:t>
            </a:r>
            <a:r>
              <a:rPr lang="en-US" dirty="0" smtClean="0"/>
              <a:t> </a:t>
            </a:r>
            <a:r>
              <a:rPr lang="en-US" dirty="0" err="1" smtClean="0"/>
              <a:t>yöntemlerin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kombine</a:t>
            </a:r>
            <a:r>
              <a:rPr lang="en-US" dirty="0" smtClean="0"/>
              <a:t> </a:t>
            </a:r>
            <a:r>
              <a:rPr lang="en-US" dirty="0" err="1" smtClean="0"/>
              <a:t>kullanılabileceği</a:t>
            </a:r>
            <a:r>
              <a:rPr lang="en-US" dirty="0" smtClean="0"/>
              <a:t> </a:t>
            </a:r>
            <a:r>
              <a:rPr lang="en-US" dirty="0" err="1" smtClean="0"/>
              <a:t>akılda</a:t>
            </a:r>
            <a:r>
              <a:rPr lang="en-US" dirty="0" smtClean="0"/>
              <a:t> </a:t>
            </a:r>
            <a:r>
              <a:rPr lang="en-US" dirty="0" err="1" smtClean="0"/>
              <a:t>tutulmalıdır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378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20 at 13.07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71080"/>
            <a:ext cx="5149132" cy="2086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4942" y="5434273"/>
            <a:ext cx="399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</a:rPr>
              <a:t> </a:t>
            </a:r>
            <a:endParaRPr lang="en-US" sz="3600" b="1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1026" name="Picture 2" descr="http://www.esag.org/event_img/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38"/>
            <a:ext cx="9143999" cy="43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3144"/>
            <a:ext cx="8229600" cy="181579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cap="all" dirty="0" smtClean="0">
                <a:ln w="0"/>
                <a:solidFill>
                  <a:srgbClr val="FF45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100" b="1" cap="all" dirty="0" smtClean="0">
                <a:ln w="0"/>
                <a:solidFill>
                  <a:srgbClr val="FF45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TÜM MESLEKDAŞLARIMIZA SağlIklI ve  mutlu  </a:t>
            </a:r>
            <a:r>
              <a:rPr lang="tr-TR" sz="3100" b="1" cap="all" dirty="0" err="1" smtClean="0">
                <a:ln w="0"/>
                <a:solidFill>
                  <a:srgbClr val="FF45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yIllar</a:t>
            </a:r>
            <a:r>
              <a:rPr lang="tr-TR" sz="3100" b="1" cap="all" dirty="0" smtClean="0">
                <a:ln w="0"/>
                <a:solidFill>
                  <a:srgbClr val="FF45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DİLERİZ .</a:t>
            </a:r>
            <a:endParaRPr lang="en-US" sz="3100" b="1" cap="all" dirty="0">
              <a:ln w="0"/>
              <a:solidFill>
                <a:srgbClr val="FF45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EJD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" t="2690" r="-5556" b="-213"/>
          <a:stretch/>
        </p:blipFill>
        <p:spPr>
          <a:xfrm>
            <a:off x="1503123" y="576197"/>
            <a:ext cx="5699342" cy="4639294"/>
          </a:xfrm>
        </p:spPr>
      </p:pic>
    </p:spTree>
    <p:extLst>
      <p:ext uri="{BB962C8B-B14F-4D97-AF65-F5344CB8AC3E}">
        <p14:creationId xmlns:p14="http://schemas.microsoft.com/office/powerpoint/2010/main" val="19262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pu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9" y="344533"/>
            <a:ext cx="8455068" cy="55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947780" y="5866759"/>
            <a:ext cx="382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i="1" dirty="0" err="1">
                <a:solidFill>
                  <a:srgbClr val="FFFF00"/>
                </a:solidFill>
                <a:latin typeface="Comic Sans MS"/>
                <a:cs typeface="Comic Sans MS"/>
              </a:rPr>
              <a:t>Teşekkürler</a:t>
            </a:r>
            <a:r>
              <a:rPr lang="en-US" sz="3600" b="1" i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r>
              <a:rPr lang="tr-TR" sz="3600" b="1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r>
              <a:rPr lang="en-US" sz="3600" b="1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endParaRPr lang="en-US" sz="3600" b="1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5476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ETYOPATOGENEZ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59" y="1246375"/>
            <a:ext cx="8861741" cy="5611625"/>
          </a:xfrm>
        </p:spPr>
        <p:txBody>
          <a:bodyPr>
            <a:noAutofit/>
          </a:bodyPr>
          <a:lstStyle/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 smtClean="0"/>
              <a:t>Gebelik</a:t>
            </a:r>
            <a:endParaRPr lang="tr-TR" sz="2000" dirty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/>
              <a:t>Vajinal doğum (Özellikle iri doğumlar, </a:t>
            </a:r>
            <a:r>
              <a:rPr lang="tr-TR" sz="2000" dirty="0" err="1" smtClean="0"/>
              <a:t>multiparite</a:t>
            </a:r>
            <a:r>
              <a:rPr lang="tr-TR" sz="2000" dirty="0" smtClean="0"/>
              <a:t>, evde zor doğumlar , müdahaleli doğumlar)</a:t>
            </a:r>
            <a:endParaRPr lang="tr-TR" sz="2000" dirty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 smtClean="0"/>
              <a:t>Menopoz (</a:t>
            </a:r>
            <a:r>
              <a:rPr lang="tr-TR" sz="2000" dirty="0" err="1" smtClean="0"/>
              <a:t>hipoöstrojenizm</a:t>
            </a:r>
            <a:r>
              <a:rPr lang="tr-TR" sz="2000" dirty="0" smtClean="0"/>
              <a:t>)</a:t>
            </a:r>
            <a:endParaRPr lang="tr-TR" sz="2000" dirty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/>
              <a:t>Kronik karın içi basınç artışı (</a:t>
            </a:r>
            <a:r>
              <a:rPr lang="tr-TR" sz="2000" dirty="0" err="1" smtClean="0"/>
              <a:t>obezite</a:t>
            </a:r>
            <a:r>
              <a:rPr lang="tr-TR" sz="2000" dirty="0"/>
              <a:t>, KOAH</a:t>
            </a:r>
            <a:r>
              <a:rPr lang="tr-TR" sz="2000" dirty="0" smtClean="0"/>
              <a:t>)</a:t>
            </a:r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 smtClean="0"/>
              <a:t>Mesleki sebepler (kronik karın içi basıncını arttıran ağır kaldırma)</a:t>
            </a:r>
            <a:endParaRPr lang="tr-TR" sz="2000" dirty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/>
              <a:t>Geçirilmiş </a:t>
            </a:r>
            <a:r>
              <a:rPr lang="tr-TR" sz="2000" dirty="0" err="1"/>
              <a:t>pelvik</a:t>
            </a:r>
            <a:r>
              <a:rPr lang="tr-TR" sz="2000" dirty="0"/>
              <a:t> </a:t>
            </a:r>
            <a:r>
              <a:rPr lang="tr-TR" sz="2000" dirty="0" smtClean="0"/>
              <a:t>cerrahi (</a:t>
            </a:r>
            <a:r>
              <a:rPr lang="tr-TR" sz="2000" dirty="0" err="1" smtClean="0"/>
              <a:t>histerektomi</a:t>
            </a:r>
            <a:r>
              <a:rPr lang="tr-TR" sz="2000" dirty="0" smtClean="0"/>
              <a:t>)</a:t>
            </a:r>
            <a:endParaRPr lang="tr-TR" sz="2000" dirty="0"/>
          </a:p>
          <a:p>
            <a:pPr marL="67437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000" dirty="0" smtClean="0"/>
              <a:t>Aile Hikayesi , </a:t>
            </a:r>
            <a:r>
              <a:rPr lang="tr-TR" sz="2000" dirty="0" err="1" smtClean="0"/>
              <a:t>Pelvik</a:t>
            </a:r>
            <a:r>
              <a:rPr lang="tr-TR" sz="2000" dirty="0" smtClean="0"/>
              <a:t> </a:t>
            </a:r>
            <a:r>
              <a:rPr lang="tr-TR" sz="2000" dirty="0"/>
              <a:t>taban zayıflığı (en </a:t>
            </a:r>
            <a:r>
              <a:rPr lang="tr-TR" sz="2000" dirty="0" smtClean="0"/>
              <a:t>önemlisi !!!, </a:t>
            </a:r>
            <a:r>
              <a:rPr lang="tr-TR" sz="2000" dirty="0" err="1" smtClean="0"/>
              <a:t>konnektif</a:t>
            </a:r>
            <a:r>
              <a:rPr lang="tr-TR" sz="2000" dirty="0" smtClean="0"/>
              <a:t> doku hastalıkları-</a:t>
            </a:r>
            <a:r>
              <a:rPr lang="tr-TR" sz="2000" dirty="0" err="1" smtClean="0"/>
              <a:t>Ehler’s</a:t>
            </a:r>
            <a:r>
              <a:rPr lang="tr-TR" sz="2000" dirty="0" smtClean="0"/>
              <a:t> </a:t>
            </a:r>
            <a:r>
              <a:rPr lang="tr-TR" sz="2000" dirty="0" err="1" smtClean="0"/>
              <a:t>Danlos</a:t>
            </a:r>
            <a:r>
              <a:rPr lang="tr-TR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66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5678"/>
            <a:ext cx="6508377" cy="1114816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cs typeface="Comic Sans MS"/>
              </a:rPr>
              <a:t>Vajinoplasti</a:t>
            </a:r>
            <a:endParaRPr lang="en-US" dirty="0">
              <a:solidFill>
                <a:srgbClr val="FFFF00"/>
              </a:solidFill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omic Sans MS"/>
                <a:cs typeface="Comic Sans MS"/>
              </a:rPr>
              <a:t>Seksüel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disfonksiyon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err="1" smtClean="0">
                <a:latin typeface="Comic Sans MS"/>
                <a:cs typeface="Comic Sans MS"/>
              </a:rPr>
              <a:t>pelvik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taban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defektleri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ya</a:t>
            </a:r>
            <a:r>
              <a:rPr lang="en-US" sz="2400" dirty="0" smtClean="0">
                <a:latin typeface="Comic Sans MS"/>
                <a:cs typeface="Comic Sans MS"/>
              </a:rPr>
              <a:t> da </a:t>
            </a:r>
            <a:r>
              <a:rPr lang="en-US" sz="2400" dirty="0" err="1" smtClean="0">
                <a:latin typeface="Comic Sans MS"/>
                <a:cs typeface="Comic Sans MS"/>
              </a:rPr>
              <a:t>jinekolojik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patolojiler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için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tedavi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yöntemi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değildir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atin typeface="Comic Sans MS"/>
                <a:cs typeface="Comic Sans MS"/>
              </a:rPr>
              <a:t>Cerrahi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Yöntemler</a:t>
            </a:r>
            <a:r>
              <a:rPr lang="en-US" sz="2400" dirty="0" smtClean="0">
                <a:latin typeface="Comic Sans MS"/>
                <a:cs typeface="Comic Sans MS"/>
              </a:rPr>
              <a:t>: </a:t>
            </a:r>
            <a:r>
              <a:rPr lang="en-US" sz="2400" dirty="0" err="1" smtClean="0">
                <a:latin typeface="Comic Sans MS"/>
                <a:cs typeface="Comic Sans MS"/>
              </a:rPr>
              <a:t>Kolpoperineoplasti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err="1" smtClean="0">
                <a:latin typeface="Comic Sans MS"/>
                <a:cs typeface="Comic Sans MS"/>
              </a:rPr>
              <a:t>kolporafi</a:t>
            </a:r>
            <a:r>
              <a:rPr lang="en-US" sz="2400" dirty="0" smtClean="0">
                <a:latin typeface="Comic Sans MS"/>
                <a:cs typeface="Comic Sans MS"/>
              </a:rPr>
              <a:t> anterior, </a:t>
            </a:r>
            <a:r>
              <a:rPr lang="en-US" sz="2400" dirty="0" err="1" smtClean="0">
                <a:latin typeface="Comic Sans MS"/>
                <a:cs typeface="Comic Sans MS"/>
              </a:rPr>
              <a:t>kolporafi</a:t>
            </a:r>
            <a:r>
              <a:rPr lang="en-US" sz="2400" dirty="0" smtClean="0">
                <a:latin typeface="Comic Sans MS"/>
                <a:cs typeface="Comic Sans MS"/>
              </a:rPr>
              <a:t> posterior, </a:t>
            </a:r>
            <a:r>
              <a:rPr lang="en-US" sz="2400" dirty="0" err="1" smtClean="0">
                <a:latin typeface="Comic Sans MS"/>
                <a:cs typeface="Comic Sans MS"/>
              </a:rPr>
              <a:t>kolporafi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lateralis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atin typeface="Comic Sans MS"/>
                <a:cs typeface="Comic Sans MS"/>
              </a:rPr>
              <a:t>Cerrahi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Olmayan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Yöntemler</a:t>
            </a:r>
            <a:r>
              <a:rPr lang="en-US" sz="2400" dirty="0" smtClean="0">
                <a:latin typeface="Comic Sans MS"/>
                <a:cs typeface="Comic Sans MS"/>
              </a:rPr>
              <a:t>: </a:t>
            </a:r>
            <a:r>
              <a:rPr lang="en-US" sz="2400" dirty="0" err="1" smtClean="0">
                <a:latin typeface="Comic Sans MS"/>
                <a:cs typeface="Comic Sans MS"/>
              </a:rPr>
              <a:t>Lazer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vajinal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rejuvenasyon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err="1" smtClean="0">
                <a:latin typeface="Comic Sans MS"/>
                <a:cs typeface="Comic Sans MS"/>
              </a:rPr>
              <a:t>Radyofrekans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vajinal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rejuvenasyon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628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9315" y="304800"/>
            <a:ext cx="5613252" cy="215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err="1" smtClean="0">
                <a:solidFill>
                  <a:srgbClr val="FFFF00"/>
                </a:solidFill>
                <a:latin typeface="Arial" charset="0"/>
              </a:rPr>
              <a:t>Cerrahi</a:t>
            </a:r>
            <a:r>
              <a:rPr lang="en-GB" sz="4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Arial" charset="0"/>
              </a:rPr>
              <a:t>öncesi</a:t>
            </a:r>
            <a:r>
              <a:rPr lang="en-GB" sz="4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Arial" charset="0"/>
              </a:rPr>
              <a:t>Göz</a:t>
            </a:r>
            <a:r>
              <a:rPr lang="en-GB" sz="4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Arial" charset="0"/>
              </a:rPr>
              <a:t>Önünde</a:t>
            </a:r>
            <a:r>
              <a:rPr lang="en-GB" sz="4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Arial" charset="0"/>
              </a:rPr>
              <a:t>Bulundurulması</a:t>
            </a:r>
            <a:r>
              <a:rPr lang="en-GB" sz="4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Arial" charset="0"/>
              </a:rPr>
              <a:t>Gerekenler</a:t>
            </a:r>
            <a:endParaRPr lang="en-GB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278" y="2543175"/>
            <a:ext cx="8628944" cy="415925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latin typeface="Arial" charset="0"/>
              </a:rPr>
              <a:t>Anamnez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semptomlar</a:t>
            </a:r>
            <a:r>
              <a:rPr lang="en-GB" dirty="0" smtClean="0">
                <a:latin typeface="Arial" charset="0"/>
              </a:rPr>
              <a:t>, hasta </a:t>
            </a:r>
            <a:r>
              <a:rPr lang="en-GB" dirty="0" err="1" smtClean="0">
                <a:latin typeface="Arial" charset="0"/>
              </a:rPr>
              <a:t>perspektifi</a:t>
            </a:r>
            <a:endParaRPr lang="en-GB" sz="3200" dirty="0" smtClean="0">
              <a:latin typeface="Arial" charset="0"/>
            </a:endParaRPr>
          </a:p>
          <a:p>
            <a:pPr eaLnBrk="1" hangingPunct="1"/>
            <a:r>
              <a:rPr lang="en-GB" sz="3200" dirty="0" smtClean="0">
                <a:latin typeface="Arial" charset="0"/>
              </a:rPr>
              <a:t>3 </a:t>
            </a:r>
            <a:r>
              <a:rPr lang="en-GB" sz="3200" dirty="0" err="1" smtClean="0">
                <a:latin typeface="Arial" charset="0"/>
              </a:rPr>
              <a:t>pelvik</a:t>
            </a:r>
            <a:r>
              <a:rPr lang="en-GB" sz="3200" dirty="0" smtClean="0">
                <a:latin typeface="Arial" charset="0"/>
              </a:rPr>
              <a:t> </a:t>
            </a:r>
            <a:r>
              <a:rPr lang="en-GB" sz="3200" dirty="0" err="1" smtClean="0">
                <a:latin typeface="Arial" charset="0"/>
              </a:rPr>
              <a:t>kompartmanın</a:t>
            </a:r>
            <a:r>
              <a:rPr lang="en-GB" sz="3200" dirty="0" smtClean="0">
                <a:latin typeface="Arial" charset="0"/>
              </a:rPr>
              <a:t> </a:t>
            </a:r>
            <a:r>
              <a:rPr lang="en-GB" sz="3200" dirty="0" err="1" smtClean="0">
                <a:latin typeface="Arial" charset="0"/>
              </a:rPr>
              <a:t>fonksiyon</a:t>
            </a:r>
            <a:r>
              <a:rPr lang="en-GB" sz="3200" dirty="0" smtClean="0">
                <a:latin typeface="Arial" charset="0"/>
              </a:rPr>
              <a:t> </a:t>
            </a:r>
            <a:r>
              <a:rPr lang="en-GB" sz="3200" dirty="0" err="1" smtClean="0">
                <a:latin typeface="Arial" charset="0"/>
              </a:rPr>
              <a:t>değerlendirmesi</a:t>
            </a:r>
            <a:endParaRPr lang="en-GB" sz="3200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Yaşam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Kalitesi</a:t>
            </a:r>
            <a:r>
              <a:rPr lang="en-GB" dirty="0" smtClean="0">
                <a:latin typeface="Arial" charset="0"/>
              </a:rPr>
              <a:t> (</a:t>
            </a:r>
            <a:r>
              <a:rPr lang="en-GB" dirty="0" err="1" smtClean="0">
                <a:latin typeface="Arial" charset="0"/>
              </a:rPr>
              <a:t>seksüel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disfonsiyon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beden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imajı</a:t>
            </a:r>
            <a:r>
              <a:rPr lang="en-GB" dirty="0" smtClean="0">
                <a:latin typeface="Arial" charset="0"/>
              </a:rPr>
              <a:t>)</a:t>
            </a:r>
            <a:endParaRPr lang="en-GB" sz="3200" dirty="0">
              <a:latin typeface="Arial" charset="0"/>
            </a:endParaRPr>
          </a:p>
          <a:p>
            <a:pPr eaLnBrk="1" hangingPunct="1"/>
            <a:r>
              <a:rPr lang="en-GB" sz="3200" dirty="0">
                <a:latin typeface="Arial" charset="0"/>
              </a:rPr>
              <a:t>Hormonal </a:t>
            </a:r>
            <a:r>
              <a:rPr lang="en-GB" dirty="0" smtClean="0">
                <a:latin typeface="Arial" charset="0"/>
              </a:rPr>
              <a:t>durum</a:t>
            </a:r>
            <a:endParaRPr lang="en-GB" sz="3200" dirty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Tekrar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doğum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olma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ihtimali</a:t>
            </a:r>
            <a:r>
              <a:rPr lang="en-GB" dirty="0" smtClean="0">
                <a:latin typeface="Arial" charset="0"/>
              </a:rPr>
              <a:t>??</a:t>
            </a:r>
            <a:endParaRPr lang="en-GB" sz="3200" dirty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Proplapsus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evresini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belirlemek</a:t>
            </a: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Sistosel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rektosel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inkontinans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eşlik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ediyor</a:t>
            </a:r>
            <a:r>
              <a:rPr lang="en-GB" dirty="0" smtClean="0">
                <a:latin typeface="Arial" charset="0"/>
              </a:rPr>
              <a:t> mu?</a:t>
            </a:r>
            <a:endParaRPr lang="en-GB" sz="3200" dirty="0">
              <a:latin typeface="Arial" charset="0"/>
            </a:endParaRPr>
          </a:p>
          <a:p>
            <a:pPr eaLnBrk="1" hangingPunct="1"/>
            <a:endParaRPr lang="en-GB" sz="3200" dirty="0">
              <a:latin typeface="Arial" charset="0"/>
            </a:endParaRPr>
          </a:p>
        </p:txBody>
      </p:sp>
      <p:pic>
        <p:nvPicPr>
          <p:cNvPr id="3" name="Picture 2" descr="surgeo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8" y="163671"/>
            <a:ext cx="2903440" cy="19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3861</TotalTime>
  <Words>1491</Words>
  <Application>Microsoft Office PowerPoint</Application>
  <PresentationFormat>Ekran Gösterisi (4:3)</PresentationFormat>
  <Paragraphs>266</Paragraphs>
  <Slides>69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0" baseType="lpstr">
      <vt:lpstr>Twilight</vt:lpstr>
      <vt:lpstr>VAJİNOPLASTİ PERİNEOPLASTİ   Dr.MURAT EMANETOĞLU     </vt:lpstr>
      <vt:lpstr>Vajinal Laksite</vt:lpstr>
      <vt:lpstr>PERİNEOMETRE</vt:lpstr>
      <vt:lpstr>VAJİNAL LAKSİTE</vt:lpstr>
      <vt:lpstr>Vajinal Laksite  Sık Karşılaşılan Şikayetler</vt:lpstr>
      <vt:lpstr>Vajinal Kapanmanın Kaybına Bağlı Semptomlar   </vt:lpstr>
      <vt:lpstr>ETYOPATOGENEZ</vt:lpstr>
      <vt:lpstr>Vajinoplasti</vt:lpstr>
      <vt:lpstr>Cerrahi öncesi Göz Önünde Bulundurulması Gerekenler</vt:lpstr>
      <vt:lpstr>Pelvik Relaksasyon</vt:lpstr>
      <vt:lpstr>HASTA GÖZÜYLE AMAÇ</vt:lpstr>
      <vt:lpstr>CERRAH   GÖZÜYLE   VAJİNOPLASTİ AMAÇLARI </vt:lpstr>
      <vt:lpstr>Goodman’ın  endikasyonlar  önerisi </vt:lpstr>
      <vt:lpstr>CERRAHİ VAJİNOPLASTİ   PROSEDÜRLERİ  </vt:lpstr>
      <vt:lpstr>Perineal Body</vt:lpstr>
      <vt:lpstr>cerrahi uygulamaları</vt:lpstr>
      <vt:lpstr>PERİNEOPLASTİ TEKNİK</vt:lpstr>
      <vt:lpstr>Perineoplasti </vt:lpstr>
      <vt:lpstr>Perineoplasti</vt:lpstr>
      <vt:lpstr>Perineoplasti</vt:lpstr>
      <vt:lpstr>Perineoplasti</vt:lpstr>
      <vt:lpstr>Perineoplasti</vt:lpstr>
      <vt:lpstr>PowerPoint Sunusu</vt:lpstr>
      <vt:lpstr>Kolpoperineoplasti</vt:lpstr>
      <vt:lpstr>Kolpoperineoplasti</vt:lpstr>
      <vt:lpstr>Kolpoperineoplasti</vt:lpstr>
      <vt:lpstr>PowerPoint Sunusu</vt:lpstr>
      <vt:lpstr>PowerPoint Sunusu</vt:lpstr>
      <vt:lpstr>PowerPoint Sunusu</vt:lpstr>
      <vt:lpstr>PowerPoint Sunusu</vt:lpstr>
      <vt:lpstr>KOLPORAFİ  ANTERİOR Vajen ön duvar tamiri </vt:lpstr>
      <vt:lpstr>PowerPoint Sunusu</vt:lpstr>
      <vt:lpstr>KOLPORAFİ    ANTERİOR</vt:lpstr>
      <vt:lpstr>KOLPORAFİ    ANTERİOR</vt:lpstr>
      <vt:lpstr>KOLPORAFİ    ANTERİOR</vt:lpstr>
      <vt:lpstr>KOLPORAFİ    ANTERİOR</vt:lpstr>
      <vt:lpstr>KOLPORAFİ    ANTERİOR</vt:lpstr>
      <vt:lpstr>e cerrahi uygulamaları</vt:lpstr>
      <vt:lpstr>Kolporafi    Anterior Komplikasyonları </vt:lpstr>
      <vt:lpstr>KOLPORAFİ  POSTERIOR</vt:lpstr>
      <vt:lpstr>Kolporafi  Posterior</vt:lpstr>
      <vt:lpstr>KOLPORAFİ    POSTERİOR</vt:lpstr>
      <vt:lpstr>Kolporafi    Posterior</vt:lpstr>
      <vt:lpstr>Kolporafi   Posterior</vt:lpstr>
      <vt:lpstr>Kolporafi   Posterior</vt:lpstr>
      <vt:lpstr>Kolporafi   Posterior</vt:lpstr>
      <vt:lpstr>Kolporafi   Posterior</vt:lpstr>
      <vt:lpstr>Kolporafi   Posterior</vt:lpstr>
      <vt:lpstr>PowerPoint Sunusu</vt:lpstr>
      <vt:lpstr>KOLPORAFİ   POSTERİOR KOMPLİKASYONLARI </vt:lpstr>
      <vt:lpstr>LATERAL   KOLPORAFİ</vt:lpstr>
      <vt:lpstr>LATERAL   KOLPORAFİ</vt:lpstr>
      <vt:lpstr>Lateral Kolporafi Komplikasyonlar</vt:lpstr>
      <vt:lpstr>Kozmetik Vajinal Cerrahi</vt:lpstr>
      <vt:lpstr>Cerrahi olmayan  Vajinal Rejuvenasyon Yöntemleri</vt:lpstr>
      <vt:lpstr>Lazer Vajinal Rejuvenasyon</vt:lpstr>
      <vt:lpstr>PowerPoint Sunusu</vt:lpstr>
      <vt:lpstr>                              </vt:lpstr>
      <vt:lpstr>FDA UYARISI</vt:lpstr>
      <vt:lpstr> </vt:lpstr>
      <vt:lpstr>PowerPoint Sunusu</vt:lpstr>
      <vt:lpstr>Kozmetik Vajinal Cerrahi</vt:lpstr>
      <vt:lpstr>PowerPoint Sunusu</vt:lpstr>
      <vt:lpstr>Kilit Noktalar</vt:lpstr>
      <vt:lpstr>PowerPoint Sunusu</vt:lpstr>
      <vt:lpstr>Son Söz</vt:lpstr>
      <vt:lpstr>PowerPoint Sunusu</vt:lpstr>
      <vt:lpstr> TÜM MESLEKDAŞLARIMIZA SağlIklI ve  mutlu  yIllar DİLERİZ 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VAJİNAL RELAKSASYONDA CERRAHİ ÇÖZÜMLER</dc:title>
  <dc:creator>Macintosh</dc:creator>
  <cp:lastModifiedBy>Murat</cp:lastModifiedBy>
  <cp:revision>200</cp:revision>
  <dcterms:created xsi:type="dcterms:W3CDTF">2017-10-13T18:34:10Z</dcterms:created>
  <dcterms:modified xsi:type="dcterms:W3CDTF">2018-12-15T22:18:11Z</dcterms:modified>
</cp:coreProperties>
</file>