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91" r:id="rId2"/>
    <p:sldId id="334" r:id="rId3"/>
    <p:sldId id="335" r:id="rId4"/>
    <p:sldId id="294" r:id="rId5"/>
    <p:sldId id="303" r:id="rId6"/>
    <p:sldId id="298" r:id="rId7"/>
    <p:sldId id="300" r:id="rId8"/>
    <p:sldId id="292" r:id="rId9"/>
    <p:sldId id="301" r:id="rId10"/>
    <p:sldId id="323" r:id="rId11"/>
    <p:sldId id="309" r:id="rId12"/>
    <p:sldId id="325" r:id="rId13"/>
    <p:sldId id="299" r:id="rId14"/>
    <p:sldId id="304" r:id="rId15"/>
    <p:sldId id="310" r:id="rId16"/>
    <p:sldId id="311" r:id="rId17"/>
    <p:sldId id="302" r:id="rId18"/>
    <p:sldId id="313" r:id="rId19"/>
    <p:sldId id="314" r:id="rId20"/>
    <p:sldId id="326" r:id="rId21"/>
    <p:sldId id="315" r:id="rId22"/>
    <p:sldId id="324" r:id="rId23"/>
    <p:sldId id="327" r:id="rId24"/>
    <p:sldId id="329" r:id="rId25"/>
    <p:sldId id="330" r:id="rId26"/>
    <p:sldId id="331" r:id="rId27"/>
    <p:sldId id="328" r:id="rId28"/>
    <p:sldId id="332" r:id="rId2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chemeClr val="accent4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Pad" initials="i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rgbClr val="CADDEC"/>
          </a:solidFill>
        </a:fill>
      </a:tcStyle>
    </a:wholeTbl>
    <a:band2H>
      <a:tcTxStyle/>
      <a:tcStyle>
        <a:tcBdr/>
        <a:fill>
          <a:solidFill>
            <a:srgbClr val="E6EFF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381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381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381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381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rgbClr val="CCD1E6"/>
          </a:solidFill>
        </a:fill>
      </a:tcStyle>
    </a:wholeTbl>
    <a:band2H>
      <a:tcTxStyle/>
      <a:tcStyle>
        <a:tcBdr/>
        <a:fill>
          <a:solidFill>
            <a:srgbClr val="E7E9F3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381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381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4"/>
              </a:solidFill>
              <a:prstDash val="solid"/>
              <a:bevel/>
            </a:ln>
          </a:top>
          <a:bottom>
            <a:ln w="25400" cap="flat">
              <a:solidFill>
                <a:schemeClr val="accent4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/>
              </a:solidFill>
              <a:prstDash val="solid"/>
              <a:bevel/>
            </a:ln>
          </a:top>
          <a:bottom>
            <a:ln w="25400" cap="flat">
              <a:solidFill>
                <a:schemeClr val="accent4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4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38100" cap="flat">
              <a:solidFill>
                <a:schemeClr val="accent3"/>
              </a:solidFill>
              <a:prstDash val="solid"/>
              <a:bevel/>
            </a:ln>
          </a:top>
          <a:bottom>
            <a:ln w="127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4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bevel/>
            </a:ln>
          </a:left>
          <a:right>
            <a:ln w="12700" cap="flat">
              <a:solidFill>
                <a:schemeClr val="accent3"/>
              </a:solidFill>
              <a:prstDash val="solid"/>
              <a:bevel/>
            </a:ln>
          </a:right>
          <a:top>
            <a:ln w="12700" cap="flat">
              <a:solidFill>
                <a:schemeClr val="accent3"/>
              </a:solidFill>
              <a:prstDash val="solid"/>
              <a:bevel/>
            </a:ln>
          </a:top>
          <a:bottom>
            <a:ln w="38100" cap="flat">
              <a:solidFill>
                <a:schemeClr val="accent3"/>
              </a:solidFill>
              <a:prstDash val="solid"/>
              <a:bevel/>
            </a:ln>
          </a:bottom>
          <a:insideH>
            <a:ln w="12700" cap="flat">
              <a:solidFill>
                <a:schemeClr val="accent3"/>
              </a:solidFill>
              <a:prstDash val="solid"/>
              <a:bevel/>
            </a:ln>
          </a:insideH>
          <a:insideV>
            <a:ln w="12700" cap="flat">
              <a:solidFill>
                <a:schemeClr val="accent3"/>
              </a:solidFill>
              <a:prstDash val="solid"/>
              <a:bevel/>
            </a:ln>
          </a:insideV>
        </a:tcBdr>
        <a:fill>
          <a:solidFill>
            <a:schemeClr val="accent4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bevel/>
            </a:ln>
          </a:left>
          <a:right>
            <a:ln w="12700" cap="flat">
              <a:solidFill>
                <a:schemeClr val="accent4"/>
              </a:solidFill>
              <a:prstDash val="solid"/>
              <a:bevel/>
            </a:ln>
          </a:right>
          <a:top>
            <a:ln w="12700" cap="flat">
              <a:solidFill>
                <a:schemeClr val="accent4"/>
              </a:solidFill>
              <a:prstDash val="solid"/>
              <a:bevel/>
            </a:ln>
          </a:top>
          <a:bottom>
            <a:ln w="12700" cap="flat">
              <a:solidFill>
                <a:schemeClr val="accent4"/>
              </a:solidFill>
              <a:prstDash val="solid"/>
              <a:bevel/>
            </a:ln>
          </a:bottom>
          <a:insideH>
            <a:ln w="12700" cap="flat">
              <a:solidFill>
                <a:schemeClr val="accent4"/>
              </a:solidFill>
              <a:prstDash val="solid"/>
              <a:bevel/>
            </a:ln>
          </a:insideH>
          <a:insideV>
            <a:ln w="12700" cap="flat">
              <a:solidFill>
                <a:schemeClr val="accent4"/>
              </a:solidFill>
              <a:prstDash val="solid"/>
              <a:bevel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bevel/>
            </a:ln>
          </a:left>
          <a:right>
            <a:ln w="12700" cap="flat">
              <a:solidFill>
                <a:schemeClr val="accent4"/>
              </a:solidFill>
              <a:prstDash val="solid"/>
              <a:bevel/>
            </a:ln>
          </a:right>
          <a:top>
            <a:ln w="12700" cap="flat">
              <a:solidFill>
                <a:schemeClr val="accent4"/>
              </a:solidFill>
              <a:prstDash val="solid"/>
              <a:bevel/>
            </a:ln>
          </a:top>
          <a:bottom>
            <a:ln w="12700" cap="flat">
              <a:solidFill>
                <a:schemeClr val="accent4"/>
              </a:solidFill>
              <a:prstDash val="solid"/>
              <a:bevel/>
            </a:ln>
          </a:bottom>
          <a:insideH>
            <a:ln w="12700" cap="flat">
              <a:solidFill>
                <a:schemeClr val="accent4"/>
              </a:solidFill>
              <a:prstDash val="solid"/>
              <a:bevel/>
            </a:ln>
          </a:insideH>
          <a:insideV>
            <a:ln w="12700" cap="flat">
              <a:solidFill>
                <a:schemeClr val="accent4"/>
              </a:solidFill>
              <a:prstDash val="solid"/>
              <a:bevel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bevel/>
            </a:ln>
          </a:left>
          <a:right>
            <a:ln w="12700" cap="flat">
              <a:solidFill>
                <a:schemeClr val="accent4"/>
              </a:solidFill>
              <a:prstDash val="solid"/>
              <a:bevel/>
            </a:ln>
          </a:right>
          <a:top>
            <a:ln w="50800" cap="flat">
              <a:solidFill>
                <a:schemeClr val="accent4"/>
              </a:solidFill>
              <a:prstDash val="solid"/>
              <a:bevel/>
            </a:ln>
          </a:top>
          <a:bottom>
            <a:ln w="12700" cap="flat">
              <a:solidFill>
                <a:schemeClr val="accent4"/>
              </a:solidFill>
              <a:prstDash val="solid"/>
              <a:bevel/>
            </a:ln>
          </a:bottom>
          <a:insideH>
            <a:ln w="12700" cap="flat">
              <a:solidFill>
                <a:schemeClr val="accent4"/>
              </a:solidFill>
              <a:prstDash val="solid"/>
              <a:bevel/>
            </a:ln>
          </a:insideH>
          <a:insideV>
            <a:ln w="12700" cap="flat">
              <a:solidFill>
                <a:schemeClr val="accent4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chemeClr val="accent4"/>
      </a:tcTxStyle>
      <a:tcStyle>
        <a:tcBdr>
          <a:left>
            <a:ln w="12700" cap="flat">
              <a:solidFill>
                <a:schemeClr val="accent4"/>
              </a:solidFill>
              <a:prstDash val="solid"/>
              <a:bevel/>
            </a:ln>
          </a:left>
          <a:right>
            <a:ln w="12700" cap="flat">
              <a:solidFill>
                <a:schemeClr val="accent4"/>
              </a:solidFill>
              <a:prstDash val="solid"/>
              <a:bevel/>
            </a:ln>
          </a:right>
          <a:top>
            <a:ln w="12700" cap="flat">
              <a:solidFill>
                <a:schemeClr val="accent4"/>
              </a:solidFill>
              <a:prstDash val="solid"/>
              <a:bevel/>
            </a:ln>
          </a:top>
          <a:bottom>
            <a:ln w="25400" cap="flat">
              <a:solidFill>
                <a:schemeClr val="accent4"/>
              </a:solidFill>
              <a:prstDash val="solid"/>
              <a:bevel/>
            </a:ln>
          </a:bottom>
          <a:insideH>
            <a:ln w="12700" cap="flat">
              <a:solidFill>
                <a:schemeClr val="accent4"/>
              </a:solidFill>
              <a:prstDash val="solid"/>
              <a:bevel/>
            </a:ln>
          </a:insideH>
          <a:insideV>
            <a:ln w="12700" cap="flat">
              <a:solidFill>
                <a:schemeClr val="accent4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830"/>
  </p:normalViewPr>
  <p:slideViewPr>
    <p:cSldViewPr snapToGrid="0" snapToObjects="1">
      <p:cViewPr varScale="1">
        <p:scale>
          <a:sx n="110" d="100"/>
          <a:sy n="110" d="100"/>
        </p:scale>
        <p:origin x="16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5" d="100"/>
        <a:sy n="1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083C40-E865-4E2A-AA3E-EC8010CDCF1E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r-TR"/>
        </a:p>
      </dgm:t>
    </dgm:pt>
    <dgm:pt modelId="{641086AC-1FB6-41B6-BE87-7DC4C1A1DD86}">
      <dgm:prSet phldrT="[Metin]" custT="1"/>
      <dgm:spPr>
        <a:solidFill>
          <a:schemeClr val="accent2"/>
        </a:solidFill>
      </dgm:spPr>
      <dgm:t>
        <a:bodyPr/>
        <a:lstStyle/>
        <a:p>
          <a:r>
            <a:rPr lang="tr-TR" altLang="en-US" sz="2400" b="1" kern="1200" dirty="0" err="1">
              <a:solidFill>
                <a:schemeClr val="bg1"/>
              </a:solidFill>
              <a:latin typeface="+mn-lt"/>
              <a:ea typeface="Verdana" panose="020B0604030504040204" pitchFamily="34" charset="0"/>
              <a:cs typeface="+mn-cs"/>
            </a:rPr>
            <a:t>Endometrium</a:t>
          </a:r>
          <a:endParaRPr lang="tr-TR" altLang="en-US" sz="2400" b="1" kern="1200" dirty="0">
            <a:solidFill>
              <a:schemeClr val="bg1"/>
            </a:solidFill>
            <a:latin typeface="+mn-lt"/>
            <a:ea typeface="Verdana" panose="020B0604030504040204" pitchFamily="34" charset="0"/>
            <a:cs typeface="+mn-cs"/>
          </a:endParaRPr>
        </a:p>
        <a:p>
          <a:r>
            <a:rPr lang="tr-TR" sz="2400" b="1" kern="12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+mn-cs"/>
            </a:rPr>
            <a:t>Kanseri</a:t>
          </a:r>
          <a:endParaRPr lang="tr-TR" sz="2400" kern="1200" dirty="0">
            <a:solidFill>
              <a:schemeClr val="bg1"/>
            </a:solidFill>
            <a:latin typeface="+mn-lt"/>
            <a:cs typeface="+mn-cs"/>
          </a:endParaRPr>
        </a:p>
      </dgm:t>
    </dgm:pt>
    <dgm:pt modelId="{A904ADCE-1196-4A69-97E9-851C917D5F8D}" type="parTrans" cxnId="{633F6B3C-A823-482F-8FF6-9FC3967C5234}">
      <dgm:prSet/>
      <dgm:spPr/>
      <dgm:t>
        <a:bodyPr/>
        <a:lstStyle/>
        <a:p>
          <a:endParaRPr lang="tr-TR"/>
        </a:p>
      </dgm:t>
    </dgm:pt>
    <dgm:pt modelId="{9D31FD11-5D94-49FB-A1F6-5AC00676A943}" type="sibTrans" cxnId="{633F6B3C-A823-482F-8FF6-9FC3967C5234}">
      <dgm:prSet/>
      <dgm:spPr/>
      <dgm:t>
        <a:bodyPr/>
        <a:lstStyle/>
        <a:p>
          <a:endParaRPr lang="tr-TR"/>
        </a:p>
      </dgm:t>
    </dgm:pt>
    <dgm:pt modelId="{E9E65DB3-768A-4F09-9946-012EAF9B185E}">
      <dgm:prSet phldrT="[Metin]"/>
      <dgm:spPr/>
      <dgm:t>
        <a:bodyPr/>
        <a:lstStyle/>
        <a:p>
          <a:r>
            <a:rPr lang="tr-TR" altLang="en-US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D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üzenli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kullanımla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%50’ye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varan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oranda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riski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azaltır</a:t>
          </a:r>
          <a:r>
            <a:rPr lang="tr-TR" altLang="en-US" b="1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.</a:t>
          </a:r>
          <a:endParaRPr lang="tr-TR" dirty="0">
            <a:latin typeface="+mn-lt"/>
          </a:endParaRPr>
        </a:p>
      </dgm:t>
    </dgm:pt>
    <dgm:pt modelId="{A4BB698F-5D4A-439B-82F3-45DE88699F38}" type="parTrans" cxnId="{16B4518A-D397-47A8-A689-8AEDCCCC884C}">
      <dgm:prSet/>
      <dgm:spPr/>
      <dgm:t>
        <a:bodyPr/>
        <a:lstStyle/>
        <a:p>
          <a:endParaRPr lang="tr-TR"/>
        </a:p>
      </dgm:t>
    </dgm:pt>
    <dgm:pt modelId="{A29A8E46-6F3C-4895-81CC-5FF6F7C4D4B6}" type="sibTrans" cxnId="{16B4518A-D397-47A8-A689-8AEDCCCC884C}">
      <dgm:prSet/>
      <dgm:spPr/>
      <dgm:t>
        <a:bodyPr/>
        <a:lstStyle/>
        <a:p>
          <a:endParaRPr lang="tr-TR"/>
        </a:p>
      </dgm:t>
    </dgm:pt>
    <dgm:pt modelId="{1E7E500A-FB76-4163-8BBA-310BF5AD71EF}">
      <dgm:prSet phldrT="[Metin]" custT="1"/>
      <dgm:spPr>
        <a:solidFill>
          <a:srgbClr val="C00000"/>
        </a:solidFill>
      </dgm:spPr>
      <dgm:t>
        <a:bodyPr/>
        <a:lstStyle/>
        <a:p>
          <a:r>
            <a:rPr lang="en-US" altLang="en-US" sz="2400" b="1" kern="1200" dirty="0">
              <a:solidFill>
                <a:prstClr val="white"/>
              </a:solidFill>
              <a:latin typeface="Calibri" panose="020F0502020204030204"/>
              <a:ea typeface="Verdana" panose="020B0604030504040204" pitchFamily="34" charset="0"/>
              <a:cs typeface="+mn-cs"/>
            </a:rPr>
            <a:t>Over</a:t>
          </a:r>
        </a:p>
        <a:p>
          <a:r>
            <a:rPr lang="en-US" sz="2400" b="1" kern="1200" dirty="0" err="1">
              <a:solidFill>
                <a:prstClr val="white"/>
              </a:solidFill>
              <a:latin typeface="Calibri" panose="020F0502020204030204"/>
              <a:ea typeface="Verdana" panose="020B0604030504040204" pitchFamily="34" charset="0"/>
              <a:cs typeface="+mn-cs"/>
            </a:rPr>
            <a:t>Kanseri</a:t>
          </a:r>
          <a:endParaRPr lang="tr-TR" sz="2400" b="1" kern="1200" dirty="0">
            <a:solidFill>
              <a:prstClr val="white"/>
            </a:solidFill>
            <a:latin typeface="Calibri" panose="020F0502020204030204"/>
            <a:ea typeface="Verdana" panose="020B0604030504040204" pitchFamily="34" charset="0"/>
            <a:cs typeface="+mn-cs"/>
          </a:endParaRPr>
        </a:p>
      </dgm:t>
    </dgm:pt>
    <dgm:pt modelId="{E158A734-0B37-4938-935D-6EC33935FEE7}" type="parTrans" cxnId="{7CB5CDE6-4B83-481D-850D-F7080E873475}">
      <dgm:prSet/>
      <dgm:spPr/>
      <dgm:t>
        <a:bodyPr/>
        <a:lstStyle/>
        <a:p>
          <a:endParaRPr lang="tr-TR"/>
        </a:p>
      </dgm:t>
    </dgm:pt>
    <dgm:pt modelId="{01AC90D3-5B96-4D03-A6B8-4B0CD5DFEBD7}" type="sibTrans" cxnId="{7CB5CDE6-4B83-481D-850D-F7080E873475}">
      <dgm:prSet/>
      <dgm:spPr/>
      <dgm:t>
        <a:bodyPr/>
        <a:lstStyle/>
        <a:p>
          <a:endParaRPr lang="tr-TR"/>
        </a:p>
      </dgm:t>
    </dgm:pt>
    <dgm:pt modelId="{6AF3F97F-6111-4BA6-926B-6C42F2A182EE}">
      <dgm:prSet phldrT="[Metin]"/>
      <dgm:spPr/>
      <dgm:t>
        <a:bodyPr/>
        <a:lstStyle/>
        <a:p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%40-80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oranında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riski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azaltır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,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düzenli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kullanımla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koruma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oranı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arasında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pozitif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ilişki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vardır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tr-TR" b="0" dirty="0">
            <a:latin typeface="+mn-lt"/>
          </a:endParaRPr>
        </a:p>
      </dgm:t>
    </dgm:pt>
    <dgm:pt modelId="{BE6727DB-5E0F-46AD-9CEB-340BCB450EBA}" type="parTrans" cxnId="{945FD11B-1FEB-488C-8AEE-818005C5DADC}">
      <dgm:prSet/>
      <dgm:spPr/>
      <dgm:t>
        <a:bodyPr/>
        <a:lstStyle/>
        <a:p>
          <a:endParaRPr lang="tr-TR"/>
        </a:p>
      </dgm:t>
    </dgm:pt>
    <dgm:pt modelId="{088F7057-318A-435B-9685-4B14F61D1A25}" type="sibTrans" cxnId="{945FD11B-1FEB-488C-8AEE-818005C5DADC}">
      <dgm:prSet/>
      <dgm:spPr/>
      <dgm:t>
        <a:bodyPr/>
        <a:lstStyle/>
        <a:p>
          <a:endParaRPr lang="tr-TR"/>
        </a:p>
      </dgm:t>
    </dgm:pt>
    <dgm:pt modelId="{55C4F341-A911-424E-B329-E58B3439E152}">
      <dgm:prSet phldrT="[Metin]" custT="1"/>
      <dgm:spPr>
        <a:solidFill>
          <a:srgbClr val="FFC000"/>
        </a:solidFill>
      </dgm:spPr>
      <dgm:t>
        <a:bodyPr/>
        <a:lstStyle/>
        <a:p>
          <a:r>
            <a:rPr lang="en-US" altLang="en-US" sz="2400" b="1" kern="1200" dirty="0" err="1">
              <a:solidFill>
                <a:prstClr val="white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rPr>
            <a:t>Kolon</a:t>
          </a:r>
          <a:r>
            <a:rPr lang="en-US" altLang="en-US" sz="2400" b="1" kern="1200" dirty="0">
              <a:solidFill>
                <a:prstClr val="white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sz="2400" b="1" kern="1200" dirty="0" err="1">
              <a:solidFill>
                <a:prstClr val="white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rPr>
            <a:t>Kanseri</a:t>
          </a:r>
          <a:r>
            <a:rPr lang="en-US" altLang="en-US" sz="2400" b="1" kern="1200" dirty="0">
              <a:solidFill>
                <a:prstClr val="white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endParaRPr lang="tr-TR" sz="2400" b="1" kern="1200" dirty="0">
            <a:solidFill>
              <a:prstClr val="white"/>
            </a:solidFill>
            <a:latin typeface="Calibri" panose="020F0502020204030204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53B1ABE-C2D8-4C06-B193-A4615C9CD270}" type="parTrans" cxnId="{DD4B8115-FD7F-48A1-9A29-C8337BE17A7B}">
      <dgm:prSet/>
      <dgm:spPr/>
      <dgm:t>
        <a:bodyPr/>
        <a:lstStyle/>
        <a:p>
          <a:endParaRPr lang="tr-TR"/>
        </a:p>
      </dgm:t>
    </dgm:pt>
    <dgm:pt modelId="{E8D4EF41-423D-475D-AF19-90697CAE202A}" type="sibTrans" cxnId="{DD4B8115-FD7F-48A1-9A29-C8337BE17A7B}">
      <dgm:prSet/>
      <dgm:spPr/>
      <dgm:t>
        <a:bodyPr/>
        <a:lstStyle/>
        <a:p>
          <a:endParaRPr lang="tr-TR"/>
        </a:p>
      </dgm:t>
    </dgm:pt>
    <dgm:pt modelId="{DAD35A07-567A-408A-838C-422FE05580CA}">
      <dgm:prSet phldrT="[Metin]"/>
      <dgm:spPr/>
      <dgm:t>
        <a:bodyPr/>
        <a:lstStyle/>
        <a:p>
          <a:r>
            <a:rPr lang="tr-TR" altLang="en-US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R</a:t>
          </a:r>
          <a:r>
            <a:rPr lang="en-US" altLang="en-US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iski</a:t>
          </a:r>
          <a:r>
            <a:rPr lang="en-US" altLang="en-US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%15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oranında</a:t>
          </a:r>
          <a:r>
            <a:rPr lang="en-US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en-US" altLang="en-US" b="0" dirty="0" err="1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azaltır</a:t>
          </a:r>
          <a:r>
            <a:rPr lang="tr-TR" altLang="en-US" b="0" dirty="0">
              <a:solidFill>
                <a:srgbClr val="76717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.</a:t>
          </a:r>
          <a:endParaRPr lang="tr-TR" b="0" dirty="0">
            <a:latin typeface="+mn-lt"/>
          </a:endParaRPr>
        </a:p>
      </dgm:t>
    </dgm:pt>
    <dgm:pt modelId="{5EE59C84-6089-4A91-B5D3-36AE3C87AF7F}" type="parTrans" cxnId="{4693B155-4FDC-436E-A7CE-AA6419E9263D}">
      <dgm:prSet/>
      <dgm:spPr/>
      <dgm:t>
        <a:bodyPr/>
        <a:lstStyle/>
        <a:p>
          <a:endParaRPr lang="tr-TR"/>
        </a:p>
      </dgm:t>
    </dgm:pt>
    <dgm:pt modelId="{E61D34B7-1032-429C-9D59-09FE63D105DA}" type="sibTrans" cxnId="{4693B155-4FDC-436E-A7CE-AA6419E9263D}">
      <dgm:prSet/>
      <dgm:spPr/>
      <dgm:t>
        <a:bodyPr/>
        <a:lstStyle/>
        <a:p>
          <a:endParaRPr lang="tr-TR"/>
        </a:p>
      </dgm:t>
    </dgm:pt>
    <dgm:pt modelId="{E0A4861B-5204-469B-9A1A-90FA0394B9AE}" type="pres">
      <dgm:prSet presAssocID="{78083C40-E865-4E2A-AA3E-EC8010CDCF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704C2AA-6C42-49CF-8871-2A589310DDFE}" type="pres">
      <dgm:prSet presAssocID="{641086AC-1FB6-41B6-BE87-7DC4C1A1DD86}" presName="linNode" presStyleCnt="0"/>
      <dgm:spPr/>
    </dgm:pt>
    <dgm:pt modelId="{F833334C-E168-404F-928B-F080B60758B0}" type="pres">
      <dgm:prSet presAssocID="{641086AC-1FB6-41B6-BE87-7DC4C1A1DD8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846AC9-7BFC-43B6-B9FE-E63137B4F764}" type="pres">
      <dgm:prSet presAssocID="{641086AC-1FB6-41B6-BE87-7DC4C1A1DD8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5A07071-D9F5-40C4-B406-DB309B1AFD3A}" type="pres">
      <dgm:prSet presAssocID="{9D31FD11-5D94-49FB-A1F6-5AC00676A943}" presName="sp" presStyleCnt="0"/>
      <dgm:spPr/>
    </dgm:pt>
    <dgm:pt modelId="{5DDA7022-F0BC-4BB6-9743-8C1035A125C3}" type="pres">
      <dgm:prSet presAssocID="{1E7E500A-FB76-4163-8BBA-310BF5AD71EF}" presName="linNode" presStyleCnt="0"/>
      <dgm:spPr/>
    </dgm:pt>
    <dgm:pt modelId="{5EE52505-2EC5-4B1F-A1F2-56D5686C5339}" type="pres">
      <dgm:prSet presAssocID="{1E7E500A-FB76-4163-8BBA-310BF5AD71E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AC6CB5-C0AC-486E-BCE2-3FE826405718}" type="pres">
      <dgm:prSet presAssocID="{1E7E500A-FB76-4163-8BBA-310BF5AD71E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BB8DDF3-0713-41F2-B8C7-D13FBA23B7F5}" type="pres">
      <dgm:prSet presAssocID="{01AC90D3-5B96-4D03-A6B8-4B0CD5DFEBD7}" presName="sp" presStyleCnt="0"/>
      <dgm:spPr/>
    </dgm:pt>
    <dgm:pt modelId="{641E5E6D-1253-4040-8F01-BA22D848FB23}" type="pres">
      <dgm:prSet presAssocID="{55C4F341-A911-424E-B329-E58B3439E152}" presName="linNode" presStyleCnt="0"/>
      <dgm:spPr/>
    </dgm:pt>
    <dgm:pt modelId="{BF1C3E8B-8DED-4A1B-861E-EF8E25106056}" type="pres">
      <dgm:prSet presAssocID="{55C4F341-A911-424E-B329-E58B3439E15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F5145DD-1C08-4FA0-828D-16979BD4B7B9}" type="pres">
      <dgm:prSet presAssocID="{55C4F341-A911-424E-B329-E58B3439E15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D1FC9F4-3E44-46AC-A680-FF598A97973F}" type="presOf" srcId="{E9E65DB3-768A-4F09-9946-012EAF9B185E}" destId="{97846AC9-7BFC-43B6-B9FE-E63137B4F764}" srcOrd="0" destOrd="0" presId="urn:microsoft.com/office/officeart/2005/8/layout/vList5"/>
    <dgm:cxn modelId="{3F217384-D4CE-499C-AF01-C36C788045DE}" type="presOf" srcId="{1E7E500A-FB76-4163-8BBA-310BF5AD71EF}" destId="{5EE52505-2EC5-4B1F-A1F2-56D5686C5339}" srcOrd="0" destOrd="0" presId="urn:microsoft.com/office/officeart/2005/8/layout/vList5"/>
    <dgm:cxn modelId="{16B4518A-D397-47A8-A689-8AEDCCCC884C}" srcId="{641086AC-1FB6-41B6-BE87-7DC4C1A1DD86}" destId="{E9E65DB3-768A-4F09-9946-012EAF9B185E}" srcOrd="0" destOrd="0" parTransId="{A4BB698F-5D4A-439B-82F3-45DE88699F38}" sibTransId="{A29A8E46-6F3C-4895-81CC-5FF6F7C4D4B6}"/>
    <dgm:cxn modelId="{8F8F04C7-ABC5-4985-87C0-C7C0445A3538}" type="presOf" srcId="{78083C40-E865-4E2A-AA3E-EC8010CDCF1E}" destId="{E0A4861B-5204-469B-9A1A-90FA0394B9AE}" srcOrd="0" destOrd="0" presId="urn:microsoft.com/office/officeart/2005/8/layout/vList5"/>
    <dgm:cxn modelId="{945FD11B-1FEB-488C-8AEE-818005C5DADC}" srcId="{1E7E500A-FB76-4163-8BBA-310BF5AD71EF}" destId="{6AF3F97F-6111-4BA6-926B-6C42F2A182EE}" srcOrd="0" destOrd="0" parTransId="{BE6727DB-5E0F-46AD-9CEB-340BCB450EBA}" sibTransId="{088F7057-318A-435B-9685-4B14F61D1A25}"/>
    <dgm:cxn modelId="{DD4B8115-FD7F-48A1-9A29-C8337BE17A7B}" srcId="{78083C40-E865-4E2A-AA3E-EC8010CDCF1E}" destId="{55C4F341-A911-424E-B329-E58B3439E152}" srcOrd="2" destOrd="0" parTransId="{553B1ABE-C2D8-4C06-B193-A4615C9CD270}" sibTransId="{E8D4EF41-423D-475D-AF19-90697CAE202A}"/>
    <dgm:cxn modelId="{4693B155-4FDC-436E-A7CE-AA6419E9263D}" srcId="{55C4F341-A911-424E-B329-E58B3439E152}" destId="{DAD35A07-567A-408A-838C-422FE05580CA}" srcOrd="0" destOrd="0" parTransId="{5EE59C84-6089-4A91-B5D3-36AE3C87AF7F}" sibTransId="{E61D34B7-1032-429C-9D59-09FE63D105DA}"/>
    <dgm:cxn modelId="{7CB5CDE6-4B83-481D-850D-F7080E873475}" srcId="{78083C40-E865-4E2A-AA3E-EC8010CDCF1E}" destId="{1E7E500A-FB76-4163-8BBA-310BF5AD71EF}" srcOrd="1" destOrd="0" parTransId="{E158A734-0B37-4938-935D-6EC33935FEE7}" sibTransId="{01AC90D3-5B96-4D03-A6B8-4B0CD5DFEBD7}"/>
    <dgm:cxn modelId="{7C6EEA13-0951-4626-83D2-82242CC3E668}" type="presOf" srcId="{6AF3F97F-6111-4BA6-926B-6C42F2A182EE}" destId="{F6AC6CB5-C0AC-486E-BCE2-3FE826405718}" srcOrd="0" destOrd="0" presId="urn:microsoft.com/office/officeart/2005/8/layout/vList5"/>
    <dgm:cxn modelId="{732F3BEE-E262-4D52-9305-802267BBC6CF}" type="presOf" srcId="{641086AC-1FB6-41B6-BE87-7DC4C1A1DD86}" destId="{F833334C-E168-404F-928B-F080B60758B0}" srcOrd="0" destOrd="0" presId="urn:microsoft.com/office/officeart/2005/8/layout/vList5"/>
    <dgm:cxn modelId="{626BE8FD-0E3E-4C97-B23F-3E24AEA07FCB}" type="presOf" srcId="{55C4F341-A911-424E-B329-E58B3439E152}" destId="{BF1C3E8B-8DED-4A1B-861E-EF8E25106056}" srcOrd="0" destOrd="0" presId="urn:microsoft.com/office/officeart/2005/8/layout/vList5"/>
    <dgm:cxn modelId="{633F6B3C-A823-482F-8FF6-9FC3967C5234}" srcId="{78083C40-E865-4E2A-AA3E-EC8010CDCF1E}" destId="{641086AC-1FB6-41B6-BE87-7DC4C1A1DD86}" srcOrd="0" destOrd="0" parTransId="{A904ADCE-1196-4A69-97E9-851C917D5F8D}" sibTransId="{9D31FD11-5D94-49FB-A1F6-5AC00676A943}"/>
    <dgm:cxn modelId="{DAE8386D-62B1-4413-8131-5CB9CDE6E06E}" type="presOf" srcId="{DAD35A07-567A-408A-838C-422FE05580CA}" destId="{4F5145DD-1C08-4FA0-828D-16979BD4B7B9}" srcOrd="0" destOrd="0" presId="urn:microsoft.com/office/officeart/2005/8/layout/vList5"/>
    <dgm:cxn modelId="{A51E34A6-5E2D-4CE7-8B4A-9ADF419EB057}" type="presParOf" srcId="{E0A4861B-5204-469B-9A1A-90FA0394B9AE}" destId="{D704C2AA-6C42-49CF-8871-2A589310DDFE}" srcOrd="0" destOrd="0" presId="urn:microsoft.com/office/officeart/2005/8/layout/vList5"/>
    <dgm:cxn modelId="{95C0F806-0DF5-400D-AF69-335467D4632E}" type="presParOf" srcId="{D704C2AA-6C42-49CF-8871-2A589310DDFE}" destId="{F833334C-E168-404F-928B-F080B60758B0}" srcOrd="0" destOrd="0" presId="urn:microsoft.com/office/officeart/2005/8/layout/vList5"/>
    <dgm:cxn modelId="{EE89FE01-FA34-462A-8413-29C6199EB14B}" type="presParOf" srcId="{D704C2AA-6C42-49CF-8871-2A589310DDFE}" destId="{97846AC9-7BFC-43B6-B9FE-E63137B4F764}" srcOrd="1" destOrd="0" presId="urn:microsoft.com/office/officeart/2005/8/layout/vList5"/>
    <dgm:cxn modelId="{95E9D229-B90A-4847-B4EA-495C9969A96B}" type="presParOf" srcId="{E0A4861B-5204-469B-9A1A-90FA0394B9AE}" destId="{45A07071-D9F5-40C4-B406-DB309B1AFD3A}" srcOrd="1" destOrd="0" presId="urn:microsoft.com/office/officeart/2005/8/layout/vList5"/>
    <dgm:cxn modelId="{CC4818E0-C279-44C0-AD2B-67C4B9FE5516}" type="presParOf" srcId="{E0A4861B-5204-469B-9A1A-90FA0394B9AE}" destId="{5DDA7022-F0BC-4BB6-9743-8C1035A125C3}" srcOrd="2" destOrd="0" presId="urn:microsoft.com/office/officeart/2005/8/layout/vList5"/>
    <dgm:cxn modelId="{8E8F758C-D22E-45A5-BF76-6601CAA9479F}" type="presParOf" srcId="{5DDA7022-F0BC-4BB6-9743-8C1035A125C3}" destId="{5EE52505-2EC5-4B1F-A1F2-56D5686C5339}" srcOrd="0" destOrd="0" presId="urn:microsoft.com/office/officeart/2005/8/layout/vList5"/>
    <dgm:cxn modelId="{A4BD5581-0099-472E-B20F-7E55E83BE8AF}" type="presParOf" srcId="{5DDA7022-F0BC-4BB6-9743-8C1035A125C3}" destId="{F6AC6CB5-C0AC-486E-BCE2-3FE826405718}" srcOrd="1" destOrd="0" presId="urn:microsoft.com/office/officeart/2005/8/layout/vList5"/>
    <dgm:cxn modelId="{A386C084-94E0-401B-8489-E428DD9E0E0C}" type="presParOf" srcId="{E0A4861B-5204-469B-9A1A-90FA0394B9AE}" destId="{7BB8DDF3-0713-41F2-B8C7-D13FBA23B7F5}" srcOrd="3" destOrd="0" presId="urn:microsoft.com/office/officeart/2005/8/layout/vList5"/>
    <dgm:cxn modelId="{8985A39E-95BF-400D-B535-69E249E1E64D}" type="presParOf" srcId="{E0A4861B-5204-469B-9A1A-90FA0394B9AE}" destId="{641E5E6D-1253-4040-8F01-BA22D848FB23}" srcOrd="4" destOrd="0" presId="urn:microsoft.com/office/officeart/2005/8/layout/vList5"/>
    <dgm:cxn modelId="{8B85DB7D-CDBA-4C0A-9FC6-2E4BD5B6B248}" type="presParOf" srcId="{641E5E6D-1253-4040-8F01-BA22D848FB23}" destId="{BF1C3E8B-8DED-4A1B-861E-EF8E25106056}" srcOrd="0" destOrd="0" presId="urn:microsoft.com/office/officeart/2005/8/layout/vList5"/>
    <dgm:cxn modelId="{4A13004A-E948-4D5E-8927-1DA78F67777A}" type="presParOf" srcId="{641E5E6D-1253-4040-8F01-BA22D848FB23}" destId="{4F5145DD-1C08-4FA0-828D-16979BD4B7B9}" srcOrd="1" destOrd="0" presId="urn:microsoft.com/office/officeart/2005/8/layout/vList5"/>
  </dgm:cxnLst>
  <dgm:bg>
    <a:solidFill>
      <a:schemeClr val="accent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9736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solidFill>
          <a:schemeClr val="accent4"/>
        </a:solidFill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"/>
          <p:cNvGrpSpPr/>
          <p:nvPr/>
        </p:nvGrpSpPr>
        <p:grpSpPr>
          <a:xfrm>
            <a:off x="-3" y="-10715"/>
            <a:ext cx="1063630" cy="6863957"/>
            <a:chOff x="-1" y="0"/>
            <a:chExt cx="1063628" cy="6863955"/>
          </a:xfrm>
        </p:grpSpPr>
        <p:grpSp>
          <p:nvGrpSpPr>
            <p:cNvPr id="221" name="Group"/>
            <p:cNvGrpSpPr/>
            <p:nvPr/>
          </p:nvGrpSpPr>
          <p:grpSpPr>
            <a:xfrm>
              <a:off x="14287" y="-1"/>
              <a:ext cx="1041404" cy="6863956"/>
              <a:chOff x="0" y="0"/>
              <a:chExt cx="1041402" cy="6863955"/>
            </a:xfrm>
          </p:grpSpPr>
          <p:sp>
            <p:nvSpPr>
              <p:cNvPr id="202" name="Rectangle"/>
              <p:cNvSpPr/>
              <p:nvPr/>
            </p:nvSpPr>
            <p:spPr>
              <a:xfrm flipH="1">
                <a:off x="41275" y="0"/>
                <a:ext cx="990603" cy="683896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03" name="Shape"/>
              <p:cNvSpPr/>
              <p:nvPr/>
            </p:nvSpPr>
            <p:spPr>
              <a:xfrm flipH="1">
                <a:off x="36512" y="1703192"/>
                <a:ext cx="990604" cy="449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04" name="Shape"/>
              <p:cNvSpPr/>
              <p:nvPr/>
            </p:nvSpPr>
            <p:spPr>
              <a:xfrm flipH="1">
                <a:off x="50800" y="1274716"/>
                <a:ext cx="990603" cy="455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05" name="Shape"/>
              <p:cNvSpPr/>
              <p:nvPr/>
            </p:nvSpPr>
            <p:spPr>
              <a:xfrm flipH="1">
                <a:off x="50800" y="144271"/>
                <a:ext cx="990603" cy="288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06" name="Shape"/>
              <p:cNvSpPr/>
              <p:nvPr/>
            </p:nvSpPr>
            <p:spPr>
              <a:xfrm flipH="1">
                <a:off x="36512" y="995016"/>
                <a:ext cx="990604" cy="336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07" name="Shape"/>
              <p:cNvSpPr/>
              <p:nvPr/>
            </p:nvSpPr>
            <p:spPr>
              <a:xfrm flipH="1">
                <a:off x="38100" y="676040"/>
                <a:ext cx="990603" cy="43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08" name="Shape"/>
              <p:cNvSpPr/>
              <p:nvPr/>
            </p:nvSpPr>
            <p:spPr>
              <a:xfrm flipH="1">
                <a:off x="39687" y="393743"/>
                <a:ext cx="990604" cy="32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09" name="Shape"/>
              <p:cNvSpPr/>
              <p:nvPr/>
            </p:nvSpPr>
            <p:spPr>
              <a:xfrm flipH="1">
                <a:off x="14287" y="3922939"/>
                <a:ext cx="990604" cy="44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0" name="Shape"/>
              <p:cNvSpPr/>
              <p:nvPr/>
            </p:nvSpPr>
            <p:spPr>
              <a:xfrm flipH="1">
                <a:off x="28575" y="3544451"/>
                <a:ext cx="990603" cy="452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1" name="Shape"/>
              <p:cNvSpPr/>
              <p:nvPr/>
            </p:nvSpPr>
            <p:spPr>
              <a:xfrm flipH="1">
                <a:off x="28575" y="2410460"/>
                <a:ext cx="990603" cy="289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2" name="Shape"/>
              <p:cNvSpPr/>
              <p:nvPr/>
            </p:nvSpPr>
            <p:spPr>
              <a:xfrm flipH="1">
                <a:off x="28575" y="3229045"/>
                <a:ext cx="990603" cy="335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3" name="Shape"/>
              <p:cNvSpPr/>
              <p:nvPr/>
            </p:nvSpPr>
            <p:spPr>
              <a:xfrm flipH="1">
                <a:off x="28575" y="2938633"/>
                <a:ext cx="990603" cy="428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4" name="Shape"/>
              <p:cNvSpPr/>
              <p:nvPr/>
            </p:nvSpPr>
            <p:spPr>
              <a:xfrm flipH="1">
                <a:off x="28575" y="2639673"/>
                <a:ext cx="990603" cy="324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5" name="Shape"/>
              <p:cNvSpPr/>
              <p:nvPr/>
            </p:nvSpPr>
            <p:spPr>
              <a:xfrm flipH="1">
                <a:off x="7937" y="4956044"/>
                <a:ext cx="990604" cy="448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6" name="Shape"/>
              <p:cNvSpPr/>
              <p:nvPr/>
            </p:nvSpPr>
            <p:spPr>
              <a:xfrm flipH="1">
                <a:off x="22225" y="4532328"/>
                <a:ext cx="990603" cy="455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7" name="Shape"/>
              <p:cNvSpPr/>
              <p:nvPr/>
            </p:nvSpPr>
            <p:spPr>
              <a:xfrm flipH="1">
                <a:off x="14287" y="5646623"/>
                <a:ext cx="990604" cy="288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8" name="Shape"/>
              <p:cNvSpPr/>
              <p:nvPr/>
            </p:nvSpPr>
            <p:spPr>
              <a:xfrm rot="16200000" flipH="1">
                <a:off x="335618" y="6194683"/>
                <a:ext cx="346354" cy="992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19" name="Shape"/>
              <p:cNvSpPr/>
              <p:nvPr/>
            </p:nvSpPr>
            <p:spPr>
              <a:xfrm flipH="1">
                <a:off x="0" y="6196244"/>
                <a:ext cx="990603" cy="428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20" name="Shape"/>
              <p:cNvSpPr/>
              <p:nvPr/>
            </p:nvSpPr>
            <p:spPr>
              <a:xfrm flipH="1">
                <a:off x="0" y="5902046"/>
                <a:ext cx="990603" cy="324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</p:grpSp>
        <p:sp>
          <p:nvSpPr>
            <p:cNvPr id="222" name="Shape"/>
            <p:cNvSpPr/>
            <p:nvPr/>
          </p:nvSpPr>
          <p:spPr>
            <a:xfrm rot="16200000" flipH="1">
              <a:off x="-3207177" y="3213125"/>
              <a:ext cx="6858005" cy="443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51" extrusionOk="0">
                  <a:moveTo>
                    <a:pt x="0" y="10996"/>
                  </a:moveTo>
                  <a:cubicBezTo>
                    <a:pt x="6249" y="21600"/>
                    <a:pt x="8528" y="5218"/>
                    <a:pt x="21600" y="10548"/>
                  </a:cubicBezTo>
                  <a:lnTo>
                    <a:pt x="21600" y="224"/>
                  </a:lnTo>
                  <a:lnTo>
                    <a:pt x="0" y="0"/>
                  </a:lnTo>
                  <a:lnTo>
                    <a:pt x="0" y="1099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chemeClr val="accent3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23" name="Shape"/>
            <p:cNvSpPr/>
            <p:nvPr/>
          </p:nvSpPr>
          <p:spPr>
            <a:xfrm rot="16200000" flipH="1">
              <a:off x="-2514600" y="3284138"/>
              <a:ext cx="6856416" cy="300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00"/>
                  </a:moveTo>
                  <a:cubicBezTo>
                    <a:pt x="3603" y="0"/>
                    <a:pt x="18638" y="18400"/>
                    <a:pt x="21600" y="0"/>
                  </a:cubicBezTo>
                  <a:lnTo>
                    <a:pt x="21600" y="21600"/>
                  </a:lnTo>
                  <a:lnTo>
                    <a:pt x="4" y="21600"/>
                  </a:lnTo>
                  <a:lnTo>
                    <a:pt x="0" y="32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767676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10400" y="6248400"/>
            <a:ext cx="1905000" cy="197384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"/>
          <p:cNvGrpSpPr/>
          <p:nvPr/>
        </p:nvGrpSpPr>
        <p:grpSpPr>
          <a:xfrm>
            <a:off x="-1588" y="-10714"/>
            <a:ext cx="1065214" cy="6863952"/>
            <a:chOff x="0" y="0"/>
            <a:chExt cx="1065212" cy="6863950"/>
          </a:xfrm>
        </p:grpSpPr>
        <p:grpSp>
          <p:nvGrpSpPr>
            <p:cNvPr id="21" name="Group"/>
            <p:cNvGrpSpPr/>
            <p:nvPr/>
          </p:nvGrpSpPr>
          <p:grpSpPr>
            <a:xfrm>
              <a:off x="0" y="0"/>
              <a:ext cx="1065213" cy="6863951"/>
              <a:chOff x="0" y="0"/>
              <a:chExt cx="1065212" cy="6863950"/>
            </a:xfrm>
          </p:grpSpPr>
          <p:sp>
            <p:nvSpPr>
              <p:cNvPr id="2" name="Rectangle"/>
              <p:cNvSpPr/>
              <p:nvPr/>
            </p:nvSpPr>
            <p:spPr>
              <a:xfrm flipH="1">
                <a:off x="57150" y="0"/>
                <a:ext cx="990600" cy="683895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3" name="Shape"/>
              <p:cNvSpPr/>
              <p:nvPr/>
            </p:nvSpPr>
            <p:spPr>
              <a:xfrm flipH="1">
                <a:off x="52387" y="1703192"/>
                <a:ext cx="990601" cy="449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4" name="Shape"/>
              <p:cNvSpPr/>
              <p:nvPr/>
            </p:nvSpPr>
            <p:spPr>
              <a:xfrm flipH="1">
                <a:off x="74612" y="1262814"/>
                <a:ext cx="990601" cy="455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5" name="Shape"/>
              <p:cNvSpPr/>
              <p:nvPr/>
            </p:nvSpPr>
            <p:spPr>
              <a:xfrm flipH="1">
                <a:off x="74612" y="132371"/>
                <a:ext cx="990601" cy="288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6" name="Shape"/>
              <p:cNvSpPr/>
              <p:nvPr/>
            </p:nvSpPr>
            <p:spPr>
              <a:xfrm flipH="1">
                <a:off x="52387" y="995016"/>
                <a:ext cx="990601" cy="33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7" name="Shape"/>
              <p:cNvSpPr/>
              <p:nvPr/>
            </p:nvSpPr>
            <p:spPr>
              <a:xfrm flipH="1">
                <a:off x="53975" y="667708"/>
                <a:ext cx="990600" cy="433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8" name="Shape"/>
              <p:cNvSpPr/>
              <p:nvPr/>
            </p:nvSpPr>
            <p:spPr>
              <a:xfrm flipH="1">
                <a:off x="55562" y="385418"/>
                <a:ext cx="990601" cy="324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9" name="Shape"/>
              <p:cNvSpPr/>
              <p:nvPr/>
            </p:nvSpPr>
            <p:spPr>
              <a:xfrm flipH="1">
                <a:off x="22225" y="3906274"/>
                <a:ext cx="990600" cy="448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0" name="Shape"/>
              <p:cNvSpPr/>
              <p:nvPr/>
            </p:nvSpPr>
            <p:spPr>
              <a:xfrm flipH="1">
                <a:off x="44450" y="3544450"/>
                <a:ext cx="990600" cy="452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1" name="Shape"/>
              <p:cNvSpPr/>
              <p:nvPr/>
            </p:nvSpPr>
            <p:spPr>
              <a:xfrm flipH="1">
                <a:off x="44450" y="2410461"/>
                <a:ext cx="990600" cy="289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2" name="Shape"/>
              <p:cNvSpPr/>
              <p:nvPr/>
            </p:nvSpPr>
            <p:spPr>
              <a:xfrm flipH="1">
                <a:off x="44450" y="3220712"/>
                <a:ext cx="990600" cy="335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3" name="Shape"/>
              <p:cNvSpPr/>
              <p:nvPr/>
            </p:nvSpPr>
            <p:spPr>
              <a:xfrm flipH="1">
                <a:off x="44450" y="2938632"/>
                <a:ext cx="990600" cy="428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4" name="Shape"/>
              <p:cNvSpPr/>
              <p:nvPr/>
            </p:nvSpPr>
            <p:spPr>
              <a:xfrm flipH="1">
                <a:off x="44450" y="2632537"/>
                <a:ext cx="990600" cy="324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5" name="Shape"/>
              <p:cNvSpPr/>
              <p:nvPr/>
            </p:nvSpPr>
            <p:spPr>
              <a:xfrm flipH="1">
                <a:off x="7937" y="4940568"/>
                <a:ext cx="990601" cy="448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6" name="Shape"/>
              <p:cNvSpPr/>
              <p:nvPr/>
            </p:nvSpPr>
            <p:spPr>
              <a:xfrm flipH="1">
                <a:off x="30162" y="4508521"/>
                <a:ext cx="990601" cy="455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7" name="Shape"/>
              <p:cNvSpPr/>
              <p:nvPr/>
            </p:nvSpPr>
            <p:spPr>
              <a:xfrm flipH="1">
                <a:off x="22225" y="5622818"/>
                <a:ext cx="990600" cy="288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8" name="Shape"/>
              <p:cNvSpPr/>
              <p:nvPr/>
            </p:nvSpPr>
            <p:spPr>
              <a:xfrm rot="16200000" flipH="1">
                <a:off x="343555" y="6194681"/>
                <a:ext cx="346353" cy="99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19" name="Shape"/>
              <p:cNvSpPr/>
              <p:nvPr/>
            </p:nvSpPr>
            <p:spPr>
              <a:xfrm flipH="1">
                <a:off x="0" y="6187910"/>
                <a:ext cx="990600" cy="428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  <p:sp>
            <p:nvSpPr>
              <p:cNvPr id="20" name="Shape"/>
              <p:cNvSpPr/>
              <p:nvPr/>
            </p:nvSpPr>
            <p:spPr>
              <a:xfrm flipH="1">
                <a:off x="0" y="5886576"/>
                <a:ext cx="990600" cy="324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</p:grpSp>
        <p:sp>
          <p:nvSpPr>
            <p:cNvPr id="22" name="Shape"/>
            <p:cNvSpPr/>
            <p:nvPr/>
          </p:nvSpPr>
          <p:spPr>
            <a:xfrm rot="16200000" flipH="1">
              <a:off x="-3205591" y="3213128"/>
              <a:ext cx="6858001" cy="443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51" extrusionOk="0">
                  <a:moveTo>
                    <a:pt x="0" y="10996"/>
                  </a:moveTo>
                  <a:cubicBezTo>
                    <a:pt x="6249" y="21600"/>
                    <a:pt x="8528" y="5218"/>
                    <a:pt x="21600" y="10548"/>
                  </a:cubicBezTo>
                  <a:lnTo>
                    <a:pt x="21600" y="224"/>
                  </a:lnTo>
                  <a:lnTo>
                    <a:pt x="0" y="0"/>
                  </a:lnTo>
                  <a:lnTo>
                    <a:pt x="0" y="1099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chemeClr val="accent3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3" name="Shape"/>
            <p:cNvSpPr/>
            <p:nvPr/>
          </p:nvSpPr>
          <p:spPr>
            <a:xfrm rot="16200000" flipH="1">
              <a:off x="-2513013" y="3284138"/>
              <a:ext cx="6856413" cy="30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00"/>
                  </a:moveTo>
                  <a:cubicBezTo>
                    <a:pt x="3603" y="0"/>
                    <a:pt x="18638" y="18400"/>
                    <a:pt x="21600" y="0"/>
                  </a:cubicBezTo>
                  <a:lnTo>
                    <a:pt x="21600" y="21600"/>
                  </a:lnTo>
                  <a:lnTo>
                    <a:pt x="4" y="21600"/>
                  </a:lnTo>
                  <a:lnTo>
                    <a:pt x="0" y="32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767676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10400" y="6248400"/>
            <a:ext cx="19050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800"/>
              </a:spcBef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3366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80000"/>
        <a:buFont typeface="Helvetica"/>
        <a:buChar char="»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Helvetica"/>
        <a:buChar char="–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Helvetica"/>
        <a:buChar char="–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Helvetica"/>
        <a:buChar char="»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lvik Ağrı Multidisipliner Yaklaşım…">
            <a:extLst>
              <a:ext uri="{FF2B5EF4-FFF2-40B4-BE49-F238E27FC236}">
                <a16:creationId xmlns:a16="http://schemas.microsoft.com/office/drawing/2014/main" xmlns="" id="{17FEBB60-83C3-2C4E-9421-DD4E2055654E}"/>
              </a:ext>
            </a:extLst>
          </p:cNvPr>
          <p:cNvSpPr txBox="1"/>
          <p:nvPr/>
        </p:nvSpPr>
        <p:spPr>
          <a:xfrm>
            <a:off x="473676" y="2150076"/>
            <a:ext cx="8382000" cy="413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800"/>
            </a:pPr>
            <a:r>
              <a:rPr lang="tr-TR" sz="4000" b="1" dirty="0">
                <a:solidFill>
                  <a:srgbClr val="003366"/>
                </a:solidFill>
              </a:rPr>
              <a:t>Kombine Oral </a:t>
            </a:r>
            <a:r>
              <a:rPr lang="tr-TR" sz="4000" b="1" dirty="0" err="1">
                <a:solidFill>
                  <a:srgbClr val="003366"/>
                </a:solidFill>
              </a:rPr>
              <a:t>Kontraseptifler</a:t>
            </a:r>
            <a:endParaRPr lang="tr-TR" sz="4000" b="1" dirty="0">
              <a:solidFill>
                <a:srgbClr val="003366"/>
              </a:solidFill>
            </a:endParaRPr>
          </a:p>
          <a:p>
            <a:pPr algn="ctr">
              <a:defRPr sz="1800"/>
            </a:pPr>
            <a:r>
              <a:rPr lang="tr-TR" sz="4000" b="1" dirty="0">
                <a:solidFill>
                  <a:srgbClr val="003366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ve</a:t>
            </a:r>
          </a:p>
          <a:p>
            <a:pPr algn="ctr">
              <a:defRPr sz="1800"/>
            </a:pPr>
            <a:r>
              <a:rPr lang="tr-TR" sz="4000" b="1" dirty="0">
                <a:solidFill>
                  <a:srgbClr val="003366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Korkular</a:t>
            </a:r>
            <a:endParaRPr sz="2800" b="1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algn="ctr">
              <a:lnSpc>
                <a:spcPct val="125000"/>
              </a:lnSpc>
              <a:defRPr sz="1800"/>
            </a:pPr>
            <a:endParaRPr lang="tr-TR" sz="2800" b="1" i="1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algn="ctr">
              <a:lnSpc>
                <a:spcPct val="125000"/>
              </a:lnSpc>
              <a:defRPr sz="1800"/>
            </a:pPr>
            <a:r>
              <a:rPr sz="28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Erkut</a:t>
            </a:r>
            <a:r>
              <a:rPr sz="28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Attar, MD., PhD.</a:t>
            </a:r>
          </a:p>
          <a:p>
            <a:pPr algn="ctr">
              <a:lnSpc>
                <a:spcPct val="125000"/>
              </a:lnSpc>
              <a:defRPr sz="1800"/>
            </a:pPr>
            <a:r>
              <a:rPr lang="tr-TR" sz="20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Yeditepe</a:t>
            </a:r>
            <a:r>
              <a:rPr sz="20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Üniversitesi</a:t>
            </a:r>
            <a:endParaRPr sz="2000" b="1" i="1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algn="ctr">
              <a:lnSpc>
                <a:spcPct val="125000"/>
              </a:lnSpc>
              <a:defRPr sz="1800"/>
            </a:pP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Tıp</a:t>
            </a:r>
            <a:r>
              <a:rPr sz="20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Fakültesi</a:t>
            </a:r>
            <a:endParaRPr sz="2000" b="1" i="1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algn="ctr">
              <a:lnSpc>
                <a:spcPct val="125000"/>
              </a:lnSpc>
              <a:defRPr sz="1800"/>
            </a:pP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Kadın</a:t>
            </a:r>
            <a:r>
              <a:rPr sz="20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Hastalıkları</a:t>
            </a:r>
            <a:r>
              <a:rPr sz="20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ve</a:t>
            </a:r>
            <a:r>
              <a:rPr sz="20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Doğum</a:t>
            </a:r>
            <a:r>
              <a:rPr sz="20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Anabilim</a:t>
            </a:r>
            <a:r>
              <a:rPr sz="2000" b="1" i="1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  <a:r>
              <a:rPr sz="2000" b="1" i="1" dirty="0" err="1">
                <a:effectLst>
                  <a:outerShdw blurRad="12700" dist="25400" dir="2700000" rotWithShape="0">
                    <a:srgbClr val="DDDDDD"/>
                  </a:outerShdw>
                </a:effectLst>
              </a:rPr>
              <a:t>Dalı</a:t>
            </a:r>
            <a:endParaRPr sz="2000" b="1" i="1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382DB95-20A6-7A4E-B2ED-8320F137E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45" y="380838"/>
            <a:ext cx="2390862" cy="176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06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862B5F2D-9CBB-9449-B1E9-A41C6F4AF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48" y="1063256"/>
            <a:ext cx="7961681" cy="560055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69C1D85C-2AC4-544F-B841-5F7F4769E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408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B2656886-6259-154D-9DA4-C8904BE1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5C5A8C4A-97CB-204D-A551-6DEA20908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62" y="669850"/>
            <a:ext cx="8186338" cy="616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264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ronik pelvik ağrı…">
            <a:extLst>
              <a:ext uri="{FF2B5EF4-FFF2-40B4-BE49-F238E27FC236}">
                <a16:creationId xmlns:a16="http://schemas.microsoft.com/office/drawing/2014/main" xmlns="" id="{48324BF7-2607-2F4C-AE99-1DAE1AB345B3}"/>
              </a:ext>
            </a:extLst>
          </p:cNvPr>
          <p:cNvSpPr txBox="1">
            <a:spLocks/>
          </p:cNvSpPr>
          <p:nvPr/>
        </p:nvSpPr>
        <p:spPr>
          <a:xfrm>
            <a:off x="1173162" y="1800826"/>
            <a:ext cx="3930466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fontScale="775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hangingPunct="1">
              <a:lnSpc>
                <a:spcPct val="125000"/>
              </a:lnSpc>
              <a:buFont typeface="+mj-lt"/>
              <a:buAutoNum type="arabicPeriod"/>
            </a:pPr>
            <a:r>
              <a:rPr lang="tr-TR" dirty="0"/>
              <a:t>Doğum kontrol hapları tüylenme ve sivilce yapar</a:t>
            </a:r>
          </a:p>
          <a:p>
            <a:pPr marL="514350" indent="-514350" hangingPunct="1">
              <a:lnSpc>
                <a:spcPct val="125000"/>
              </a:lnSpc>
              <a:buFont typeface="+mj-lt"/>
              <a:buAutoNum type="arabicPeriod"/>
            </a:pPr>
            <a:r>
              <a:rPr lang="tr-TR" dirty="0"/>
              <a:t>Doğum kontrol hapları kilo aldırır</a:t>
            </a:r>
          </a:p>
          <a:p>
            <a:pPr marL="514350" indent="-514350" hangingPunct="1">
              <a:lnSpc>
                <a:spcPct val="125000"/>
              </a:lnSpc>
              <a:buFont typeface="+mj-lt"/>
              <a:buAutoNum type="arabicPeriod"/>
            </a:pPr>
            <a:r>
              <a:rPr lang="tr-TR" dirty="0"/>
              <a:t>Doğum kontrol hapları kısırlık yapar</a:t>
            </a:r>
          </a:p>
          <a:p>
            <a:pPr marL="514350" indent="-514350" hangingPunct="1">
              <a:lnSpc>
                <a:spcPct val="125000"/>
              </a:lnSpc>
              <a:buFont typeface="+mj-lt"/>
              <a:buAutoNum type="arabicPeriod"/>
            </a:pPr>
            <a:r>
              <a:rPr lang="tr-TR" dirty="0"/>
              <a:t>Doğum kontrol hapları kanser yapar</a:t>
            </a:r>
          </a:p>
        </p:txBody>
      </p:sp>
      <p:sp>
        <p:nvSpPr>
          <p:cNvPr id="3" name="Endometriozis Semptomlar">
            <a:extLst>
              <a:ext uri="{FF2B5EF4-FFF2-40B4-BE49-F238E27FC236}">
                <a16:creationId xmlns:a16="http://schemas.microsoft.com/office/drawing/2014/main" xmlns="" id="{7C1F2179-4887-D14C-87F2-758AECBCB920}"/>
              </a:ext>
            </a:extLst>
          </p:cNvPr>
          <p:cNvSpPr txBox="1">
            <a:spLocks/>
          </p:cNvSpPr>
          <p:nvPr/>
        </p:nvSpPr>
        <p:spPr>
          <a:xfrm>
            <a:off x="1173162" y="481913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hangingPunct="1"/>
            <a:r>
              <a:rPr lang="tr-TR" dirty="0"/>
              <a:t>Korku?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2030AF38-0FD6-F547-AF93-B84DF5DD8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A425D928-AE2A-3844-84EF-A36E3F73A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513" y="1624915"/>
            <a:ext cx="294144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613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BA9DF9C2-B9DC-7F4A-9193-ED83199EB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xmlns="" id="{378B7E1D-C82D-4B4A-8C4B-C897B0617A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470378"/>
              </p:ext>
            </p:extLst>
          </p:nvPr>
        </p:nvGraphicFramePr>
        <p:xfrm>
          <a:off x="1181745" y="1835499"/>
          <a:ext cx="7735460" cy="451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Chart" r:id="rId4" imgW="4716737" imgH="2956608" progId="Excel.Chart.8">
                  <p:embed/>
                </p:oleObj>
              </mc:Choice>
              <mc:Fallback>
                <p:oleObj name="Chart" r:id="rId4" imgW="4716737" imgH="2956608" progId="Excel.Chart.8">
                  <p:embed/>
                  <p:pic>
                    <p:nvPicPr>
                      <p:cNvPr id="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745" y="1835499"/>
                        <a:ext cx="7735460" cy="4510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E0D40061-D526-D743-9383-8FFF252A7FB1}"/>
              </a:ext>
            </a:extLst>
          </p:cNvPr>
          <p:cNvSpPr/>
          <p:nvPr/>
        </p:nvSpPr>
        <p:spPr>
          <a:xfrm>
            <a:off x="2030468" y="655252"/>
            <a:ext cx="7216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Bırakılma</a:t>
            </a:r>
            <a:r>
              <a:rPr lang="en-US" sz="4800" dirty="0"/>
              <a:t> </a:t>
            </a:r>
            <a:r>
              <a:rPr lang="en-US" sz="4800" dirty="0" err="1"/>
              <a:t>nedenleri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303800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574C63A1-A5DC-5840-85EA-DBBAB9374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34" y="883376"/>
            <a:ext cx="7100173" cy="509124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45713D66-F3A6-4F40-BD1E-877287DE4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3701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8456A4B-4A9E-9644-902B-D5F6BC05C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57433E22-D630-844E-B7E6-1CBA2BF67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82" y="936196"/>
            <a:ext cx="7965318" cy="57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37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1E902B6-620C-0947-B03D-612DDD154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112" y="988827"/>
            <a:ext cx="7357593" cy="557027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DBA63E85-F356-614F-95CC-9C4DB0D72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056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9BC3FFE0-167F-D04B-B1C8-5CCC23C36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954" y="220412"/>
            <a:ext cx="851613" cy="63019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BFFFF4B-FDCD-6C4C-B82C-827C50A24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39" y="829340"/>
            <a:ext cx="7853712" cy="63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223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80F0148E-C9DA-5748-B56E-9BD6AC883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14" y="882502"/>
            <a:ext cx="7664635" cy="573419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4EB765AC-2AE2-1247-A74C-2ABD6A7D1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698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6B42A829-AA7A-1245-86D3-4065516B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10" y="1206574"/>
            <a:ext cx="7723076" cy="444485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468DD306-58BD-9044-9C63-E9402185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207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dometriozis Semptomlar">
            <a:extLst>
              <a:ext uri="{FF2B5EF4-FFF2-40B4-BE49-F238E27FC236}">
                <a16:creationId xmlns:a16="http://schemas.microsoft.com/office/drawing/2014/main" xmlns="" id="{BEDB8098-D3CF-1346-B77E-257A7FF000B6}"/>
              </a:ext>
            </a:extLst>
          </p:cNvPr>
          <p:cNvSpPr txBox="1">
            <a:spLocks/>
          </p:cNvSpPr>
          <p:nvPr/>
        </p:nvSpPr>
        <p:spPr>
          <a:xfrm>
            <a:off x="1173162" y="457199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hangingPunct="1"/>
            <a:r>
              <a:rPr lang="tr-TR"/>
              <a:t>Korku?</a:t>
            </a:r>
            <a:endParaRPr lang="tr-TR" dirty="0"/>
          </a:p>
        </p:txBody>
      </p:sp>
      <p:sp>
        <p:nvSpPr>
          <p:cNvPr id="3" name="Kronik pelvik ağrı…">
            <a:extLst>
              <a:ext uri="{FF2B5EF4-FFF2-40B4-BE49-F238E27FC236}">
                <a16:creationId xmlns:a16="http://schemas.microsoft.com/office/drawing/2014/main" xmlns="" id="{75F77B79-6279-9645-878D-501FA503DF69}"/>
              </a:ext>
            </a:extLst>
          </p:cNvPr>
          <p:cNvSpPr txBox="1">
            <a:spLocks/>
          </p:cNvSpPr>
          <p:nvPr/>
        </p:nvSpPr>
        <p:spPr>
          <a:xfrm>
            <a:off x="1173162" y="1828800"/>
            <a:ext cx="6980238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25000"/>
              </a:lnSpc>
              <a:buFont typeface="Helvetica"/>
              <a:buChar char="■"/>
            </a:pPr>
            <a:r>
              <a:rPr lang="tr-TR"/>
              <a:t>Bir belirsizlik karşısında tehdit algısı ile tetiklenen, rahatsız edici ve olumsuz bir his. </a:t>
            </a:r>
          </a:p>
          <a:p>
            <a:pPr hangingPunct="1">
              <a:lnSpc>
                <a:spcPct val="125000"/>
              </a:lnSpc>
              <a:buFont typeface="Helvetica"/>
              <a:buChar char="■"/>
            </a:pPr>
            <a:r>
              <a:rPr lang="tr-TR"/>
              <a:t>Ağrı veya tehdit olarak algılanan bir olay sonucunda, uyarıcı bir tepki olarak ortaya çıkan yaşamsal bir mekanizmadır.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D04A5D1C-172D-974D-B075-E2B84414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787" y="713603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9316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D86CA420-114D-904C-BA41-988A5EB88046}"/>
              </a:ext>
            </a:extLst>
          </p:cNvPr>
          <p:cNvSpPr/>
          <p:nvPr/>
        </p:nvSpPr>
        <p:spPr>
          <a:xfrm>
            <a:off x="2273643" y="6145212"/>
            <a:ext cx="56134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hangingPunct="1">
              <a:defRPr/>
            </a:pPr>
            <a:r>
              <a:rPr lang="tr-TR" altLang="en-US" sz="900" b="1" i="1" dirty="0">
                <a:solidFill>
                  <a:schemeClr val="bg1">
                    <a:lumMod val="50000"/>
                  </a:schemeClr>
                </a:solidFill>
              </a:rPr>
              <a:t>Referanslar: 1</a:t>
            </a:r>
            <a:r>
              <a:rPr lang="tr-TR" altLang="en-US" sz="900" i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altLang="en-US" sz="900" i="1" dirty="0" err="1">
                <a:solidFill>
                  <a:schemeClr val="bg1">
                    <a:lumMod val="50000"/>
                  </a:schemeClr>
                </a:solidFill>
              </a:rPr>
              <a:t>Vessey</a:t>
            </a:r>
            <a:r>
              <a:rPr lang="en-US" altLang="en-US" sz="900" i="1" dirty="0">
                <a:solidFill>
                  <a:schemeClr val="bg1">
                    <a:lumMod val="50000"/>
                  </a:schemeClr>
                </a:solidFill>
              </a:rPr>
              <a:t> M, </a:t>
            </a:r>
            <a:r>
              <a:rPr lang="en-US" altLang="en-US" sz="900" i="1" dirty="0" err="1">
                <a:solidFill>
                  <a:schemeClr val="bg1">
                    <a:lumMod val="50000"/>
                  </a:schemeClr>
                </a:solidFill>
              </a:rPr>
              <a:t>Yeates</a:t>
            </a:r>
            <a:r>
              <a:rPr lang="en-US" altLang="en-US" sz="900" i="1" dirty="0">
                <a:solidFill>
                  <a:schemeClr val="bg1">
                    <a:lumMod val="50000"/>
                  </a:schemeClr>
                </a:solidFill>
              </a:rPr>
              <a:t> D. Contraception. 2013;88(6):678-83.</a:t>
            </a:r>
            <a:r>
              <a:rPr lang="tr-TR" altLang="en-US" sz="9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900" i="1" dirty="0">
                <a:solidFill>
                  <a:schemeClr val="bg1">
                    <a:lumMod val="50000"/>
                  </a:schemeClr>
                </a:solidFill>
              </a:rPr>
              <a:t>Hannaford PC, et al. BMJ. 2007;335(7621):651.</a:t>
            </a:r>
            <a:r>
              <a:rPr lang="tr-TR" altLang="en-US" sz="900" b="1" i="1" dirty="0">
                <a:solidFill>
                  <a:schemeClr val="bg1">
                    <a:lumMod val="50000"/>
                  </a:schemeClr>
                </a:solidFill>
              </a:rPr>
              <a:t> 2. </a:t>
            </a:r>
            <a:r>
              <a:rPr lang="en-US" altLang="en-US" sz="900" i="1" dirty="0">
                <a:solidFill>
                  <a:schemeClr val="bg1">
                    <a:lumMod val="50000"/>
                  </a:schemeClr>
                </a:solidFill>
              </a:rPr>
              <a:t>Collaborative Group on Hormonal Factors in Breast Cancer. Lancet. 1996;347(9017):1713-27.</a:t>
            </a:r>
          </a:p>
        </p:txBody>
      </p:sp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xmlns="" id="{46F37C4E-9E61-824F-95FF-93D23C260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562706"/>
              </p:ext>
            </p:extLst>
          </p:nvPr>
        </p:nvGraphicFramePr>
        <p:xfrm>
          <a:off x="1385998" y="1359150"/>
          <a:ext cx="7010400" cy="295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Dikdörtgen 12">
            <a:extLst>
              <a:ext uri="{FF2B5EF4-FFF2-40B4-BE49-F238E27FC236}">
                <a16:creationId xmlns:a16="http://schemas.microsoft.com/office/drawing/2014/main" xmlns="" id="{EE920E68-1F1D-E94B-BCC2-EB3F5022D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768" y="4689622"/>
            <a:ext cx="57562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en-US" sz="2400" b="1" dirty="0">
                <a:solidFill>
                  <a:srgbClr val="767171"/>
                </a:solidFill>
                <a:ea typeface="MS PGothic" panose="020B0600070205080204" pitchFamily="34" charset="-128"/>
                <a:cs typeface="Verdana" panose="020B0604030504040204" pitchFamily="34" charset="0"/>
              </a:rPr>
              <a:t>Doğum kontrol haplarıyla genel kanser riski </a:t>
            </a:r>
          </a:p>
          <a:p>
            <a:pPr algn="ctr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tr-TR" altLang="en-US" b="1" dirty="0">
                <a:solidFill>
                  <a:srgbClr val="FF3399"/>
                </a:solidFill>
                <a:ea typeface="MS PGothic" panose="020B0600070205080204" pitchFamily="34" charset="-128"/>
                <a:cs typeface="Verdana" panose="020B0604030504040204" pitchFamily="34" charset="0"/>
              </a:rPr>
              <a:t>%12 oranında azalır!</a:t>
            </a:r>
            <a:r>
              <a:rPr lang="tr-TR" altLang="en-US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tr-TR" altLang="en-US" b="1" dirty="0">
              <a:solidFill>
                <a:srgbClr val="FF3399"/>
              </a:solidFill>
              <a:ea typeface="MS PGothic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A1C18BA1-6FB9-D54E-91A3-59CB63846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9147" y="316635"/>
            <a:ext cx="851613" cy="630194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xmlns="" id="{72E5904C-F310-D34C-9C33-28C5070AA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3400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0951208C-58AF-0F47-8CAD-96F715CE9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98" y="871870"/>
            <a:ext cx="7902501" cy="580198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C7407C54-B35C-1C47-85F2-804037046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510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dometriozis Semptomlar">
            <a:extLst>
              <a:ext uri="{FF2B5EF4-FFF2-40B4-BE49-F238E27FC236}">
                <a16:creationId xmlns:a16="http://schemas.microsoft.com/office/drawing/2014/main" xmlns="" id="{E7971CCC-A528-1D43-AC9C-C7CDF1120CCE}"/>
              </a:ext>
            </a:extLst>
          </p:cNvPr>
          <p:cNvSpPr txBox="1">
            <a:spLocks/>
          </p:cNvSpPr>
          <p:nvPr/>
        </p:nvSpPr>
        <p:spPr>
          <a:xfrm>
            <a:off x="1618006" y="491181"/>
            <a:ext cx="651274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hangingPunct="1"/>
            <a:r>
              <a:rPr lang="tr-TR" dirty="0"/>
              <a:t>Korku?</a:t>
            </a:r>
          </a:p>
        </p:txBody>
      </p:sp>
      <p:sp>
        <p:nvSpPr>
          <p:cNvPr id="3" name="Kronik pelvik ağrı…">
            <a:extLst>
              <a:ext uri="{FF2B5EF4-FFF2-40B4-BE49-F238E27FC236}">
                <a16:creationId xmlns:a16="http://schemas.microsoft.com/office/drawing/2014/main" xmlns="" id="{2897FEFB-182A-9944-9E13-DAFC33913442}"/>
              </a:ext>
            </a:extLst>
          </p:cNvPr>
          <p:cNvSpPr txBox="1">
            <a:spLocks/>
          </p:cNvSpPr>
          <p:nvPr/>
        </p:nvSpPr>
        <p:spPr>
          <a:xfrm>
            <a:off x="992409" y="1860698"/>
            <a:ext cx="4276168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hangingPunct="1">
              <a:lnSpc>
                <a:spcPct val="125000"/>
              </a:lnSpc>
              <a:buFont typeface="+mj-lt"/>
              <a:buAutoNum type="arabicPeriod"/>
            </a:pPr>
            <a:r>
              <a:rPr lang="tr-TR" dirty="0"/>
              <a:t>Doğum kontrol hapları </a:t>
            </a:r>
            <a:r>
              <a:rPr lang="tr-TR" dirty="0" err="1"/>
              <a:t>VTE’ye</a:t>
            </a:r>
            <a:r>
              <a:rPr lang="tr-TR" dirty="0"/>
              <a:t> neden olur</a:t>
            </a:r>
          </a:p>
          <a:p>
            <a:pPr marL="514350" indent="-514350" hangingPunct="1">
              <a:lnSpc>
                <a:spcPct val="125000"/>
              </a:lnSpc>
              <a:buFont typeface="+mj-lt"/>
              <a:buAutoNum type="arabicPeriod"/>
            </a:pPr>
            <a:r>
              <a:rPr lang="tr-TR" dirty="0"/>
              <a:t>Doğum kontrol hapları meme kanseri yapar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F4723E43-F16C-C44C-81D6-A7CEB6B1F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3" r="5924" b="9812"/>
          <a:stretch/>
        </p:blipFill>
        <p:spPr>
          <a:xfrm>
            <a:off x="4348716" y="1462731"/>
            <a:ext cx="4667693" cy="393253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D200C96C-2968-0E4F-86C3-60B68CDE8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647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7">
            <a:extLst>
              <a:ext uri="{FF2B5EF4-FFF2-40B4-BE49-F238E27FC236}">
                <a16:creationId xmlns:a16="http://schemas.microsoft.com/office/drawing/2014/main" xmlns="" id="{C0CDD19D-9051-5A46-925F-F8B6051A9A51}"/>
              </a:ext>
            </a:extLst>
          </p:cNvPr>
          <p:cNvSpPr/>
          <p:nvPr/>
        </p:nvSpPr>
        <p:spPr bwMode="auto">
          <a:xfrm>
            <a:off x="3772961" y="1799745"/>
            <a:ext cx="2524125" cy="954088"/>
          </a:xfrm>
          <a:prstGeom prst="roundRect">
            <a:avLst/>
          </a:prstGeom>
          <a:solidFill>
            <a:srgbClr val="EC46A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Dikdörtgen: Köşeleri Yuvarlatılmış 6">
            <a:extLst>
              <a:ext uri="{FF2B5EF4-FFF2-40B4-BE49-F238E27FC236}">
                <a16:creationId xmlns:a16="http://schemas.microsoft.com/office/drawing/2014/main" xmlns="" id="{C8141403-3731-3549-BF18-10214563171A}"/>
              </a:ext>
            </a:extLst>
          </p:cNvPr>
          <p:cNvSpPr txBox="1"/>
          <p:nvPr/>
        </p:nvSpPr>
        <p:spPr bwMode="auto">
          <a:xfrm>
            <a:off x="3930645" y="1845783"/>
            <a:ext cx="2208756" cy="862012"/>
          </a:xfrm>
          <a:prstGeom prst="rect">
            <a:avLst/>
          </a:prstGeom>
          <a:solidFill>
            <a:srgbClr val="EC46A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en-US" sz="2400" b="1" dirty="0">
                <a:solidFill>
                  <a:prstClr val="white"/>
                </a:solidFill>
                <a:ea typeface="Verdana" panose="020B0604030504040204" pitchFamily="34" charset="0"/>
              </a:rPr>
              <a:t>Meme </a:t>
            </a:r>
            <a:r>
              <a:rPr lang="en-US" altLang="en-US" sz="2400" b="1" dirty="0" err="1">
                <a:solidFill>
                  <a:prstClr val="white"/>
                </a:solidFill>
                <a:ea typeface="Verdana" panose="020B0604030504040204" pitchFamily="34" charset="0"/>
              </a:rPr>
              <a:t>kanseri</a:t>
            </a:r>
            <a:r>
              <a:rPr lang="en-US" altLang="en-US" sz="2400" b="1" dirty="0">
                <a:solidFill>
                  <a:prstClr val="white"/>
                </a:solidFill>
                <a:ea typeface="Verdana" panose="020B0604030504040204" pitchFamily="34" charset="0"/>
              </a:rPr>
              <a:t> </a:t>
            </a:r>
            <a:endParaRPr lang="tr-TR" sz="2400" b="1" dirty="0">
              <a:solidFill>
                <a:prstClr val="white"/>
              </a:solidFill>
              <a:ea typeface="Verdana" panose="020B0604030504040204" pitchFamily="34" charset="0"/>
            </a:endParaRPr>
          </a:p>
        </p:txBody>
      </p:sp>
      <p:sp>
        <p:nvSpPr>
          <p:cNvPr id="4" name="Sonlandırıcı 3">
            <a:extLst>
              <a:ext uri="{FF2B5EF4-FFF2-40B4-BE49-F238E27FC236}">
                <a16:creationId xmlns:a16="http://schemas.microsoft.com/office/drawing/2014/main" xmlns="" id="{A7830E7D-9A91-4B43-979B-E6305115F8B1}"/>
              </a:ext>
            </a:extLst>
          </p:cNvPr>
          <p:cNvSpPr/>
          <p:nvPr/>
        </p:nvSpPr>
        <p:spPr>
          <a:xfrm>
            <a:off x="2202250" y="3429000"/>
            <a:ext cx="5708072" cy="1687887"/>
          </a:xfrm>
          <a:prstGeom prst="flowChartTerminator">
            <a:avLst/>
          </a:prstGeom>
          <a:solidFill>
            <a:srgbClr val="EC46A6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tr-TR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eme</a:t>
            </a:r>
            <a:r>
              <a:rPr lang="en-US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kanseri</a:t>
            </a:r>
            <a:r>
              <a:rPr lang="en-US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ile</a:t>
            </a:r>
            <a:r>
              <a:rPr lang="en-US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tr-TR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OKS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arasında</a:t>
            </a:r>
            <a:r>
              <a:rPr lang="en-US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anlamlı</a:t>
            </a:r>
            <a:r>
              <a:rPr lang="en-US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</a:t>
            </a:r>
            <a:r>
              <a:rPr lang="en-US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sağlam</a:t>
            </a:r>
            <a:r>
              <a:rPr lang="en-US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bir</a:t>
            </a:r>
            <a:r>
              <a:rPr lang="en-US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ilişki</a:t>
            </a:r>
            <a:r>
              <a:rPr lang="tr-TR" altLang="en-US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gösterilmemiştir</a:t>
            </a:r>
            <a:endParaRPr lang="tr-TR" altLang="en-US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D96B2741-BD78-7340-ACB6-20DAA154B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297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01BF5C-965B-7743-B59B-8796DD3DF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748" y="944863"/>
            <a:ext cx="5010150" cy="4397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000">
                <a:solidFill>
                  <a:schemeClr val="accent1"/>
                </a:solidFill>
                <a:latin typeface="Arial" pitchFamily="34" charset="0"/>
              </a:defRPr>
            </a:lvl1pPr>
            <a:lvl2pPr marL="742950" indent="-285750" eaLnBrk="0" hangingPunct="0">
              <a:defRPr sz="3000">
                <a:solidFill>
                  <a:schemeClr val="accent1"/>
                </a:solidFill>
                <a:latin typeface="Arial" pitchFamily="34" charset="0"/>
              </a:defRPr>
            </a:lvl2pPr>
            <a:lvl3pPr marL="1143000" indent="-228600" eaLnBrk="0" hangingPunct="0">
              <a:defRPr sz="3000">
                <a:solidFill>
                  <a:schemeClr val="accent1"/>
                </a:solidFill>
                <a:latin typeface="Arial" pitchFamily="34" charset="0"/>
              </a:defRPr>
            </a:lvl3pPr>
            <a:lvl4pPr marL="1600200" indent="-228600" eaLnBrk="0" hangingPunct="0">
              <a:defRPr sz="3000">
                <a:solidFill>
                  <a:schemeClr val="accent1"/>
                </a:solidFill>
                <a:latin typeface="Arial" pitchFamily="34" charset="0"/>
              </a:defRPr>
            </a:lvl4pPr>
            <a:lvl5pPr marL="2057400" indent="-228600" eaLnBrk="0" hangingPunct="0">
              <a:defRPr sz="3000">
                <a:solidFill>
                  <a:schemeClr val="accent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2250" dirty="0">
                <a:solidFill>
                  <a:schemeClr val="tx1"/>
                </a:solidFill>
              </a:rPr>
              <a:t>VTE </a:t>
            </a:r>
            <a:r>
              <a:rPr lang="de-DE" sz="2250" dirty="0" err="1">
                <a:solidFill>
                  <a:schemeClr val="tx1"/>
                </a:solidFill>
              </a:rPr>
              <a:t>rates</a:t>
            </a:r>
            <a:r>
              <a:rPr lang="de-DE" sz="2250" dirty="0">
                <a:solidFill>
                  <a:schemeClr val="tx1"/>
                </a:solidFill>
              </a:rPr>
              <a:t> in </a:t>
            </a:r>
            <a:r>
              <a:rPr lang="de-DE" sz="2250" dirty="0" err="1">
                <a:solidFill>
                  <a:schemeClr val="tx1"/>
                </a:solidFill>
              </a:rPr>
              <a:t>reproductive</a:t>
            </a:r>
            <a:r>
              <a:rPr lang="de-DE" sz="2250" dirty="0">
                <a:solidFill>
                  <a:schemeClr val="tx1"/>
                </a:solidFill>
              </a:rPr>
              <a:t> </a:t>
            </a:r>
            <a:r>
              <a:rPr lang="de-DE" sz="2250" dirty="0" err="1">
                <a:solidFill>
                  <a:schemeClr val="tx1"/>
                </a:solidFill>
              </a:rPr>
              <a:t>age</a:t>
            </a:r>
            <a:r>
              <a:rPr lang="de-DE" sz="2250" dirty="0">
                <a:solidFill>
                  <a:schemeClr val="tx1"/>
                </a:solidFill>
              </a:rPr>
              <a:t> </a:t>
            </a:r>
            <a:r>
              <a:rPr lang="de-DE" sz="2250" dirty="0" err="1">
                <a:solidFill>
                  <a:schemeClr val="tx1"/>
                </a:solidFill>
              </a:rPr>
              <a:t>women</a:t>
            </a:r>
            <a:endParaRPr lang="en-US" sz="12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xmlns="" id="{A79D6F8B-8B74-0A43-81C6-FBB5BC9695E4}"/>
              </a:ext>
            </a:extLst>
          </p:cNvPr>
          <p:cNvGrpSpPr>
            <a:grpSpLocks/>
          </p:cNvGrpSpPr>
          <p:nvPr/>
        </p:nvGrpSpPr>
        <p:grpSpPr bwMode="auto">
          <a:xfrm>
            <a:off x="1752085" y="1617963"/>
            <a:ext cx="5970588" cy="3963988"/>
            <a:chOff x="482500" y="1409700"/>
            <a:chExt cx="7961413" cy="5284663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35204F86-005C-1F43-A20B-1EF84BE609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713" y="1409700"/>
              <a:ext cx="7315200" cy="4426618"/>
              <a:chOff x="1128451" y="1409307"/>
              <a:chExt cx="7315408" cy="44267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397894FC-F45F-374D-BCAD-47616F1CD9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6201" y="1409307"/>
                <a:ext cx="4973878" cy="3459853"/>
                <a:chOff x="2896201" y="1409307"/>
                <a:chExt cx="4973878" cy="3459853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xmlns="" id="{BE874E22-6432-0B4E-948F-50D56F26C17F}"/>
                    </a:ext>
                  </a:extLst>
                </p:cNvPr>
                <p:cNvCxnSpPr/>
                <p:nvPr/>
              </p:nvCxnSpPr>
              <p:spPr bwMode="auto">
                <a:xfrm>
                  <a:off x="2895480" y="1409307"/>
                  <a:ext cx="0" cy="3460454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xmlns="" id="{99EE8F68-E5C3-094D-8593-8E7E1A44A1F6}"/>
                    </a:ext>
                  </a:extLst>
                </p:cNvPr>
                <p:cNvCxnSpPr/>
                <p:nvPr/>
              </p:nvCxnSpPr>
              <p:spPr bwMode="auto">
                <a:xfrm>
                  <a:off x="2901831" y="4869761"/>
                  <a:ext cx="4968349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7B732B52-F301-5941-929E-017A5850D233}"/>
                    </a:ext>
                  </a:extLst>
                </p:cNvPr>
                <p:cNvSpPr/>
                <p:nvPr/>
              </p:nvSpPr>
              <p:spPr>
                <a:xfrm>
                  <a:off x="2895480" y="4148039"/>
                  <a:ext cx="4610595" cy="505841"/>
                </a:xfrm>
                <a:prstGeom prst="rect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32826" tIns="16413" rIns="32826" bIns="16413" anchor="ctr"/>
                <a:lstStyle/>
                <a:p>
                  <a:pPr algn="ctr">
                    <a:defRPr/>
                  </a:pPr>
                  <a:endParaRPr lang="en-GB">
                    <a:latin typeface="Arial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8D3DDACC-A976-974A-A90B-1246340ABECC}"/>
                    </a:ext>
                  </a:extLst>
                </p:cNvPr>
                <p:cNvSpPr/>
                <p:nvPr/>
              </p:nvSpPr>
              <p:spPr>
                <a:xfrm>
                  <a:off x="2906065" y="3284513"/>
                  <a:ext cx="1439488" cy="505841"/>
                </a:xfrm>
                <a:prstGeom prst="rect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32826" tIns="16413" rIns="32826" bIns="16413" anchor="ctr"/>
                <a:lstStyle/>
                <a:p>
                  <a:pPr algn="ctr">
                    <a:defRPr/>
                  </a:pPr>
                  <a:endParaRPr lang="en-GB">
                    <a:latin typeface="Arial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444832A8-1E6E-FF42-8DB0-7C91166A8732}"/>
                    </a:ext>
                  </a:extLst>
                </p:cNvPr>
                <p:cNvSpPr/>
                <p:nvPr/>
              </p:nvSpPr>
              <p:spPr>
                <a:xfrm>
                  <a:off x="2906065" y="2391356"/>
                  <a:ext cx="643536" cy="503724"/>
                </a:xfrm>
                <a:prstGeom prst="rect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32826" tIns="16413" rIns="32826" bIns="16413" anchor="ctr"/>
                <a:lstStyle/>
                <a:p>
                  <a:pPr algn="ctr">
                    <a:defRPr/>
                  </a:pPr>
                  <a:endParaRPr lang="en-GB">
                    <a:latin typeface="Arial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49D44D0B-9062-194D-8207-5C6AE78BE7B6}"/>
                    </a:ext>
                  </a:extLst>
                </p:cNvPr>
                <p:cNvSpPr/>
                <p:nvPr/>
              </p:nvSpPr>
              <p:spPr>
                <a:xfrm>
                  <a:off x="2906065" y="1515131"/>
                  <a:ext cx="347171" cy="501608"/>
                </a:xfrm>
                <a:prstGeom prst="rect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32826" tIns="16413" rIns="32826" bIns="16413" anchor="ctr"/>
                <a:lstStyle/>
                <a:p>
                  <a:pPr algn="ctr">
                    <a:defRPr/>
                  </a:pPr>
                  <a:endParaRPr lang="en-GB">
                    <a:latin typeface="Arial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141D9893-7B73-624F-BFE4-FC888707BBE3}"/>
                    </a:ext>
                  </a:extLst>
                </p:cNvPr>
                <p:cNvSpPr/>
                <p:nvPr/>
              </p:nvSpPr>
              <p:spPr>
                <a:xfrm>
                  <a:off x="2901831" y="1515131"/>
                  <a:ext cx="67741" cy="50160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32826" tIns="16413" rIns="32826" bIns="16413" anchor="ctr"/>
                <a:lstStyle/>
                <a:p>
                  <a:pPr algn="ctr">
                    <a:defRPr/>
                  </a:pPr>
                  <a:endParaRPr lang="en-GB">
                    <a:latin typeface="Arial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CFCF5E64-8211-A744-9133-54A4CFB6DF08}"/>
                    </a:ext>
                  </a:extLst>
                </p:cNvPr>
                <p:cNvSpPr/>
                <p:nvPr/>
              </p:nvSpPr>
              <p:spPr>
                <a:xfrm>
                  <a:off x="2901831" y="2391356"/>
                  <a:ext cx="201104" cy="5037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32826" tIns="16413" rIns="32826" bIns="16413" anchor="ctr"/>
                <a:lstStyle/>
                <a:p>
                  <a:pPr algn="ctr">
                    <a:defRPr/>
                  </a:pPr>
                  <a:endParaRPr lang="en-GB">
                    <a:latin typeface="Arial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21606424-1F95-ED4F-ABEF-FB1A46D8BCC8}"/>
                    </a:ext>
                  </a:extLst>
                </p:cNvPr>
                <p:cNvSpPr/>
                <p:nvPr/>
              </p:nvSpPr>
              <p:spPr>
                <a:xfrm>
                  <a:off x="2901831" y="3286630"/>
                  <a:ext cx="374690" cy="50372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32826" tIns="16413" rIns="32826" bIns="16413" anchor="ctr"/>
                <a:lstStyle/>
                <a:p>
                  <a:pPr algn="ctr">
                    <a:defRPr/>
                  </a:pPr>
                  <a:endParaRPr lang="en-GB">
                    <a:latin typeface="Arial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82E3C6B2-275C-9844-BC85-4245F99C0AC4}"/>
                    </a:ext>
                  </a:extLst>
                </p:cNvPr>
                <p:cNvSpPr/>
                <p:nvPr/>
              </p:nvSpPr>
              <p:spPr>
                <a:xfrm>
                  <a:off x="2901831" y="4148039"/>
                  <a:ext cx="2885326" cy="50584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32826" tIns="16413" rIns="32826" bIns="16413" anchor="ctr"/>
                <a:lstStyle/>
                <a:p>
                  <a:pPr algn="ctr">
                    <a:defRPr/>
                  </a:pPr>
                  <a:endParaRPr lang="en-GB">
                    <a:latin typeface="Arial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47F5742-03B0-2249-B6C7-4E4E0838B1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4082" y="1506665"/>
                <a:ext cx="1483942" cy="554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Non-pregnant</a:t>
                </a:r>
              </a:p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Non-COC user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EECB956-2CC9-4A40-BE8B-C2DD7DB211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99940" y="2505647"/>
                <a:ext cx="1088083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COC-user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B3F9739-5E4E-544A-95A1-25FAC0CD3D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0368" y="3381872"/>
                <a:ext cx="1227798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Pregnancy*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3E784E6B-ED10-C74B-A94C-83F472A1FC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7874" y="4160738"/>
                <a:ext cx="1496643" cy="7704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Postpartum </a:t>
                </a:r>
                <a:br>
                  <a:rPr lang="en-GB" sz="1050" b="1">
                    <a:solidFill>
                      <a:schemeClr val="tx1"/>
                    </a:solidFill>
                  </a:rPr>
                </a:br>
                <a:r>
                  <a:rPr lang="en-GB" sz="1050" b="1">
                    <a:solidFill>
                      <a:schemeClr val="tx1"/>
                    </a:solidFill>
                  </a:rPr>
                  <a:t>(12 weeks only)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81CF6BAF-C93A-914D-9B23-22190B453D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7689" y="1508782"/>
                <a:ext cx="1276488" cy="5524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50">
                    <a:solidFill>
                      <a:schemeClr val="tx1"/>
                    </a:solidFill>
                  </a:rPr>
                  <a:t>Ranges from</a:t>
                </a:r>
                <a:r>
                  <a:rPr lang="en-GB" sz="1050" b="1">
                    <a:solidFill>
                      <a:schemeClr val="tx1"/>
                    </a:solidFill>
                  </a:rPr>
                  <a:t/>
                </a:r>
                <a:br>
                  <a:rPr lang="en-GB" sz="1050" b="1">
                    <a:solidFill>
                      <a:schemeClr val="tx1"/>
                    </a:solidFill>
                  </a:rPr>
                </a:br>
                <a:r>
                  <a:rPr lang="en-GB" sz="1050" b="1">
                    <a:solidFill>
                      <a:schemeClr val="tx1"/>
                    </a:solidFill>
                  </a:rPr>
                  <a:t>1 </a:t>
                </a:r>
                <a:r>
                  <a:rPr lang="en-GB" sz="1050">
                    <a:solidFill>
                      <a:schemeClr val="tx1"/>
                    </a:solidFill>
                  </a:rPr>
                  <a:t>to</a:t>
                </a:r>
                <a:r>
                  <a:rPr lang="en-GB" sz="1050" b="1">
                    <a:solidFill>
                      <a:schemeClr val="tx1"/>
                    </a:solidFill>
                  </a:rPr>
                  <a:t> 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B8ED10C-2E63-3F45-9DE3-F48221898B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5730" y="2393473"/>
                <a:ext cx="1276486" cy="554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50">
                    <a:solidFill>
                      <a:schemeClr val="tx1"/>
                    </a:solidFill>
                  </a:rPr>
                  <a:t>Ranges from</a:t>
                </a:r>
                <a:r>
                  <a:rPr lang="en-GB" sz="1050" b="1">
                    <a:solidFill>
                      <a:schemeClr val="tx1"/>
                    </a:solidFill>
                  </a:rPr>
                  <a:t/>
                </a:r>
                <a:br>
                  <a:rPr lang="en-GB" sz="1050" b="1">
                    <a:solidFill>
                      <a:schemeClr val="tx1"/>
                    </a:solidFill>
                  </a:rPr>
                </a:br>
                <a:r>
                  <a:rPr lang="en-GB" sz="1050" b="1">
                    <a:solidFill>
                      <a:schemeClr val="tx1"/>
                    </a:solidFill>
                  </a:rPr>
                  <a:t>3 </a:t>
                </a:r>
                <a:r>
                  <a:rPr lang="en-GB" sz="1050">
                    <a:solidFill>
                      <a:schemeClr val="tx1"/>
                    </a:solidFill>
                  </a:rPr>
                  <a:t>to</a:t>
                </a:r>
                <a:r>
                  <a:rPr lang="en-GB" sz="1050" b="1">
                    <a:solidFill>
                      <a:schemeClr val="tx1"/>
                    </a:solidFill>
                  </a:rPr>
                  <a:t> 9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A2E3E0E-5289-1C4A-8EC8-38FF4BD155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0676" y="3271814"/>
                <a:ext cx="1276488" cy="554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50">
                    <a:solidFill>
                      <a:schemeClr val="tx1"/>
                    </a:solidFill>
                  </a:rPr>
                  <a:t>Ranges from</a:t>
                </a:r>
                <a:r>
                  <a:rPr lang="en-GB" sz="1050" b="1">
                    <a:solidFill>
                      <a:schemeClr val="tx1"/>
                    </a:solidFill>
                  </a:rPr>
                  <a:t/>
                </a:r>
                <a:br>
                  <a:rPr lang="en-GB" sz="1050" b="1">
                    <a:solidFill>
                      <a:schemeClr val="tx1"/>
                    </a:solidFill>
                  </a:rPr>
                </a:br>
                <a:r>
                  <a:rPr lang="en-GB" sz="1050" b="1">
                    <a:solidFill>
                      <a:schemeClr val="tx1"/>
                    </a:solidFill>
                  </a:rPr>
                  <a:t>5 </a:t>
                </a:r>
                <a:r>
                  <a:rPr lang="en-GB" sz="1050">
                    <a:solidFill>
                      <a:schemeClr val="tx1"/>
                    </a:solidFill>
                  </a:rPr>
                  <a:t>to</a:t>
                </a:r>
                <a:r>
                  <a:rPr lang="en-GB" sz="1050" b="1">
                    <a:solidFill>
                      <a:schemeClr val="tx1"/>
                    </a:solidFill>
                  </a:rPr>
                  <a:t> 20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0BB39EC0-270B-4F48-9E03-994D917192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32211" y="4141691"/>
                <a:ext cx="1276486" cy="554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50">
                    <a:solidFill>
                      <a:schemeClr val="tx1"/>
                    </a:solidFill>
                  </a:rPr>
                  <a:t>Ranges from</a:t>
                </a:r>
                <a:r>
                  <a:rPr lang="en-GB" sz="1050" b="1">
                    <a:solidFill>
                      <a:schemeClr val="tx1"/>
                    </a:solidFill>
                  </a:rPr>
                  <a:t/>
                </a:r>
                <a:br>
                  <a:rPr lang="en-GB" sz="1050" b="1">
                    <a:solidFill>
                      <a:schemeClr val="tx1"/>
                    </a:solidFill>
                  </a:rPr>
                </a:br>
                <a:r>
                  <a:rPr lang="en-GB" sz="1050" b="1">
                    <a:solidFill>
                      <a:schemeClr val="tx1"/>
                    </a:solidFill>
                  </a:rPr>
                  <a:t>40 </a:t>
                </a:r>
                <a:r>
                  <a:rPr lang="en-GB" sz="1050">
                    <a:solidFill>
                      <a:schemeClr val="tx1"/>
                    </a:solidFill>
                  </a:rPr>
                  <a:t>to</a:t>
                </a:r>
                <a:r>
                  <a:rPr lang="en-GB" sz="1050" b="1">
                    <a:solidFill>
                      <a:schemeClr val="tx1"/>
                    </a:solidFill>
                  </a:rPr>
                  <a:t> 65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35BFD3F-52C1-0248-9D73-73D7D7CDFE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7882" y="4886694"/>
                <a:ext cx="347171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1725B54B-7961-9040-81E7-2E256DBDE7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6015" y="4886694"/>
                <a:ext cx="446664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E125347-6E21-7944-81A6-FBF4DCCF1A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1525" y="4886694"/>
                <a:ext cx="446664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20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518DE155-4B2F-C74F-AC1E-AA966CA950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7035" y="4886694"/>
                <a:ext cx="448782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30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0759F91-7EDF-134F-831C-77630B3085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4662" y="4886694"/>
                <a:ext cx="446665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40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75A9335-CB98-4C43-B9AC-B647819F52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0172" y="4886694"/>
                <a:ext cx="446665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50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36FE7F8A-5442-E144-825D-9AE2A55621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7799" y="4886694"/>
                <a:ext cx="446664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60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3DB3A301-7E03-F945-A466-9960A92108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73310" y="4886694"/>
                <a:ext cx="446664" cy="33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70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4A9A115F-D79A-DB4F-9335-2661E3A2E1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8737" y="5282476"/>
                <a:ext cx="6105122" cy="554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50" b="1">
                    <a:solidFill>
                      <a:schemeClr val="tx1"/>
                    </a:solidFill>
                  </a:rPr>
                  <a:t>Number of women with a blood clot</a:t>
                </a:r>
                <a:br>
                  <a:rPr lang="en-GB" sz="1050" b="1">
                    <a:solidFill>
                      <a:schemeClr val="tx1"/>
                    </a:solidFill>
                  </a:rPr>
                </a:br>
                <a:r>
                  <a:rPr lang="en-GB" sz="1050" b="1">
                    <a:solidFill>
                      <a:schemeClr val="tx1"/>
                    </a:solidFill>
                  </a:rPr>
                  <a:t>out of 10,000 women-years (WY)</a:t>
                </a:r>
              </a:p>
            </p:txBody>
          </p:sp>
        </p:grp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xmlns="" id="{767A47A5-54AD-194B-800D-83AEB577A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500" y="6343040"/>
              <a:ext cx="6682845" cy="351323"/>
            </a:xfrm>
            <a:prstGeom prst="rect">
              <a:avLst/>
            </a:prstGeom>
            <a:noFill/>
            <a:ln>
              <a:noFill/>
            </a:ln>
          </p:spPr>
          <p:txBody>
            <a:bodyPr lIns="32826" tIns="16413" rIns="32826" bIns="16413">
              <a:spAutoFit/>
            </a:bodyPr>
            <a:lstStyle>
              <a:lvl1pPr eaLnBrk="0" hangingPunct="0">
                <a:defRPr sz="3000">
                  <a:solidFill>
                    <a:schemeClr val="accent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accent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accent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accent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accent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accent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accent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accent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accent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750">
                  <a:solidFill>
                    <a:schemeClr val="tx1"/>
                  </a:solidFill>
                </a:rPr>
                <a:t>*Pregnancy data based on actual duration of pregnancy in the reference studies</a:t>
              </a:r>
              <a:br>
                <a:rPr lang="en-US" sz="750">
                  <a:solidFill>
                    <a:schemeClr val="tx1"/>
                  </a:solidFill>
                </a:rPr>
              </a:br>
              <a:r>
                <a:rPr lang="en-US" sz="750">
                  <a:solidFill>
                    <a:schemeClr val="tx1"/>
                  </a:solidFill>
                </a:rPr>
                <a:t>Based on a model assumption that pregnancy duration is nine months, the rate is 7 to 27 per 10,000 WY</a:t>
              </a:r>
            </a:p>
          </p:txBody>
        </p:sp>
      </p:grpSp>
      <p:pic>
        <p:nvPicPr>
          <p:cNvPr id="34" name="Resim 33">
            <a:extLst>
              <a:ext uri="{FF2B5EF4-FFF2-40B4-BE49-F238E27FC236}">
                <a16:creationId xmlns:a16="http://schemas.microsoft.com/office/drawing/2014/main" xmlns="" id="{2A733C76-17EA-3C40-AC44-CC6F5A3CA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66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2C2B9A9-E199-3048-B779-B9D1F856C451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2030413"/>
            <a:ext cx="5397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0F05C4EA-7D65-6743-9F89-7BB6B227D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3" y="1335088"/>
            <a:ext cx="4781550" cy="484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pPr eaLnBrk="1" hangingPunct="1">
              <a:defRPr/>
            </a:pPr>
            <a:r>
              <a:rPr lang="en-US" sz="1575">
                <a:solidFill>
                  <a:srgbClr val="008000"/>
                </a:solidFill>
              </a:rPr>
              <a:t>Putting the VTE Risk into Context </a:t>
            </a:r>
            <a:br>
              <a:rPr lang="en-US" sz="1575">
                <a:solidFill>
                  <a:srgbClr val="008000"/>
                </a:solidFill>
              </a:rPr>
            </a:br>
            <a:r>
              <a:rPr lang="en-US" sz="1575">
                <a:solidFill>
                  <a:srgbClr val="008000"/>
                </a:solidFill>
              </a:rPr>
              <a:t>Ten Thousand Women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05337654-B77A-3249-9A6B-897B229F1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75" y="5402263"/>
            <a:ext cx="22701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tr-TR" sz="900" b="1">
                <a:solidFill>
                  <a:srgbClr val="1C7346"/>
                </a:solidFill>
              </a:rPr>
              <a:t>OC Users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5B7F8D9F-8DB2-9A4B-B9FB-6D8C74F6C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3" y="5603875"/>
            <a:ext cx="56943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r-TR" sz="900">
                <a:latin typeface="Times" pitchFamily="2" charset="0"/>
              </a:rPr>
              <a:t>Based on a representative survey of 48,525 German women using EURAS methodology (Dinger Contraception 2007) 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ECDD9BD-78AD-A04B-A891-E689A373F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3" y="1254125"/>
            <a:ext cx="47815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r-TR" sz="2100" b="1">
                <a:solidFill>
                  <a:srgbClr val="00B000"/>
                </a:solidFill>
              </a:rPr>
              <a:t>Putting the VTE Risk into Context </a:t>
            </a:r>
            <a:br>
              <a:rPr lang="en-US" altLang="tr-TR" sz="2100" b="1">
                <a:solidFill>
                  <a:srgbClr val="00B000"/>
                </a:solidFill>
              </a:rPr>
            </a:br>
            <a:r>
              <a:rPr lang="en-US" altLang="tr-TR" sz="2100" b="1">
                <a:solidFill>
                  <a:srgbClr val="00B000"/>
                </a:solidFill>
              </a:rPr>
              <a:t>Ten Thousand Women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0CD40631-59AF-7142-B50B-D38CCFD46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92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56B3A3F-E9EC-DD42-A6B8-67D4CF31401D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2071688"/>
            <a:ext cx="5397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45A9C2A0-D1B9-6440-A2E5-A29D0897D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3" y="1335088"/>
            <a:ext cx="4781550" cy="484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pPr eaLnBrk="1" hangingPunct="1">
              <a:defRPr/>
            </a:pPr>
            <a:r>
              <a:rPr lang="en-US" sz="1575">
                <a:solidFill>
                  <a:srgbClr val="008000"/>
                </a:solidFill>
              </a:rPr>
              <a:t>Putting the VTE Risk into Context </a:t>
            </a:r>
            <a:br>
              <a:rPr lang="en-US" sz="1575">
                <a:solidFill>
                  <a:srgbClr val="008000"/>
                </a:solidFill>
              </a:rPr>
            </a:br>
            <a:r>
              <a:rPr lang="en-US" sz="1575">
                <a:solidFill>
                  <a:srgbClr val="008000"/>
                </a:solidFill>
              </a:rPr>
              <a:t>Ten Thousand Women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3E015890-9506-354A-B836-A0B6E045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638" y="5370513"/>
            <a:ext cx="1441450" cy="1952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900" b="1" dirty="0">
                <a:solidFill>
                  <a:srgbClr val="E90700"/>
                </a:solidFill>
              </a:rPr>
              <a:t>Pregnancy/</a:t>
            </a:r>
            <a:r>
              <a:rPr lang="en-US" sz="900" b="1" dirty="0" err="1">
                <a:solidFill>
                  <a:srgbClr val="E90700"/>
                </a:solidFill>
              </a:rPr>
              <a:t>Porstpartum</a:t>
            </a:r>
            <a:endParaRPr lang="en-US" sz="975" b="1" dirty="0">
              <a:solidFill>
                <a:srgbClr val="333399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F7A9E38A-1FD9-3340-A73B-C692F1BF1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3" y="5494338"/>
            <a:ext cx="5694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r-TR" sz="900">
                <a:latin typeface="Times" pitchFamily="2" charset="0"/>
              </a:rPr>
              <a:t>Based on a representative survey of 48,525 German women using EURAS methodology (Dinger Contraception 2007)</a:t>
            </a:r>
            <a:r>
              <a:rPr lang="en-US" altLang="tr-TR" sz="1800">
                <a:latin typeface="Times" pitchFamily="2" charset="0"/>
              </a:rPr>
              <a:t>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302D96D-F97A-0949-9EB8-BD52F17E4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813" y="1254125"/>
            <a:ext cx="47815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tr-TR" sz="2100" b="1" dirty="0">
                <a:solidFill>
                  <a:srgbClr val="00B000"/>
                </a:solidFill>
              </a:rPr>
              <a:t>Putting the VTE Risk into Context </a:t>
            </a:r>
            <a:br>
              <a:rPr lang="en-US" altLang="tr-TR" sz="2100" b="1" dirty="0">
                <a:solidFill>
                  <a:srgbClr val="00B000"/>
                </a:solidFill>
              </a:rPr>
            </a:br>
            <a:r>
              <a:rPr lang="en-US" altLang="tr-TR" sz="2100" b="1" dirty="0">
                <a:solidFill>
                  <a:srgbClr val="00B000"/>
                </a:solidFill>
              </a:rPr>
              <a:t>Ten Thousand Women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48BFFCD9-9F0E-6D42-8A84-EAE95B737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8460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C33E473-7566-2B4A-8C07-5E230EE28EBF}"/>
              </a:ext>
            </a:extLst>
          </p:cNvPr>
          <p:cNvSpPr txBox="1">
            <a:spLocks/>
          </p:cNvSpPr>
          <p:nvPr/>
        </p:nvSpPr>
        <p:spPr>
          <a:xfrm>
            <a:off x="1485900" y="1122363"/>
            <a:ext cx="6545992" cy="36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hangingPunct="1">
              <a:defRPr/>
            </a:pP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 - How safe? – mortality rates</a:t>
            </a:r>
            <a:endParaRPr lang="en-US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9B4F1CE-5557-9545-BD08-DC1224FF0132}"/>
              </a:ext>
            </a:extLst>
          </p:cNvPr>
          <p:cNvSpPr txBox="1">
            <a:spLocks noChangeArrowheads="1"/>
          </p:cNvSpPr>
          <p:nvPr/>
        </p:nvSpPr>
        <p:spPr>
          <a:xfrm>
            <a:off x="1371600" y="1885950"/>
            <a:ext cx="73914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4788" indent="-204788" hangingPunct="1">
              <a:lnSpc>
                <a:spcPct val="200000"/>
              </a:lnSpc>
            </a:pP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Having a baby 		</a:t>
            </a:r>
            <a:r>
              <a:rPr lang="nl-BE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6 per 100,000 ♀/ </a:t>
            </a:r>
            <a:r>
              <a:rPr lang="en-GB" alt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GB" alt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4788" indent="-204788" hangingPunct="1">
              <a:lnSpc>
                <a:spcPct val="200000"/>
              </a:lnSpc>
            </a:pP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Home accidents 	</a:t>
            </a:r>
            <a:r>
              <a:rPr lang="nl-BE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3 per 100,000 ♀ /</a:t>
            </a:r>
            <a:r>
              <a:rPr lang="en-GB" alt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04788" indent="-204788" hangingPunct="1">
              <a:lnSpc>
                <a:spcPct val="200000"/>
              </a:lnSpc>
            </a:pP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Playing football 		</a:t>
            </a:r>
            <a:r>
              <a:rPr lang="nl-BE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4 per 100,000 ♀ /</a:t>
            </a:r>
            <a:r>
              <a:rPr lang="en-GB" alt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GB" alt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4788" indent="-204788" hangingPunct="1">
              <a:lnSpc>
                <a:spcPct val="200000"/>
              </a:lnSpc>
            </a:pPr>
            <a:r>
              <a:rPr lang="it-IT" alt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nl-BE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oad traffic accidents	</a:t>
            </a:r>
            <a:r>
              <a:rPr lang="it-IT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BE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8 per 100,000 ♀ / </a:t>
            </a:r>
            <a:r>
              <a:rPr lang="it-IT" alt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GB" alt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4788" indent="-204788" hangingPunct="1">
              <a:lnSpc>
                <a:spcPct val="200000"/>
              </a:lnSpc>
            </a:pP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Smoking 		</a:t>
            </a:r>
            <a:r>
              <a:rPr lang="nl-BE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167 per 100,000 ♀/</a:t>
            </a:r>
            <a:r>
              <a:rPr lang="en-GB" alt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04788" indent="-204788" hangingPunct="1">
              <a:lnSpc>
                <a:spcPct val="200000"/>
              </a:lnSpc>
            </a:pP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Pill user			</a:t>
            </a:r>
            <a:r>
              <a:rPr lang="nl-BE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tr-TR" sz="1800" dirty="0">
                <a:latin typeface="Arial" panose="020B0604020202020204" pitchFamily="34" charset="0"/>
                <a:cs typeface="Arial" panose="020B0604020202020204" pitchFamily="34" charset="0"/>
              </a:rPr>
              <a:t>&lt; 1 per 100,000 ♀ /</a:t>
            </a:r>
            <a:r>
              <a:rPr lang="en-GB" alt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GB" alt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376895A8-9C91-054A-91E5-21E4666D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14" y="1785272"/>
            <a:ext cx="5603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0F042366-3FF4-6648-8F6B-95B6A1F5B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887" y="2522537"/>
            <a:ext cx="56038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1F6E8699-887C-6C41-B43C-A99081DFF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887" y="3219192"/>
            <a:ext cx="6715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D0F83A60-E6FE-FF4F-9B76-6D7E433C6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19" y="3940175"/>
            <a:ext cx="1312311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45307432-F719-E049-9921-462669DF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6" y="4660253"/>
            <a:ext cx="509587" cy="66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xmlns="" id="{90AE4A5D-75AA-1446-AA2A-34447EB7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69" y="5314435"/>
            <a:ext cx="6731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DAAA997C-E06B-EA40-865D-1631DB544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449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ağa Bükülü Ok 7">
            <a:extLst>
              <a:ext uri="{FF2B5EF4-FFF2-40B4-BE49-F238E27FC236}">
                <a16:creationId xmlns:a16="http://schemas.microsoft.com/office/drawing/2014/main" xmlns="" id="{88999370-1B0A-0B47-B106-D74FADEB61DF}"/>
              </a:ext>
            </a:extLst>
          </p:cNvPr>
          <p:cNvSpPr/>
          <p:nvPr/>
        </p:nvSpPr>
        <p:spPr>
          <a:xfrm>
            <a:off x="1436423" y="3094074"/>
            <a:ext cx="1787069" cy="2626242"/>
          </a:xfrm>
          <a:prstGeom prst="curved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chemeClr val="accent4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ola Bükülü Ok 6">
            <a:extLst>
              <a:ext uri="{FF2B5EF4-FFF2-40B4-BE49-F238E27FC236}">
                <a16:creationId xmlns:a16="http://schemas.microsoft.com/office/drawing/2014/main" xmlns="" id="{7DB0F7B4-742C-2142-99BF-20B29A4775C7}"/>
              </a:ext>
            </a:extLst>
          </p:cNvPr>
          <p:cNvSpPr/>
          <p:nvPr/>
        </p:nvSpPr>
        <p:spPr>
          <a:xfrm>
            <a:off x="6762815" y="3094074"/>
            <a:ext cx="1787069" cy="2817628"/>
          </a:xfrm>
          <a:prstGeom prst="curvedLef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chemeClr val="accent4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BA31DCA0-719C-CA41-8739-CB4E19C5B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096" y="536195"/>
            <a:ext cx="2161914" cy="302431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57C9BA1A-557F-8448-9E64-D4BE515AC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3" r="5924" b="9812"/>
          <a:stretch/>
        </p:blipFill>
        <p:spPr>
          <a:xfrm>
            <a:off x="1340646" y="387912"/>
            <a:ext cx="3765691" cy="31726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3501CA0B-AEAA-0E45-97A1-DF6C222C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051" y="4026949"/>
            <a:ext cx="3599764" cy="2395479"/>
          </a:xfrm>
          <a:prstGeom prst="rect">
            <a:avLst/>
          </a:prstGeom>
        </p:spPr>
      </p:pic>
      <p:sp>
        <p:nvSpPr>
          <p:cNvPr id="9" name="Sol Sağ Ok 8">
            <a:extLst>
              <a:ext uri="{FF2B5EF4-FFF2-40B4-BE49-F238E27FC236}">
                <a16:creationId xmlns:a16="http://schemas.microsoft.com/office/drawing/2014/main" xmlns="" id="{1473DE8D-973B-9147-84A0-200646711376}"/>
              </a:ext>
            </a:extLst>
          </p:cNvPr>
          <p:cNvSpPr/>
          <p:nvPr/>
        </p:nvSpPr>
        <p:spPr>
          <a:xfrm>
            <a:off x="4104908" y="2901294"/>
            <a:ext cx="1932188" cy="659218"/>
          </a:xfrm>
          <a:prstGeom prst="left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chemeClr val="accent4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7066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ndometriozis Semptomlar">
            <a:extLst>
              <a:ext uri="{FF2B5EF4-FFF2-40B4-BE49-F238E27FC236}">
                <a16:creationId xmlns:a16="http://schemas.microsoft.com/office/drawing/2014/main" xmlns="" id="{9AFF0F24-522D-1A4A-8E87-E13F061EA330}"/>
              </a:ext>
            </a:extLst>
          </p:cNvPr>
          <p:cNvSpPr txBox="1">
            <a:spLocks/>
          </p:cNvSpPr>
          <p:nvPr/>
        </p:nvSpPr>
        <p:spPr>
          <a:xfrm>
            <a:off x="1173162" y="457199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3366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hangingPunct="1"/>
            <a:r>
              <a:rPr lang="tr-TR"/>
              <a:t>Korku?</a:t>
            </a:r>
            <a:endParaRPr lang="tr-TR" dirty="0"/>
          </a:p>
        </p:txBody>
      </p:sp>
      <p:sp>
        <p:nvSpPr>
          <p:cNvPr id="6" name="Kronik pelvik ağrı…">
            <a:extLst>
              <a:ext uri="{FF2B5EF4-FFF2-40B4-BE49-F238E27FC236}">
                <a16:creationId xmlns:a16="http://schemas.microsoft.com/office/drawing/2014/main" xmlns="" id="{69754E82-4FAD-4F42-9130-141AD3B19639}"/>
              </a:ext>
            </a:extLst>
          </p:cNvPr>
          <p:cNvSpPr txBox="1">
            <a:spLocks/>
          </p:cNvSpPr>
          <p:nvPr/>
        </p:nvSpPr>
        <p:spPr>
          <a:xfrm>
            <a:off x="1173162" y="1828800"/>
            <a:ext cx="5195740" cy="4678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fontScale="775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Helvetica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accent4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25000"/>
              </a:lnSpc>
              <a:buFont typeface="Helvetica"/>
              <a:buChar char="■"/>
            </a:pPr>
            <a:r>
              <a:rPr lang="tr-TR" dirty="0"/>
              <a:t>Yılda 1.481.000 çocuk doğmakta</a:t>
            </a:r>
          </a:p>
          <a:p>
            <a:pPr hangingPunct="1">
              <a:lnSpc>
                <a:spcPct val="125000"/>
              </a:lnSpc>
              <a:buFont typeface="Helvetica"/>
              <a:buChar char="■"/>
            </a:pPr>
            <a:r>
              <a:rPr lang="tr-TR" dirty="0"/>
              <a:t>1.000.000 fazla sokak çocuğu var</a:t>
            </a:r>
          </a:p>
          <a:p>
            <a:pPr hangingPunct="1">
              <a:lnSpc>
                <a:spcPct val="125000"/>
              </a:lnSpc>
              <a:buFont typeface="Helvetica"/>
              <a:buChar char="■"/>
            </a:pPr>
            <a:r>
              <a:rPr lang="tr-TR" dirty="0"/>
              <a:t>9.300.000 çocuk açlık sınırında yaşıyor</a:t>
            </a:r>
          </a:p>
          <a:p>
            <a:pPr hangingPunct="1">
              <a:lnSpc>
                <a:spcPct val="125000"/>
              </a:lnSpc>
              <a:buFont typeface="Helvetica"/>
              <a:buChar char="■"/>
            </a:pPr>
            <a:r>
              <a:rPr lang="tr-TR" dirty="0"/>
              <a:t>4.000.000 çocuk işçi olarak çalıştırılmakta</a:t>
            </a:r>
          </a:p>
          <a:p>
            <a:pPr hangingPunct="1">
              <a:lnSpc>
                <a:spcPct val="125000"/>
              </a:lnSpc>
              <a:buFont typeface="Helvetica"/>
              <a:buChar char="■"/>
            </a:pPr>
            <a:r>
              <a:rPr lang="tr-TR" dirty="0"/>
              <a:t>100 çocuktan 21 tanesi okuma yazma bilmiyor</a:t>
            </a:r>
          </a:p>
          <a:p>
            <a:pPr hangingPunct="1">
              <a:lnSpc>
                <a:spcPct val="125000"/>
              </a:lnSpc>
              <a:buFont typeface="Helvetica"/>
              <a:buChar char="■"/>
            </a:pPr>
            <a:r>
              <a:rPr lang="tr-TR" dirty="0"/>
              <a:t>0-14 yaş arası çocuklar: 21.175.000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80F518D2-A2CF-054D-AAF5-688A3A63B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787" y="713603"/>
            <a:ext cx="851613" cy="63019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4893FC8E-ADB3-1F4D-B82D-BF6887DA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0" r="20927" b="6729"/>
          <a:stretch/>
        </p:blipFill>
        <p:spPr>
          <a:xfrm>
            <a:off x="6474212" y="1600201"/>
            <a:ext cx="2471351" cy="225064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9584991B-9C9C-EC43-A4D9-DC4F8FEC5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37"/>
          <a:stretch/>
        </p:blipFill>
        <p:spPr>
          <a:xfrm>
            <a:off x="6420709" y="3896325"/>
            <a:ext cx="2463800" cy="27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456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6BD31306-4169-EC48-B8CC-9C4254E19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760" y="435404"/>
            <a:ext cx="7691057" cy="598719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28EF561E-2DB6-AC4A-B8EA-7D5AFC4A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6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E4DD7ABB-E591-B541-8349-3FEEED05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9" y="1256480"/>
            <a:ext cx="8759620" cy="506989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3BFB731C-E8E8-1144-95CF-2DA60EBC6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53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2A99107A-9D42-6C46-A56A-51792FBFD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87" y="1130214"/>
            <a:ext cx="6932697" cy="522776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BB777E28-0C11-054B-B4D7-3D06F88F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515" y="500019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865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E54E0CF4-2823-C64D-9A4F-CFE8A3D84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18" y="766119"/>
            <a:ext cx="7500938" cy="564789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54F17A83-B58A-3044-9E6A-74A2FF5E6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06002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1416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97156447-362A-124D-A10C-CA7E1209E8B9}"/>
              </a:ext>
            </a:extLst>
          </p:cNvPr>
          <p:cNvSpPr/>
          <p:nvPr/>
        </p:nvSpPr>
        <p:spPr>
          <a:xfrm>
            <a:off x="1631095" y="2879126"/>
            <a:ext cx="7216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Östrojen</a:t>
            </a:r>
            <a:r>
              <a:rPr lang="en-US" sz="4800" dirty="0"/>
              <a:t> </a:t>
            </a:r>
            <a:r>
              <a:rPr lang="en-US" sz="4800" dirty="0" err="1"/>
              <a:t>Dozu</a:t>
            </a:r>
            <a:r>
              <a:rPr lang="en-US" sz="4800" dirty="0"/>
              <a:t> 35/30/20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DDDED9EE-723D-BF45-93B0-90AF7312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565" y="568411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47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8A009174-9B46-A545-9DB2-BCF50CEDE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55" y="1128586"/>
            <a:ext cx="7239172" cy="531374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9E089335-2826-EB49-BDF8-871876611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47" y="316635"/>
            <a:ext cx="851613" cy="6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51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9E0"/>
      </a:accent5>
      <a:accent6>
        <a:srgbClr val="2E5CB9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chemeClr val="accent4">
                <a:alpha val="38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chemeClr val="accent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chemeClr val="accent4">
              <a:alpha val="38000"/>
            </a:scheme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chemeClr val="accent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9E0"/>
      </a:accent5>
      <a:accent6>
        <a:srgbClr val="2E5CB9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chemeClr val="accent4">
                <a:alpha val="38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chemeClr val="accent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chemeClr val="accent4">
              <a:alpha val="38000"/>
            </a:scheme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chemeClr val="accent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335</Words>
  <Application>Microsoft Office PowerPoint</Application>
  <PresentationFormat>Ekran Gösterisi (4:3)</PresentationFormat>
  <Paragraphs>76</Paragraphs>
  <Slides>28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8" baseType="lpstr">
      <vt:lpstr>MS PGothic</vt:lpstr>
      <vt:lpstr>Arial</vt:lpstr>
      <vt:lpstr>Calibri</vt:lpstr>
      <vt:lpstr>Helvetica</vt:lpstr>
      <vt:lpstr>Helvetica Neue</vt:lpstr>
      <vt:lpstr>Times</vt:lpstr>
      <vt:lpstr>Times New Roman</vt:lpstr>
      <vt:lpstr>Verdana</vt:lpstr>
      <vt:lpstr>Default</vt:lpstr>
      <vt:lpstr>Chart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DNP</cp:lastModifiedBy>
  <cp:revision>70</cp:revision>
  <dcterms:modified xsi:type="dcterms:W3CDTF">2019-12-22T09:12:26Z</dcterms:modified>
</cp:coreProperties>
</file>