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57" r:id="rId4"/>
    <p:sldId id="300" r:id="rId5"/>
    <p:sldId id="258" r:id="rId6"/>
    <p:sldId id="287" r:id="rId7"/>
    <p:sldId id="288" r:id="rId8"/>
    <p:sldId id="260" r:id="rId9"/>
    <p:sldId id="320" r:id="rId10"/>
    <p:sldId id="302" r:id="rId11"/>
    <p:sldId id="323" r:id="rId12"/>
    <p:sldId id="321" r:id="rId13"/>
    <p:sldId id="289" r:id="rId14"/>
    <p:sldId id="331" r:id="rId15"/>
    <p:sldId id="284" r:id="rId16"/>
    <p:sldId id="264" r:id="rId17"/>
    <p:sldId id="279" r:id="rId18"/>
    <p:sldId id="285" r:id="rId19"/>
    <p:sldId id="280" r:id="rId20"/>
    <p:sldId id="294" r:id="rId21"/>
    <p:sldId id="291" r:id="rId22"/>
    <p:sldId id="292" r:id="rId23"/>
    <p:sldId id="325" r:id="rId24"/>
    <p:sldId id="332" r:id="rId25"/>
    <p:sldId id="333" r:id="rId26"/>
    <p:sldId id="271" r:id="rId27"/>
    <p:sldId id="298" r:id="rId28"/>
    <p:sldId id="305" r:id="rId29"/>
    <p:sldId id="314" r:id="rId30"/>
    <p:sldId id="306" r:id="rId31"/>
    <p:sldId id="310" r:id="rId32"/>
    <p:sldId id="299" r:id="rId33"/>
    <p:sldId id="273" r:id="rId34"/>
    <p:sldId id="307" r:id="rId35"/>
    <p:sldId id="308" r:id="rId36"/>
    <p:sldId id="315" r:id="rId37"/>
    <p:sldId id="311" r:id="rId38"/>
    <p:sldId id="312" r:id="rId39"/>
    <p:sldId id="309" r:id="rId40"/>
    <p:sldId id="313" r:id="rId41"/>
    <p:sldId id="328" r:id="rId42"/>
    <p:sldId id="329" r:id="rId43"/>
    <p:sldId id="339" r:id="rId44"/>
    <p:sldId id="338" r:id="rId45"/>
    <p:sldId id="334" r:id="rId46"/>
    <p:sldId id="335" r:id="rId47"/>
    <p:sldId id="336" r:id="rId48"/>
    <p:sldId id="318" r:id="rId49"/>
    <p:sldId id="319" r:id="rId50"/>
    <p:sldId id="337" r:id="rId51"/>
    <p:sldId id="262" r:id="rId52"/>
    <p:sldId id="340" r:id="rId5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E7F3-269B-475D-8AF2-AF43863D9541}" type="datetimeFigureOut">
              <a:rPr lang="tr-TR" smtClean="0"/>
              <a:pPr/>
              <a:t>21.12.2019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C5AE-91C2-4927-86B7-D134E9AD75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E7F3-269B-475D-8AF2-AF43863D9541}" type="datetimeFigureOut">
              <a:rPr lang="tr-TR" smtClean="0"/>
              <a:pPr/>
              <a:t>21.12.2019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C5AE-91C2-4927-86B7-D134E9AD75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E7F3-269B-475D-8AF2-AF43863D9541}" type="datetimeFigureOut">
              <a:rPr lang="tr-TR" smtClean="0"/>
              <a:pPr/>
              <a:t>21.12.2019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C5AE-91C2-4927-86B7-D134E9AD75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E7F3-269B-475D-8AF2-AF43863D9541}" type="datetimeFigureOut">
              <a:rPr lang="tr-TR" smtClean="0"/>
              <a:pPr/>
              <a:t>21.12.2019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C5AE-91C2-4927-86B7-D134E9AD75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E7F3-269B-475D-8AF2-AF43863D9541}" type="datetimeFigureOut">
              <a:rPr lang="tr-TR" smtClean="0"/>
              <a:pPr/>
              <a:t>21.12.2019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C5AE-91C2-4927-86B7-D134E9AD75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E7F3-269B-475D-8AF2-AF43863D9541}" type="datetimeFigureOut">
              <a:rPr lang="tr-TR" smtClean="0"/>
              <a:pPr/>
              <a:t>21.12.2019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C5AE-91C2-4927-86B7-D134E9AD75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E7F3-269B-475D-8AF2-AF43863D9541}" type="datetimeFigureOut">
              <a:rPr lang="tr-TR" smtClean="0"/>
              <a:pPr/>
              <a:t>21.12.2019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C5AE-91C2-4927-86B7-D134E9AD75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E7F3-269B-475D-8AF2-AF43863D9541}" type="datetimeFigureOut">
              <a:rPr lang="tr-TR" smtClean="0"/>
              <a:pPr/>
              <a:t>21.12.2019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C5AE-91C2-4927-86B7-D134E9AD75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E7F3-269B-475D-8AF2-AF43863D9541}" type="datetimeFigureOut">
              <a:rPr lang="tr-TR" smtClean="0"/>
              <a:pPr/>
              <a:t>21.12.2019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C5AE-91C2-4927-86B7-D134E9AD75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E7F3-269B-475D-8AF2-AF43863D9541}" type="datetimeFigureOut">
              <a:rPr lang="tr-TR" smtClean="0"/>
              <a:pPr/>
              <a:t>21.12.2019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C5AE-91C2-4927-86B7-D134E9AD75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E7F3-269B-475D-8AF2-AF43863D9541}" type="datetimeFigureOut">
              <a:rPr lang="tr-TR" smtClean="0"/>
              <a:pPr/>
              <a:t>21.12.2019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C5AE-91C2-4927-86B7-D134E9AD758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6E7F3-269B-475D-8AF2-AF43863D9541}" type="datetimeFigureOut">
              <a:rPr lang="tr-TR" smtClean="0"/>
              <a:pPr/>
              <a:t>21.12.2019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FC5AE-91C2-4927-86B7-D134E9AD758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todate.com/external-redirect.do?target_url=http://apps.who.int/iris/bitstream/handle/10665/181468/9789241549158_eng.pdf;jsessionid=D9C4CEFA9E5A2758BFD8E3CB3CE62CC1?sequence=1&amp;token=FNjuZGkJVKoBEcG/cPxqXp6W+sJSeCLtvm7TaxWJXJUr7dX6HXCV8LzXvztGkOYY+j1P13Z9gCv2aYEPUeTXRL/bZrUrPh3ChuwfncIHhh/S1P9rm1HZWGfsZGAkXqlB5yzhZ6E37ISVdU6XnI3WWWnp0k/vsHIRRSuASLbXUiQ=&amp;TOPIC_ID=7398" TargetMode="External"/><Relationship Id="rId2" Type="http://schemas.openxmlformats.org/officeDocument/2006/relationships/hyperlink" Target="https://www.uptodate.com/external-redirect.do?target_url=https://www.cdc.gov/reproductivehealth/contraception/pdf/summary-chart-us-medical-eligibility-criteria_508tagged.pdf&amp;token=p7A56cdQa48oh8HfN4dMPEKlrim7QFIQY/uVV/JckGU937u1ckJkmkgaK8H2PBoY/J5BEapx7DHdp5gqM+K1cZFvupA973jfwqlDuJ3YBVeBCZhIb4QeOsKswDD+1dvSISE9r+Ivb9WDleMu0Qs/MQ==&amp;TOPIC_ID=7398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285992"/>
            <a:ext cx="7772400" cy="1500198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Anormal </a:t>
            </a:r>
            <a:r>
              <a:rPr lang="tr-TR" b="1" dirty="0" err="1" smtClean="0">
                <a:solidFill>
                  <a:srgbClr val="FF0000"/>
                </a:solidFill>
              </a:rPr>
              <a:t>Uterin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smtClean="0">
                <a:solidFill>
                  <a:srgbClr val="FF0000"/>
                </a:solidFill>
              </a:rPr>
              <a:t>Kanamada 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Oral </a:t>
            </a:r>
            <a:r>
              <a:rPr lang="tr-TR" b="1" dirty="0" err="1" smtClean="0">
                <a:solidFill>
                  <a:srgbClr val="FF0000"/>
                </a:solidFill>
              </a:rPr>
              <a:t>Kontraseptiflerin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Kullanımı</a:t>
            </a:r>
            <a:br>
              <a:rPr lang="tr-TR" b="1" dirty="0" smtClean="0">
                <a:solidFill>
                  <a:srgbClr val="FF0000"/>
                </a:solidFill>
              </a:rPr>
            </a:br>
            <a:endParaRPr lang="tr-TR" sz="22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tr-TR" dirty="0" smtClean="0"/>
          </a:p>
          <a:p>
            <a:r>
              <a:rPr lang="tr-TR" dirty="0" err="1" smtClean="0">
                <a:solidFill>
                  <a:schemeClr val="tx1"/>
                </a:solidFill>
              </a:rPr>
              <a:t>Doç.Dr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  <a:r>
              <a:rPr lang="tr-TR" dirty="0" err="1" smtClean="0">
                <a:solidFill>
                  <a:schemeClr val="tx1"/>
                </a:solidFill>
              </a:rPr>
              <a:t>Fisun</a:t>
            </a:r>
            <a:r>
              <a:rPr lang="tr-TR" dirty="0" smtClean="0">
                <a:solidFill>
                  <a:schemeClr val="tx1"/>
                </a:solidFill>
              </a:rPr>
              <a:t> Vural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Sağlık Bilimleri Üniversitesi, 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Haydarpaşa Numune </a:t>
            </a:r>
            <a:r>
              <a:rPr lang="tr-TR" dirty="0" err="1" smtClean="0">
                <a:solidFill>
                  <a:schemeClr val="tx1"/>
                </a:solidFill>
              </a:rPr>
              <a:t>SUAM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4" name="Picture 5" descr="yumurtlama-donemi-dogum-kontrol-yontemler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85728"/>
            <a:ext cx="2803524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Dikdörtgen"/>
          <p:cNvSpPr/>
          <p:nvPr/>
        </p:nvSpPr>
        <p:spPr>
          <a:xfrm>
            <a:off x="2643174" y="6003380"/>
            <a:ext cx="42989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dirty="0" err="1" smtClean="0">
                <a:solidFill>
                  <a:prstClr val="black"/>
                </a:solidFill>
                <a:ea typeface="+mj-ea"/>
                <a:cs typeface="+mj-cs"/>
              </a:rPr>
              <a:t>TJOD</a:t>
            </a:r>
            <a:r>
              <a:rPr lang="tr-TR" dirty="0" smtClean="0">
                <a:solidFill>
                  <a:prstClr val="black"/>
                </a:solidFill>
                <a:ea typeface="+mj-ea"/>
                <a:cs typeface="+mj-cs"/>
              </a:rPr>
              <a:t> Anadolu, 22.12.2019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FF0000"/>
                </a:solidFill>
              </a:rPr>
              <a:t>AUK’da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Endometriyal</a:t>
            </a:r>
            <a:r>
              <a:rPr lang="tr-TR" b="1" dirty="0" smtClean="0">
                <a:solidFill>
                  <a:srgbClr val="FF0000"/>
                </a:solidFill>
              </a:rPr>
              <a:t> Örnekleme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tr-TR" b="1" dirty="0" smtClean="0"/>
              <a:t>&gt;45 yaş  </a:t>
            </a:r>
            <a:r>
              <a:rPr lang="tr-TR" dirty="0" smtClean="0"/>
              <a:t>:  yapılmalı</a:t>
            </a:r>
          </a:p>
          <a:p>
            <a:endParaRPr lang="tr-TR" dirty="0" smtClean="0"/>
          </a:p>
          <a:p>
            <a:r>
              <a:rPr lang="tr-TR" b="1" dirty="0" smtClean="0"/>
              <a:t>&lt; 45 yaş</a:t>
            </a:r>
            <a:r>
              <a:rPr lang="tr-TR" dirty="0" smtClean="0"/>
              <a:t>: </a:t>
            </a:r>
          </a:p>
          <a:p>
            <a:pPr>
              <a:buNone/>
            </a:pPr>
            <a:r>
              <a:rPr lang="tr-TR" dirty="0" smtClean="0"/>
              <a:t>              Karşılanmamış östrojen    (</a:t>
            </a:r>
            <a:r>
              <a:rPr lang="tr-TR" dirty="0" err="1" smtClean="0"/>
              <a:t>obezite</a:t>
            </a:r>
            <a:r>
              <a:rPr lang="tr-TR" dirty="0" smtClean="0"/>
              <a:t>, </a:t>
            </a:r>
            <a:r>
              <a:rPr lang="tr-TR" dirty="0" err="1" smtClean="0"/>
              <a:t>PKOS</a:t>
            </a:r>
            <a:r>
              <a:rPr lang="tr-TR" dirty="0" smtClean="0"/>
              <a:t>) </a:t>
            </a:r>
          </a:p>
          <a:p>
            <a:pPr>
              <a:buNone/>
            </a:pPr>
            <a:r>
              <a:rPr lang="tr-TR" dirty="0" smtClean="0"/>
              <a:t>             </a:t>
            </a:r>
            <a:r>
              <a:rPr lang="tr-TR" dirty="0" err="1" smtClean="0"/>
              <a:t>Persistan</a:t>
            </a:r>
            <a:r>
              <a:rPr lang="tr-TR" dirty="0" smtClean="0"/>
              <a:t> kanama </a:t>
            </a:r>
          </a:p>
          <a:p>
            <a:pPr>
              <a:buNone/>
            </a:pPr>
            <a:r>
              <a:rPr lang="tr-TR" dirty="0" smtClean="0"/>
              <a:t>             Tıbbi tedaviye rağmen devam eden kanama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sz="2200" i="1" dirty="0" smtClean="0"/>
              <a:t> </a:t>
            </a:r>
            <a:r>
              <a:rPr lang="en-US" sz="2200" i="1" dirty="0" err="1" smtClean="0"/>
              <a:t>ACOG</a:t>
            </a:r>
            <a:r>
              <a:rPr lang="en-US" sz="2200" i="1" dirty="0" smtClean="0"/>
              <a:t> Committee Opinion No: 557, 2013 (</a:t>
            </a:r>
            <a:r>
              <a:rPr lang="en-US" sz="2200" i="1" dirty="0" err="1" smtClean="0"/>
              <a:t>güncelleme</a:t>
            </a:r>
            <a:r>
              <a:rPr lang="en-US" sz="2200" i="1" dirty="0" smtClean="0"/>
              <a:t>: </a:t>
            </a:r>
            <a:r>
              <a:rPr lang="en-US" sz="2200" i="1" dirty="0" smtClean="0"/>
              <a:t>201</a:t>
            </a:r>
            <a:r>
              <a:rPr lang="tr-TR" sz="2200" i="1" dirty="0" smtClean="0"/>
              <a:t>9</a:t>
            </a:r>
            <a:r>
              <a:rPr lang="en-US" sz="2200" i="1" dirty="0" smtClean="0"/>
              <a:t>)</a:t>
            </a:r>
            <a:endParaRPr lang="tr-TR" sz="22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Anormal </a:t>
            </a:r>
            <a:r>
              <a:rPr lang="tr-TR" dirty="0" err="1" smtClean="0"/>
              <a:t>uterus</a:t>
            </a:r>
            <a:r>
              <a:rPr lang="tr-TR" dirty="0" smtClean="0"/>
              <a:t> kanamalarında: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(</a:t>
            </a:r>
            <a:r>
              <a:rPr lang="tr-TR" dirty="0" err="1" smtClean="0"/>
              <a:t>AUB</a:t>
            </a:r>
            <a:r>
              <a:rPr lang="tr-TR" dirty="0" smtClean="0"/>
              <a:t>-E):</a:t>
            </a:r>
            <a:r>
              <a:rPr lang="tr-TR" dirty="0" err="1" smtClean="0"/>
              <a:t>endometrium</a:t>
            </a:r>
            <a:endParaRPr lang="tr-TR" dirty="0" smtClean="0"/>
          </a:p>
          <a:p>
            <a:r>
              <a:rPr lang="tr-TR" dirty="0" smtClean="0"/>
              <a:t>(</a:t>
            </a:r>
            <a:r>
              <a:rPr lang="tr-TR" dirty="0" err="1" smtClean="0"/>
              <a:t>AUB</a:t>
            </a:r>
            <a:r>
              <a:rPr lang="tr-TR" dirty="0" smtClean="0"/>
              <a:t>-O</a:t>
            </a:r>
            <a:r>
              <a:rPr lang="tr-TR" dirty="0" smtClean="0"/>
              <a:t>):</a:t>
            </a:r>
            <a:r>
              <a:rPr lang="tr-TR" dirty="0" err="1" smtClean="0"/>
              <a:t>ovulatuar</a:t>
            </a:r>
            <a:r>
              <a:rPr lang="tr-TR" dirty="0" smtClean="0"/>
              <a:t> </a:t>
            </a:r>
            <a:r>
              <a:rPr lang="tr-TR" dirty="0" err="1" smtClean="0"/>
              <a:t>disfonksiyon</a:t>
            </a:r>
            <a:endParaRPr lang="tr-TR" dirty="0" smtClean="0"/>
          </a:p>
          <a:p>
            <a:r>
              <a:rPr lang="tr-TR" dirty="0" smtClean="0"/>
              <a:t>(</a:t>
            </a:r>
            <a:r>
              <a:rPr lang="tr-TR" dirty="0" err="1" smtClean="0"/>
              <a:t>AUB</a:t>
            </a:r>
            <a:r>
              <a:rPr lang="tr-TR" dirty="0" smtClean="0"/>
              <a:t>-C):</a:t>
            </a:r>
            <a:r>
              <a:rPr lang="tr-TR" dirty="0" err="1" smtClean="0"/>
              <a:t>koagülopati</a:t>
            </a:r>
            <a:endParaRPr lang="tr-TR" dirty="0" smtClean="0"/>
          </a:p>
          <a:p>
            <a:r>
              <a:rPr lang="tr-TR" dirty="0" smtClean="0"/>
              <a:t>ve </a:t>
            </a:r>
            <a:r>
              <a:rPr lang="tr-TR" dirty="0" smtClean="0"/>
              <a:t>bazı </a:t>
            </a:r>
            <a:r>
              <a:rPr lang="tr-TR" dirty="0" err="1" smtClean="0"/>
              <a:t>leiomyom</a:t>
            </a:r>
            <a:r>
              <a:rPr lang="tr-TR" dirty="0" smtClean="0"/>
              <a:t> ile </a:t>
            </a:r>
            <a:r>
              <a:rPr lang="tr-TR" dirty="0" err="1" smtClean="0"/>
              <a:t>adenomyozis</a:t>
            </a:r>
            <a:r>
              <a:rPr lang="tr-TR" dirty="0" smtClean="0"/>
              <a:t> olgularında medikal tedavi </a:t>
            </a:r>
            <a:r>
              <a:rPr lang="tr-TR" dirty="0" smtClean="0"/>
              <a:t>ilk seçenektir.</a:t>
            </a:r>
          </a:p>
          <a:p>
            <a:endParaRPr lang="tr-TR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current status of hormonal therapies for heavy menstrual bleeding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Heikinheimo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 et al. Best Practice and Research clinical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Obstet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Gyneco</a:t>
            </a:r>
            <a:r>
              <a:rPr lang="tr-TR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logy</a:t>
            </a:r>
            <a:r>
              <a:rPr lang="tr-TR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2017</a:t>
            </a:r>
            <a:endParaRPr lang="tr-TR" sz="2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AUK</a:t>
            </a:r>
            <a:r>
              <a:rPr lang="tr-TR" dirty="0" smtClean="0"/>
              <a:t> – Tedavi Hedefleri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Kanamayı kontrol altına almak, sonrasında kronik </a:t>
            </a:r>
            <a:r>
              <a:rPr lang="tr-TR" dirty="0" err="1" smtClean="0"/>
              <a:t>uterin</a:t>
            </a:r>
            <a:r>
              <a:rPr lang="tr-TR" dirty="0" smtClean="0"/>
              <a:t> kanamaları önlemek </a:t>
            </a:r>
          </a:p>
          <a:p>
            <a:r>
              <a:rPr lang="tr-TR" dirty="0" err="1" smtClean="0"/>
              <a:t>Kontrasepsiyon</a:t>
            </a:r>
            <a:r>
              <a:rPr lang="tr-TR" dirty="0" smtClean="0"/>
              <a:t> ya da </a:t>
            </a:r>
            <a:r>
              <a:rPr lang="tr-TR" dirty="0" err="1" smtClean="0"/>
              <a:t>fertiliteyi</a:t>
            </a:r>
            <a:r>
              <a:rPr lang="tr-TR" dirty="0" smtClean="0"/>
              <a:t> sağlamak </a:t>
            </a:r>
          </a:p>
          <a:p>
            <a:r>
              <a:rPr lang="tr-TR" dirty="0" smtClean="0"/>
              <a:t>Anemiden ve gereksiz cerrahi müdahalelerden korumak </a:t>
            </a:r>
          </a:p>
          <a:p>
            <a:r>
              <a:rPr lang="tr-TR" dirty="0" smtClean="0"/>
              <a:t>Yaşam kalitesini artırmak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 yönteminin seçimi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Yaş</a:t>
            </a:r>
          </a:p>
          <a:p>
            <a:r>
              <a:rPr lang="tr-TR" dirty="0" err="1" smtClean="0"/>
              <a:t>Fertilite</a:t>
            </a:r>
            <a:r>
              <a:rPr lang="tr-TR" dirty="0" smtClean="0"/>
              <a:t> arzusu</a:t>
            </a:r>
          </a:p>
          <a:p>
            <a:r>
              <a:rPr lang="tr-TR" dirty="0" smtClean="0"/>
              <a:t>Medikal durumlar</a:t>
            </a:r>
          </a:p>
          <a:p>
            <a:r>
              <a:rPr lang="tr-TR" dirty="0" smtClean="0"/>
              <a:t>Hasta tercihi, beklentileri</a:t>
            </a:r>
          </a:p>
          <a:p>
            <a:r>
              <a:rPr lang="tr-TR" dirty="0" smtClean="0"/>
              <a:t>Tedavi yan etkileri</a:t>
            </a:r>
          </a:p>
          <a:p>
            <a:r>
              <a:rPr lang="tr-TR" dirty="0" smtClean="0"/>
              <a:t>Maliyet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AUK</a:t>
            </a:r>
            <a:r>
              <a:rPr lang="tr-TR" dirty="0" smtClean="0"/>
              <a:t> Tedav</a:t>
            </a:r>
            <a:r>
              <a:rPr lang="tr-TR" dirty="0" smtClean="0"/>
              <a:t>i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MEDİKAL TEDAVİ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tr-TR" dirty="0" smtClean="0"/>
              <a:t>I. </a:t>
            </a:r>
            <a:r>
              <a:rPr lang="tr-TR" dirty="0" err="1" smtClean="0"/>
              <a:t>HORMONAL</a:t>
            </a:r>
            <a:r>
              <a:rPr lang="tr-TR" dirty="0" smtClean="0"/>
              <a:t> TEDAVİ</a:t>
            </a:r>
          </a:p>
          <a:p>
            <a:r>
              <a:rPr lang="tr-TR" dirty="0" smtClean="0"/>
              <a:t> </a:t>
            </a:r>
            <a:r>
              <a:rPr lang="tr-TR" dirty="0" smtClean="0"/>
              <a:t>KOK</a:t>
            </a:r>
          </a:p>
          <a:p>
            <a:r>
              <a:rPr lang="tr-TR" dirty="0" err="1" smtClean="0"/>
              <a:t>LNG</a:t>
            </a:r>
            <a:r>
              <a:rPr lang="tr-TR" dirty="0" smtClean="0"/>
              <a:t>-</a:t>
            </a:r>
            <a:r>
              <a:rPr lang="tr-TR" dirty="0" err="1" smtClean="0"/>
              <a:t>IUD</a:t>
            </a:r>
            <a:endParaRPr lang="tr-TR" dirty="0" smtClean="0"/>
          </a:p>
          <a:p>
            <a:r>
              <a:rPr lang="tr-TR" dirty="0" err="1" smtClean="0"/>
              <a:t>Progesteron</a:t>
            </a:r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tr-TR" dirty="0" err="1" smtClean="0"/>
              <a:t>II</a:t>
            </a:r>
            <a:r>
              <a:rPr lang="tr-TR" dirty="0" smtClean="0"/>
              <a:t>. </a:t>
            </a:r>
            <a:r>
              <a:rPr lang="tr-TR" dirty="0" err="1" smtClean="0"/>
              <a:t>NSAID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err="1" smtClean="0"/>
              <a:t>III</a:t>
            </a:r>
            <a:r>
              <a:rPr lang="tr-TR" dirty="0" smtClean="0"/>
              <a:t>.</a:t>
            </a:r>
            <a:r>
              <a:rPr lang="tr-TR" dirty="0" err="1" smtClean="0"/>
              <a:t>Treneksanamik</a:t>
            </a:r>
            <a:r>
              <a:rPr lang="tr-TR" dirty="0" smtClean="0"/>
              <a:t> asit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CERRAHİ TEDAVİ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611315"/>
          </a:xfrm>
          <a:solidFill>
            <a:schemeClr val="accent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tr-TR" dirty="0" err="1" smtClean="0"/>
              <a:t>Endometrial</a:t>
            </a:r>
            <a:r>
              <a:rPr lang="tr-TR" dirty="0" smtClean="0"/>
              <a:t> </a:t>
            </a:r>
            <a:r>
              <a:rPr lang="tr-TR" dirty="0" err="1" smtClean="0"/>
              <a:t>ablasyon</a:t>
            </a:r>
            <a:endParaRPr lang="tr-TR" dirty="0" smtClean="0"/>
          </a:p>
          <a:p>
            <a:r>
              <a:rPr lang="tr-TR" dirty="0" err="1" smtClean="0"/>
              <a:t>HS</a:t>
            </a:r>
            <a:r>
              <a:rPr lang="tr-TR" dirty="0" smtClean="0"/>
              <a:t> </a:t>
            </a:r>
            <a:r>
              <a:rPr lang="tr-TR" dirty="0" err="1" smtClean="0"/>
              <a:t>polipektomi</a:t>
            </a:r>
            <a:r>
              <a:rPr lang="tr-TR" dirty="0" smtClean="0"/>
              <a:t>, </a:t>
            </a:r>
            <a:r>
              <a:rPr lang="tr-TR" dirty="0" err="1" smtClean="0"/>
              <a:t>myomektomi</a:t>
            </a:r>
            <a:endParaRPr lang="tr-TR" dirty="0" smtClean="0"/>
          </a:p>
          <a:p>
            <a:r>
              <a:rPr lang="tr-TR" dirty="0" err="1" smtClean="0"/>
              <a:t>Histerektomi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AUK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Gebelik istemi VAR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Trenaksenemik</a:t>
            </a:r>
            <a:r>
              <a:rPr lang="tr-TR" dirty="0" smtClean="0"/>
              <a:t> asit</a:t>
            </a:r>
          </a:p>
          <a:p>
            <a:r>
              <a:rPr lang="tr-TR" dirty="0" err="1" smtClean="0"/>
              <a:t>NSAID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786182" y="1600200"/>
            <a:ext cx="4900618" cy="4525963"/>
          </a:xfrm>
          <a:solidFill>
            <a:schemeClr val="bg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YOK</a:t>
            </a:r>
          </a:p>
          <a:p>
            <a:endParaRPr lang="tr-T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tr-T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tr-TR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levonorgestrel</a:t>
            </a:r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IUD</a:t>
            </a:r>
            <a:endParaRPr lang="tr-T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KOK </a:t>
            </a:r>
          </a:p>
          <a:p>
            <a:pPr>
              <a:buNone/>
            </a:pPr>
            <a:endParaRPr lang="tr-T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(KOK </a:t>
            </a:r>
            <a:r>
              <a:rPr lang="tr-TR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kontrendike</a:t>
            </a:r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ise)</a:t>
            </a:r>
          </a:p>
          <a:p>
            <a:pPr>
              <a:buNone/>
            </a:pPr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</a:t>
            </a:r>
            <a:r>
              <a:rPr lang="tr-TR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Trenaksenemik</a:t>
            </a:r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asit</a:t>
            </a:r>
          </a:p>
          <a:p>
            <a:pPr>
              <a:buNone/>
            </a:pPr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</a:t>
            </a:r>
            <a:r>
              <a:rPr lang="tr-TR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NSAID</a:t>
            </a:r>
            <a:endParaRPr lang="tr-T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8" name="7 Düz Ok Bağlayıcısı"/>
          <p:cNvCxnSpPr/>
          <p:nvPr/>
        </p:nvCxnSpPr>
        <p:spPr>
          <a:xfrm rot="10800000" flipV="1">
            <a:off x="3071802" y="1071546"/>
            <a:ext cx="785818" cy="4286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Ok Bağlayıcısı"/>
          <p:cNvCxnSpPr/>
          <p:nvPr/>
        </p:nvCxnSpPr>
        <p:spPr>
          <a:xfrm rot="5400000">
            <a:off x="4143372" y="2357430"/>
            <a:ext cx="642942" cy="3571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Düz Ok Bağlayıcısı"/>
          <p:cNvCxnSpPr/>
          <p:nvPr/>
        </p:nvCxnSpPr>
        <p:spPr>
          <a:xfrm rot="5400000">
            <a:off x="1107257" y="2678901"/>
            <a:ext cx="78581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>
            <a:off x="5214942" y="1142984"/>
            <a:ext cx="857256" cy="4286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Düz Ok Bağlayıcısı"/>
          <p:cNvCxnSpPr/>
          <p:nvPr/>
        </p:nvCxnSpPr>
        <p:spPr>
          <a:xfrm rot="16200000" flipH="1">
            <a:off x="6393669" y="2964653"/>
            <a:ext cx="1714512" cy="3571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Kombine </a:t>
            </a:r>
            <a:r>
              <a:rPr lang="tr-TR" dirty="0" err="1" smtClean="0"/>
              <a:t>Hormonal</a:t>
            </a:r>
            <a:r>
              <a:rPr lang="tr-TR" dirty="0" smtClean="0"/>
              <a:t> </a:t>
            </a:r>
            <a:r>
              <a:rPr lang="tr-TR" dirty="0" err="1" smtClean="0"/>
              <a:t>Kontraseptifler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Progestin</a:t>
            </a:r>
            <a:r>
              <a:rPr lang="tr-TR" dirty="0" smtClean="0"/>
              <a:t> </a:t>
            </a:r>
            <a:r>
              <a:rPr lang="tr-TR" dirty="0" err="1" smtClean="0"/>
              <a:t>komponenti</a:t>
            </a:r>
            <a:r>
              <a:rPr lang="tr-TR" dirty="0" smtClean="0"/>
              <a:t> – </a:t>
            </a:r>
            <a:r>
              <a:rPr lang="tr-TR" dirty="0" err="1" smtClean="0"/>
              <a:t>Ovulasyon</a:t>
            </a:r>
            <a:r>
              <a:rPr lang="tr-TR" dirty="0" smtClean="0"/>
              <a:t> </a:t>
            </a:r>
            <a:r>
              <a:rPr lang="tr-TR" dirty="0" err="1" smtClean="0"/>
              <a:t>supresyonu</a:t>
            </a:r>
            <a:r>
              <a:rPr lang="tr-TR" dirty="0" smtClean="0"/>
              <a:t> sağlar ve </a:t>
            </a:r>
            <a:r>
              <a:rPr lang="tr-TR" dirty="0" err="1" smtClean="0"/>
              <a:t>ovaryen</a:t>
            </a:r>
            <a:r>
              <a:rPr lang="tr-TR" dirty="0" smtClean="0"/>
              <a:t> </a:t>
            </a:r>
            <a:r>
              <a:rPr lang="tr-TR" dirty="0" err="1" smtClean="0"/>
              <a:t>streoidogenezisi</a:t>
            </a:r>
            <a:r>
              <a:rPr lang="tr-TR" dirty="0" smtClean="0"/>
              <a:t> </a:t>
            </a:r>
            <a:r>
              <a:rPr lang="tr-TR" dirty="0" err="1" smtClean="0"/>
              <a:t>inhibe</a:t>
            </a:r>
            <a:r>
              <a:rPr lang="tr-TR" dirty="0" smtClean="0"/>
              <a:t> ederek </a:t>
            </a:r>
            <a:r>
              <a:rPr lang="tr-TR" dirty="0" err="1" smtClean="0"/>
              <a:t>endometrial</a:t>
            </a:r>
            <a:r>
              <a:rPr lang="tr-TR" dirty="0" smtClean="0"/>
              <a:t> </a:t>
            </a:r>
            <a:r>
              <a:rPr lang="tr-TR" dirty="0" err="1" smtClean="0"/>
              <a:t>atrofi</a:t>
            </a:r>
            <a:r>
              <a:rPr lang="tr-TR" dirty="0" smtClean="0"/>
              <a:t> yaratır</a:t>
            </a:r>
          </a:p>
          <a:p>
            <a:r>
              <a:rPr lang="tr-TR" dirty="0" smtClean="0"/>
              <a:t>Östrojen </a:t>
            </a:r>
            <a:r>
              <a:rPr lang="tr-TR" dirty="0" err="1" smtClean="0"/>
              <a:t>komponenti</a:t>
            </a:r>
            <a:r>
              <a:rPr lang="tr-TR" dirty="0" smtClean="0"/>
              <a:t> – </a:t>
            </a:r>
            <a:r>
              <a:rPr lang="tr-TR" dirty="0" err="1" smtClean="0"/>
              <a:t>Siklus</a:t>
            </a:r>
            <a:r>
              <a:rPr lang="tr-TR" dirty="0" smtClean="0"/>
              <a:t> </a:t>
            </a:r>
            <a:r>
              <a:rPr lang="tr-TR" dirty="0" err="1" smtClean="0"/>
              <a:t>kontrolu</a:t>
            </a:r>
            <a:r>
              <a:rPr lang="tr-TR" dirty="0" smtClean="0"/>
              <a:t> sağlar; </a:t>
            </a:r>
            <a:r>
              <a:rPr lang="tr-TR" dirty="0" err="1" smtClean="0"/>
              <a:t>endometriumu</a:t>
            </a:r>
            <a:r>
              <a:rPr lang="tr-TR" dirty="0" smtClean="0"/>
              <a:t> destekler </a:t>
            </a:r>
          </a:p>
          <a:p>
            <a:r>
              <a:rPr lang="tr-TR" dirty="0" smtClean="0"/>
              <a:t>Hastaların % 50‐70’inde kanama </a:t>
            </a:r>
            <a:r>
              <a:rPr lang="tr-TR" dirty="0" smtClean="0"/>
              <a:t>miktarını azaltır.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Hangi gruba KOK verelim?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smtClean="0"/>
              <a:t>&gt; 35 yaş, &gt; 15 adet sigara günlük</a:t>
            </a:r>
          </a:p>
          <a:p>
            <a:r>
              <a:rPr lang="tr-TR" dirty="0" smtClean="0"/>
              <a:t>Hipertansiyon ( &gt; 160/100 </a:t>
            </a:r>
            <a:r>
              <a:rPr lang="tr-TR" dirty="0" err="1" smtClean="0"/>
              <a:t>mmHg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VTE</a:t>
            </a:r>
            <a:endParaRPr lang="tr-TR" dirty="0" smtClean="0"/>
          </a:p>
          <a:p>
            <a:r>
              <a:rPr lang="tr-TR" dirty="0" err="1" smtClean="0"/>
              <a:t>İskemik</a:t>
            </a:r>
            <a:r>
              <a:rPr lang="tr-TR" dirty="0" smtClean="0"/>
              <a:t> kalp hastalığı</a:t>
            </a:r>
          </a:p>
          <a:p>
            <a:r>
              <a:rPr lang="tr-TR" dirty="0" err="1" smtClean="0"/>
              <a:t>CVD</a:t>
            </a:r>
            <a:endParaRPr lang="tr-TR" dirty="0" smtClean="0"/>
          </a:p>
          <a:p>
            <a:r>
              <a:rPr lang="tr-TR" dirty="0" err="1" smtClean="0"/>
              <a:t>CVO</a:t>
            </a:r>
            <a:r>
              <a:rPr lang="tr-TR" dirty="0" smtClean="0"/>
              <a:t>                                                                                                   DİKKAT</a:t>
            </a:r>
          </a:p>
          <a:p>
            <a:r>
              <a:rPr lang="tr-TR" dirty="0" smtClean="0"/>
              <a:t>Meme kanseri</a:t>
            </a:r>
          </a:p>
          <a:p>
            <a:r>
              <a:rPr lang="tr-TR" dirty="0" err="1" smtClean="0"/>
              <a:t>Dekompanse</a:t>
            </a:r>
            <a:r>
              <a:rPr lang="tr-TR" dirty="0" smtClean="0"/>
              <a:t> siroz</a:t>
            </a:r>
          </a:p>
          <a:p>
            <a:r>
              <a:rPr lang="tr-TR" dirty="0" err="1" smtClean="0"/>
              <a:t>Auralı</a:t>
            </a:r>
            <a:r>
              <a:rPr lang="tr-TR" dirty="0" smtClean="0"/>
              <a:t> migren</a:t>
            </a:r>
          </a:p>
          <a:p>
            <a:r>
              <a:rPr lang="tr-TR" dirty="0" err="1" smtClean="0"/>
              <a:t>Nefropati</a:t>
            </a:r>
            <a:r>
              <a:rPr lang="tr-TR" dirty="0" smtClean="0"/>
              <a:t>, </a:t>
            </a:r>
            <a:r>
              <a:rPr lang="tr-TR" dirty="0" err="1" smtClean="0"/>
              <a:t>RETİNOPATİ</a:t>
            </a:r>
            <a:r>
              <a:rPr lang="tr-TR" dirty="0" smtClean="0"/>
              <a:t> VEYA </a:t>
            </a:r>
            <a:r>
              <a:rPr lang="tr-TR" dirty="0" err="1" smtClean="0"/>
              <a:t>NÖROPATİ</a:t>
            </a:r>
            <a:r>
              <a:rPr lang="tr-TR" dirty="0" smtClean="0"/>
              <a:t> İLE GİDEN dm </a:t>
            </a:r>
          </a:p>
          <a:p>
            <a:r>
              <a:rPr lang="tr-TR" dirty="0" smtClean="0"/>
              <a:t>Veya &gt; 20 yıl DM</a:t>
            </a:r>
          </a:p>
          <a:p>
            <a:pPr>
              <a:buNone/>
            </a:pPr>
            <a:endParaRPr lang="tr-TR" sz="2600" i="1" u="sng" dirty="0" smtClean="0">
              <a:hlinkClick r:id="rId2"/>
            </a:endParaRPr>
          </a:p>
          <a:p>
            <a:pPr>
              <a:buNone/>
            </a:pPr>
            <a:r>
              <a:rPr lang="en-US" sz="2600" i="1" u="sng" dirty="0" smtClean="0">
                <a:hlinkClick r:id="rId2"/>
              </a:rPr>
              <a:t>CDC's Summary Chart of US Medical Eligibility Criteria</a:t>
            </a:r>
            <a:r>
              <a:rPr lang="en-US" sz="2600" i="1" dirty="0" smtClean="0"/>
              <a:t> </a:t>
            </a:r>
            <a:r>
              <a:rPr lang="tr-TR" sz="2600" i="1" dirty="0" smtClean="0"/>
              <a:t>,</a:t>
            </a:r>
          </a:p>
          <a:p>
            <a:pPr>
              <a:buNone/>
            </a:pPr>
            <a:r>
              <a:rPr lang="en-US" sz="2600" i="1" u="sng" dirty="0" smtClean="0">
                <a:hlinkClick r:id="rId3"/>
              </a:rPr>
              <a:t>WHO Medical Eligibility Criteria for Contraceptive Use 2015</a:t>
            </a:r>
            <a:r>
              <a:rPr lang="en-US" sz="2600" i="1" dirty="0" smtClean="0"/>
              <a:t> </a:t>
            </a:r>
            <a:endParaRPr lang="tr-TR" sz="2600" i="1" dirty="0"/>
          </a:p>
        </p:txBody>
      </p:sp>
      <p:sp>
        <p:nvSpPr>
          <p:cNvPr id="4" name="3 Sağ Ayraç"/>
          <p:cNvSpPr/>
          <p:nvPr/>
        </p:nvSpPr>
        <p:spPr>
          <a:xfrm>
            <a:off x="6215074" y="1785926"/>
            <a:ext cx="714380" cy="3357586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AUK</a:t>
            </a:r>
            <a:r>
              <a:rPr lang="tr-TR" dirty="0" smtClean="0"/>
              <a:t> da tedavi süresi 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Hastanın yaşına</a:t>
            </a:r>
          </a:p>
          <a:p>
            <a:r>
              <a:rPr lang="tr-TR" dirty="0" smtClean="0"/>
              <a:t>Beklentilerine</a:t>
            </a:r>
          </a:p>
          <a:p>
            <a:r>
              <a:rPr lang="tr-TR" dirty="0" smtClean="0"/>
              <a:t>Altta yatan patolojiye göre belirlenir</a:t>
            </a:r>
          </a:p>
          <a:p>
            <a:r>
              <a:rPr lang="tr-TR" dirty="0" smtClean="0"/>
              <a:t>Tedavi ortalama </a:t>
            </a:r>
            <a:r>
              <a:rPr lang="tr-TR" b="1" dirty="0" smtClean="0">
                <a:solidFill>
                  <a:srgbClr val="FF0000"/>
                </a:solidFill>
              </a:rPr>
              <a:t>6 ay </a:t>
            </a:r>
            <a:r>
              <a:rPr lang="tr-TR" dirty="0" smtClean="0"/>
              <a:t>olmalıdır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KOK kullanamayan şiddetli </a:t>
            </a:r>
            <a:r>
              <a:rPr lang="tr-TR" sz="2800" b="1" dirty="0" err="1" smtClean="0">
                <a:solidFill>
                  <a:srgbClr val="FF0000"/>
                </a:solidFill>
              </a:rPr>
              <a:t>menstruel</a:t>
            </a:r>
            <a:r>
              <a:rPr lang="tr-TR" sz="2800" b="1" dirty="0" smtClean="0">
                <a:solidFill>
                  <a:srgbClr val="FF0000"/>
                </a:solidFill>
              </a:rPr>
              <a:t> kanamada</a:t>
            </a:r>
            <a:r>
              <a:rPr lang="tr-TR" sz="2800" b="1" dirty="0" smtClean="0"/>
              <a:t/>
            </a:r>
            <a:br>
              <a:rPr lang="tr-TR" sz="2800" b="1" dirty="0" smtClean="0"/>
            </a:b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 </a:t>
            </a:r>
            <a:r>
              <a:rPr lang="tr-TR" dirty="0" err="1" smtClean="0"/>
              <a:t>levonorgestrel</a:t>
            </a:r>
            <a:r>
              <a:rPr lang="tr-TR" dirty="0" smtClean="0"/>
              <a:t> </a:t>
            </a:r>
            <a:r>
              <a:rPr lang="tr-TR" dirty="0" err="1" smtClean="0"/>
              <a:t>RİA</a:t>
            </a:r>
            <a:endParaRPr lang="tr-TR" dirty="0" smtClean="0"/>
          </a:p>
          <a:p>
            <a:r>
              <a:rPr lang="tr-TR" dirty="0" smtClean="0"/>
              <a:t>2. Yüksek doz </a:t>
            </a:r>
            <a:r>
              <a:rPr lang="tr-TR" dirty="0" err="1" smtClean="0"/>
              <a:t>progesteron</a:t>
            </a:r>
            <a:endParaRPr lang="tr-TR" dirty="0" smtClean="0"/>
          </a:p>
          <a:p>
            <a:r>
              <a:rPr lang="tr-TR" dirty="0" smtClean="0"/>
              <a:t>3. </a:t>
            </a:r>
            <a:r>
              <a:rPr lang="tr-TR" dirty="0" err="1" smtClean="0"/>
              <a:t>Trenakenemik</a:t>
            </a:r>
            <a:r>
              <a:rPr lang="tr-TR" dirty="0" smtClean="0"/>
              <a:t> asit veya </a:t>
            </a:r>
            <a:r>
              <a:rPr lang="tr-TR" dirty="0" err="1" smtClean="0"/>
              <a:t>NSAIDs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Anormal </a:t>
            </a:r>
            <a:r>
              <a:rPr lang="tr-TR" dirty="0" err="1" smtClean="0"/>
              <a:t>Uterin</a:t>
            </a:r>
            <a:r>
              <a:rPr lang="tr-TR" dirty="0" smtClean="0"/>
              <a:t> Kanama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err="1" smtClean="0">
                <a:solidFill>
                  <a:srgbClr val="FF0000"/>
                </a:solidFill>
              </a:rPr>
              <a:t>Uterus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korpustan</a:t>
            </a:r>
            <a:r>
              <a:rPr lang="tr-TR" dirty="0" smtClean="0">
                <a:solidFill>
                  <a:srgbClr val="FF0000"/>
                </a:solidFill>
              </a:rPr>
              <a:t> kaynaklanan anormal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DÜZEN, HACİM, SIKLIK ve </a:t>
            </a:r>
            <a:r>
              <a:rPr lang="tr-TR" dirty="0" err="1" smtClean="0">
                <a:solidFill>
                  <a:srgbClr val="FF0000"/>
                </a:solidFill>
              </a:rPr>
              <a:t>SÜREdeki</a:t>
            </a:r>
            <a:r>
              <a:rPr lang="tr-TR" dirty="0" smtClean="0">
                <a:solidFill>
                  <a:srgbClr val="FF0000"/>
                </a:solidFill>
              </a:rPr>
              <a:t> kanamalardır (</a:t>
            </a:r>
            <a:r>
              <a:rPr lang="tr-TR" dirty="0" err="1" smtClean="0">
                <a:solidFill>
                  <a:srgbClr val="FF0000"/>
                </a:solidFill>
              </a:rPr>
              <a:t>FIGO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LNG</a:t>
            </a:r>
            <a:r>
              <a:rPr lang="tr-TR" b="1" dirty="0" smtClean="0"/>
              <a:t>-</a:t>
            </a:r>
            <a:r>
              <a:rPr lang="tr-TR" b="1" dirty="0" err="1" smtClean="0"/>
              <a:t>IUS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/>
          </a:bodyPr>
          <a:lstStyle/>
          <a:p>
            <a:r>
              <a:rPr lang="tr-TR" dirty="0" err="1" smtClean="0"/>
              <a:t>FDA</a:t>
            </a:r>
            <a:r>
              <a:rPr lang="tr-TR" dirty="0" smtClean="0"/>
              <a:t> tarafından 2009 da aşırı </a:t>
            </a:r>
            <a:r>
              <a:rPr lang="tr-TR" dirty="0" err="1" smtClean="0"/>
              <a:t>mestrüel</a:t>
            </a:r>
            <a:r>
              <a:rPr lang="tr-TR" dirty="0" smtClean="0"/>
              <a:t> kanaması olan kadınlarda kullanımı onaylanmıştır. Beş yıl boyunca hem tedavi edici hem </a:t>
            </a:r>
            <a:r>
              <a:rPr lang="tr-TR" dirty="0" err="1" smtClean="0"/>
              <a:t>kontrasepsiyon</a:t>
            </a:r>
            <a:r>
              <a:rPr lang="tr-TR" dirty="0" smtClean="0"/>
              <a:t> sağlayıcı bir seçenek olarak kullanılabilir. </a:t>
            </a:r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Aşırı </a:t>
            </a:r>
            <a:r>
              <a:rPr lang="tr-TR" b="1" dirty="0" err="1" smtClean="0">
                <a:solidFill>
                  <a:srgbClr val="FF0000"/>
                </a:solidFill>
              </a:rPr>
              <a:t>menstrüel</a:t>
            </a:r>
            <a:r>
              <a:rPr lang="tr-TR" b="1" dirty="0" smtClean="0">
                <a:solidFill>
                  <a:srgbClr val="FF0000"/>
                </a:solidFill>
              </a:rPr>
              <a:t> kanaması olan kadınlarda </a:t>
            </a:r>
            <a:r>
              <a:rPr lang="tr-TR" b="1" dirty="0" err="1" smtClean="0">
                <a:solidFill>
                  <a:srgbClr val="FF0000"/>
                </a:solidFill>
              </a:rPr>
              <a:t>Menstrüel</a:t>
            </a:r>
            <a:r>
              <a:rPr lang="tr-TR" b="1" dirty="0" smtClean="0">
                <a:solidFill>
                  <a:srgbClr val="FF0000"/>
                </a:solidFill>
              </a:rPr>
              <a:t> kan akımını 3 ay sonra %83 ve 12. ayda %97 azaltır</a:t>
            </a:r>
            <a:r>
              <a:rPr lang="tr-TR" dirty="0" smtClean="0">
                <a:solidFill>
                  <a:srgbClr val="FF0000"/>
                </a:solidFill>
              </a:rPr>
              <a:t>. 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err="1" smtClean="0"/>
              <a:t>Mansour</a:t>
            </a:r>
            <a:r>
              <a:rPr lang="tr-TR" dirty="0" smtClean="0"/>
              <a:t> </a:t>
            </a:r>
            <a:r>
              <a:rPr lang="tr-TR" dirty="0" smtClean="0"/>
              <a:t>D. 2007, </a:t>
            </a:r>
            <a:r>
              <a:rPr lang="tr-TR" dirty="0" err="1" smtClean="0"/>
              <a:t>Kaunitz</a:t>
            </a:r>
            <a:r>
              <a:rPr lang="tr-TR" dirty="0" smtClean="0"/>
              <a:t> </a:t>
            </a:r>
            <a:r>
              <a:rPr lang="tr-TR" dirty="0" err="1" smtClean="0"/>
              <a:t>AM</a:t>
            </a:r>
            <a:r>
              <a:rPr lang="tr-TR" dirty="0" smtClean="0"/>
              <a:t>. 2009</a:t>
            </a:r>
            <a:endParaRPr lang="tr-TR" dirty="0"/>
          </a:p>
        </p:txBody>
      </p:sp>
      <p:sp>
        <p:nvSpPr>
          <p:cNvPr id="4" name="3 Gülen Yüz"/>
          <p:cNvSpPr/>
          <p:nvPr/>
        </p:nvSpPr>
        <p:spPr>
          <a:xfrm>
            <a:off x="4500562" y="4857760"/>
            <a:ext cx="928694" cy="42862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Progestinler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r>
              <a:rPr lang="tr-TR" dirty="0" smtClean="0"/>
              <a:t>Siklik </a:t>
            </a:r>
            <a:r>
              <a:rPr lang="tr-TR" dirty="0" err="1" smtClean="0"/>
              <a:t>progesteron</a:t>
            </a:r>
            <a:r>
              <a:rPr lang="tr-TR" dirty="0" smtClean="0"/>
              <a:t> kullanımı </a:t>
            </a:r>
            <a:r>
              <a:rPr lang="tr-TR" dirty="0" err="1" smtClean="0"/>
              <a:t>yılllardır</a:t>
            </a:r>
            <a:r>
              <a:rPr lang="tr-TR" dirty="0" smtClean="0"/>
              <a:t> kullanılagelmiş  tedavilerdir.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Luteal</a:t>
            </a:r>
            <a:r>
              <a:rPr lang="tr-TR" b="1" dirty="0" smtClean="0">
                <a:solidFill>
                  <a:srgbClr val="FF0000"/>
                </a:solidFill>
              </a:rPr>
              <a:t> 10-14 gün </a:t>
            </a:r>
            <a:r>
              <a:rPr lang="tr-TR" b="1" dirty="0" err="1" smtClean="0">
                <a:solidFill>
                  <a:srgbClr val="FF0000"/>
                </a:solidFill>
              </a:rPr>
              <a:t>progestan</a:t>
            </a:r>
            <a:r>
              <a:rPr lang="tr-TR" b="1" dirty="0" smtClean="0">
                <a:solidFill>
                  <a:srgbClr val="FF0000"/>
                </a:solidFill>
              </a:rPr>
              <a:t> kullanımını </a:t>
            </a:r>
            <a:r>
              <a:rPr lang="tr-TR" b="1" dirty="0" err="1" smtClean="0">
                <a:solidFill>
                  <a:srgbClr val="FF0000"/>
                </a:solidFill>
              </a:rPr>
              <a:t>AUK</a:t>
            </a:r>
            <a:r>
              <a:rPr lang="tr-TR" b="1" dirty="0" smtClean="0">
                <a:solidFill>
                  <a:srgbClr val="FF0000"/>
                </a:solidFill>
              </a:rPr>
              <a:t> tedavisinde yeri yoktur</a:t>
            </a:r>
          </a:p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Sadece </a:t>
            </a:r>
            <a:r>
              <a:rPr lang="tr-TR" dirty="0" err="1" smtClean="0"/>
              <a:t>Progesterone</a:t>
            </a:r>
            <a:r>
              <a:rPr lang="tr-TR" dirty="0" smtClean="0"/>
              <a:t> içeren </a:t>
            </a:r>
            <a:r>
              <a:rPr lang="tr-TR" dirty="0" err="1" smtClean="0"/>
              <a:t>Kontraseptifler</a:t>
            </a:r>
            <a:r>
              <a:rPr lang="tr-TR" dirty="0" smtClean="0"/>
              <a:t> </a:t>
            </a:r>
            <a:r>
              <a:rPr lang="tr-TR" b="1" dirty="0" smtClean="0"/>
              <a:t>Kendileri de sık ara kanama yaptıkları için </a:t>
            </a:r>
            <a:r>
              <a:rPr lang="tr-TR" b="1" dirty="0" err="1" smtClean="0"/>
              <a:t>AUK</a:t>
            </a:r>
            <a:r>
              <a:rPr lang="tr-TR" b="1" dirty="0" smtClean="0"/>
              <a:t> tedavisinde ilk seçenek değildirler</a:t>
            </a:r>
            <a:r>
              <a:rPr lang="tr-TR" dirty="0" smtClean="0"/>
              <a:t>.</a:t>
            </a:r>
          </a:p>
          <a:p>
            <a:r>
              <a:rPr lang="tr-TR" dirty="0" smtClean="0"/>
              <a:t>%20 vakada </a:t>
            </a:r>
            <a:r>
              <a:rPr lang="tr-TR" dirty="0" err="1" smtClean="0"/>
              <a:t>amenore</a:t>
            </a:r>
            <a:r>
              <a:rPr lang="tr-TR" dirty="0" smtClean="0"/>
              <a:t> yapabilir.</a:t>
            </a:r>
          </a:p>
          <a:p>
            <a:endParaRPr lang="tr-TR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Uzatılmış </a:t>
            </a:r>
            <a:r>
              <a:rPr lang="tr-TR" dirty="0" err="1" smtClean="0"/>
              <a:t>progestin</a:t>
            </a:r>
            <a:r>
              <a:rPr lang="tr-TR" dirty="0" smtClean="0"/>
              <a:t> tedavisi (5-26) </a:t>
            </a:r>
          </a:p>
          <a:p>
            <a:r>
              <a:rPr lang="tr-TR" dirty="0" smtClean="0"/>
              <a:t>2.5-10 mg </a:t>
            </a:r>
            <a:r>
              <a:rPr lang="tr-TR" dirty="0" err="1" smtClean="0"/>
              <a:t>MPA</a:t>
            </a:r>
            <a:r>
              <a:rPr lang="tr-TR" dirty="0" smtClean="0"/>
              <a:t>, 2,5-5 mg of </a:t>
            </a:r>
            <a:r>
              <a:rPr lang="tr-TR" dirty="0" err="1" smtClean="0"/>
              <a:t>NETA</a:t>
            </a:r>
            <a:r>
              <a:rPr lang="tr-TR" dirty="0" smtClean="0"/>
              <a:t>, </a:t>
            </a:r>
            <a:r>
              <a:rPr lang="tr-TR" dirty="0" err="1" smtClean="0"/>
              <a:t>micronised</a:t>
            </a:r>
            <a:r>
              <a:rPr lang="tr-TR" dirty="0" smtClean="0"/>
              <a:t> P 200- 400 mg günlük</a:t>
            </a:r>
          </a:p>
          <a:p>
            <a:r>
              <a:rPr lang="tr-TR" dirty="0" smtClean="0"/>
              <a:t>Uzun </a:t>
            </a:r>
            <a:r>
              <a:rPr lang="tr-TR" dirty="0" smtClean="0"/>
              <a:t>dönem kullanımı zayıf </a:t>
            </a:r>
            <a:r>
              <a:rPr lang="tr-TR" dirty="0" err="1" smtClean="0"/>
              <a:t>estrojen</a:t>
            </a:r>
            <a:r>
              <a:rPr lang="tr-TR" dirty="0" smtClean="0"/>
              <a:t> azlığına bağlı yan etkiler belirgin</a:t>
            </a:r>
            <a:r>
              <a:rPr lang="tr-TR" b="1" dirty="0" smtClean="0">
                <a:solidFill>
                  <a:srgbClr val="FF0000"/>
                </a:solidFill>
              </a:rPr>
              <a:t>, 3 aydan fazla devam etme oranı %22 </a:t>
            </a:r>
          </a:p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</a:rPr>
              <a:t>     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Abu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Hashim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contraception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2012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Uzun dönem kullanımı sonunda oluşan </a:t>
            </a:r>
            <a:r>
              <a:rPr lang="tr-TR" dirty="0" err="1" smtClean="0"/>
              <a:t>estrojen</a:t>
            </a:r>
            <a:r>
              <a:rPr lang="tr-TR" dirty="0" smtClean="0"/>
              <a:t> eksikliği </a:t>
            </a:r>
            <a:r>
              <a:rPr lang="tr-TR" b="1" dirty="0" smtClean="0">
                <a:solidFill>
                  <a:srgbClr val="FF0000"/>
                </a:solidFill>
              </a:rPr>
              <a:t>kemik kaybına </a:t>
            </a:r>
            <a:r>
              <a:rPr lang="tr-TR" dirty="0" smtClean="0"/>
              <a:t>yol açar ve </a:t>
            </a:r>
            <a:r>
              <a:rPr lang="tr-TR" dirty="0" err="1" smtClean="0"/>
              <a:t>adolesan</a:t>
            </a:r>
            <a:r>
              <a:rPr lang="tr-TR" dirty="0" smtClean="0"/>
              <a:t>, </a:t>
            </a:r>
            <a:r>
              <a:rPr lang="tr-TR" dirty="0" err="1" smtClean="0"/>
              <a:t>perimenopozal</a:t>
            </a:r>
            <a:r>
              <a:rPr lang="tr-TR" dirty="0" smtClean="0"/>
              <a:t> kadında kullanımı sınırlıdır. </a:t>
            </a:r>
            <a:endParaRPr lang="tr-TR" dirty="0"/>
          </a:p>
        </p:txBody>
      </p:sp>
      <p:sp>
        <p:nvSpPr>
          <p:cNvPr id="5" name="4 Aşağı Ok"/>
          <p:cNvSpPr/>
          <p:nvPr/>
        </p:nvSpPr>
        <p:spPr>
          <a:xfrm>
            <a:off x="8286776" y="3286124"/>
            <a:ext cx="484632" cy="207170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Treneksamik</a:t>
            </a:r>
            <a:r>
              <a:rPr lang="tr-TR" b="1" dirty="0" smtClean="0"/>
              <a:t> Asit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285860"/>
            <a:ext cx="8229600" cy="5572140"/>
          </a:xfrm>
        </p:spPr>
        <p:txBody>
          <a:bodyPr>
            <a:normAutofit fontScale="40000" lnSpcReduction="20000"/>
          </a:bodyPr>
          <a:lstStyle/>
          <a:p>
            <a:r>
              <a:rPr lang="tr-TR" sz="5100" dirty="0" err="1" smtClean="0"/>
              <a:t>Antifibrinolitik</a:t>
            </a:r>
            <a:r>
              <a:rPr lang="tr-TR" sz="5100" dirty="0" smtClean="0"/>
              <a:t> </a:t>
            </a:r>
            <a:r>
              <a:rPr lang="tr-TR" sz="5100" dirty="0" smtClean="0"/>
              <a:t>etki</a:t>
            </a:r>
            <a:r>
              <a:rPr lang="tr-TR" sz="5100" dirty="0" smtClean="0"/>
              <a:t>. </a:t>
            </a:r>
            <a:r>
              <a:rPr lang="tr-TR" sz="5100" dirty="0" err="1" smtClean="0"/>
              <a:t>Plasminojenden</a:t>
            </a:r>
            <a:r>
              <a:rPr lang="tr-TR" sz="5100" dirty="0" smtClean="0"/>
              <a:t> </a:t>
            </a:r>
            <a:r>
              <a:rPr lang="tr-TR" sz="5100" dirty="0" err="1" smtClean="0"/>
              <a:t>plasmin</a:t>
            </a:r>
            <a:r>
              <a:rPr lang="tr-TR" sz="5100" dirty="0" smtClean="0"/>
              <a:t> oluşumunu kompetitif olarak bloke eder. </a:t>
            </a:r>
            <a:r>
              <a:rPr lang="tr-TR" sz="5100" dirty="0" err="1" smtClean="0"/>
              <a:t>FDA</a:t>
            </a:r>
            <a:r>
              <a:rPr lang="tr-TR" sz="5100" dirty="0" smtClean="0"/>
              <a:t> onayı var. </a:t>
            </a:r>
          </a:p>
          <a:p>
            <a:endParaRPr lang="tr-TR" sz="5100" dirty="0" smtClean="0"/>
          </a:p>
          <a:p>
            <a:r>
              <a:rPr lang="tr-TR" sz="5100" dirty="0" smtClean="0"/>
              <a:t> Kanama </a:t>
            </a:r>
            <a:r>
              <a:rPr lang="tr-TR" sz="5100" dirty="0" smtClean="0"/>
              <a:t>miktarını </a:t>
            </a:r>
            <a:r>
              <a:rPr lang="tr-TR" sz="5100" dirty="0" smtClean="0"/>
              <a:t>azaltır (%30-55). Akut ve kronik </a:t>
            </a:r>
            <a:r>
              <a:rPr lang="tr-TR" sz="5100" dirty="0" err="1" smtClean="0"/>
              <a:t>AUK</a:t>
            </a:r>
            <a:r>
              <a:rPr lang="tr-TR" sz="5100" dirty="0" smtClean="0"/>
              <a:t> da kullanılabilir. </a:t>
            </a:r>
          </a:p>
          <a:p>
            <a:endParaRPr lang="tr-TR" sz="5100" dirty="0" smtClean="0"/>
          </a:p>
          <a:p>
            <a:r>
              <a:rPr lang="tr-TR" sz="5100" dirty="0" smtClean="0"/>
              <a:t>1960 </a:t>
            </a:r>
            <a:r>
              <a:rPr lang="tr-TR" sz="5100" dirty="0" err="1" smtClean="0"/>
              <a:t>lardan</a:t>
            </a:r>
            <a:r>
              <a:rPr lang="tr-TR" sz="5100" dirty="0" smtClean="0"/>
              <a:t> beri kullanımı olan bir ilaç. </a:t>
            </a:r>
            <a:r>
              <a:rPr lang="tr-TR" sz="5100" dirty="0" err="1" smtClean="0"/>
              <a:t>TROMBOEMBOLİ</a:t>
            </a:r>
            <a:r>
              <a:rPr lang="tr-TR" sz="5100" dirty="0" smtClean="0"/>
              <a:t> riski mevcut.</a:t>
            </a:r>
          </a:p>
          <a:p>
            <a:endParaRPr lang="tr-TR" sz="5100" dirty="0" smtClean="0"/>
          </a:p>
          <a:p>
            <a:r>
              <a:rPr lang="tr-TR" sz="5100" dirty="0" smtClean="0"/>
              <a:t>Yan </a:t>
            </a:r>
            <a:r>
              <a:rPr lang="tr-TR" sz="5100" dirty="0" smtClean="0"/>
              <a:t>etkiler</a:t>
            </a:r>
            <a:r>
              <a:rPr lang="tr-TR" sz="5100" dirty="0" smtClean="0"/>
              <a:t>:</a:t>
            </a:r>
          </a:p>
          <a:p>
            <a:r>
              <a:rPr lang="tr-TR" sz="5100" b="1" dirty="0" err="1" smtClean="0"/>
              <a:t>Tromboemboli</a:t>
            </a:r>
            <a:r>
              <a:rPr lang="tr-TR" sz="5100" b="1" dirty="0" smtClean="0"/>
              <a:t> </a:t>
            </a:r>
            <a:r>
              <a:rPr lang="tr-TR" sz="5100" b="1" dirty="0" smtClean="0"/>
              <a:t>riski </a:t>
            </a:r>
            <a:r>
              <a:rPr lang="tr-TR" sz="5100" dirty="0" smtClean="0"/>
              <a:t>( özellikle  eş zamanlı KOK kullanımında dikkat)</a:t>
            </a:r>
          </a:p>
          <a:p>
            <a:r>
              <a:rPr lang="tr-TR" sz="5100" dirty="0" smtClean="0"/>
              <a:t>Bozulmuş renk görüşü</a:t>
            </a:r>
          </a:p>
          <a:p>
            <a:r>
              <a:rPr lang="tr-TR" sz="5100" dirty="0" smtClean="0"/>
              <a:t>DOZ</a:t>
            </a:r>
            <a:r>
              <a:rPr lang="tr-TR" sz="5100" dirty="0" smtClean="0"/>
              <a:t>: 500 mg </a:t>
            </a:r>
            <a:r>
              <a:rPr lang="tr-TR" sz="5100" dirty="0" err="1" smtClean="0"/>
              <a:t>tb</a:t>
            </a:r>
            <a:r>
              <a:rPr lang="tr-TR" sz="5100" dirty="0" smtClean="0"/>
              <a:t> (</a:t>
            </a:r>
            <a:r>
              <a:rPr lang="tr-TR" sz="5100" dirty="0" err="1" smtClean="0"/>
              <a:t>3x1</a:t>
            </a:r>
            <a:r>
              <a:rPr lang="tr-TR" sz="5100" dirty="0" smtClean="0"/>
              <a:t>) / 5 gün</a:t>
            </a:r>
          </a:p>
          <a:p>
            <a:pPr>
              <a:buNone/>
            </a:pPr>
            <a:endParaRPr lang="tr-TR" sz="5100" dirty="0" smtClean="0"/>
          </a:p>
          <a:p>
            <a:r>
              <a:rPr lang="tr-TR" sz="5100" dirty="0" smtClean="0"/>
              <a:t>ÖNERİ:  gebelik planlayan veya </a:t>
            </a:r>
            <a:r>
              <a:rPr lang="tr-TR" sz="5100" dirty="0" err="1" smtClean="0"/>
              <a:t>hormonal</a:t>
            </a:r>
            <a:r>
              <a:rPr lang="tr-TR" sz="5100" dirty="0" smtClean="0"/>
              <a:t> ilaç kullanamayanlarda SADECE KISA süreli kullanım. (</a:t>
            </a:r>
            <a:r>
              <a:rPr lang="tr-TR" sz="5100" dirty="0" err="1" smtClean="0"/>
              <a:t>Expert</a:t>
            </a:r>
            <a:r>
              <a:rPr lang="tr-TR" sz="5100" dirty="0" smtClean="0"/>
              <a:t> </a:t>
            </a:r>
            <a:r>
              <a:rPr lang="tr-TR" sz="5100" dirty="0" err="1" smtClean="0"/>
              <a:t>opinion</a:t>
            </a:r>
            <a:r>
              <a:rPr lang="tr-TR" sz="5100" dirty="0" smtClean="0"/>
              <a:t>)</a:t>
            </a:r>
          </a:p>
          <a:p>
            <a:endParaRPr lang="tr-TR" dirty="0" smtClean="0"/>
          </a:p>
          <a:p>
            <a:endParaRPr lang="tr-TR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James AH, Kouides PA, Abdul-Kadir 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tr-TR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i="1" dirty="0" err="1" smtClean="0">
                <a:latin typeface="Times New Roman" pitchFamily="18" charset="0"/>
                <a:cs typeface="Times New Roman" pitchFamily="18" charset="0"/>
              </a:rPr>
              <a:t>Eur</a:t>
            </a:r>
            <a:r>
              <a:rPr lang="tr-T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i="1" dirty="0" smtClean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tr-TR" i="1" dirty="0" err="1" smtClean="0">
                <a:latin typeface="Times New Roman" pitchFamily="18" charset="0"/>
                <a:cs typeface="Times New Roman" pitchFamily="18" charset="0"/>
              </a:rPr>
              <a:t>Obstet</a:t>
            </a:r>
            <a:r>
              <a:rPr lang="tr-T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i="1" dirty="0" err="1" smtClean="0">
                <a:latin typeface="Times New Roman" pitchFamily="18" charset="0"/>
                <a:cs typeface="Times New Roman" pitchFamily="18" charset="0"/>
              </a:rPr>
              <a:t>Gynecol</a:t>
            </a:r>
            <a:r>
              <a:rPr lang="tr-T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i="1" dirty="0" err="1" smtClean="0">
                <a:latin typeface="Times New Roman" pitchFamily="18" charset="0"/>
                <a:cs typeface="Times New Roman" pitchFamily="18" charset="0"/>
              </a:rPr>
              <a:t>Reprod</a:t>
            </a:r>
            <a:r>
              <a:rPr lang="tr-T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i="1" dirty="0" err="1" smtClean="0">
                <a:latin typeface="Times New Roman" pitchFamily="18" charset="0"/>
                <a:cs typeface="Times New Roman" pitchFamily="18" charset="0"/>
              </a:rPr>
              <a:t>Biol</a:t>
            </a:r>
            <a:r>
              <a:rPr lang="tr-TR" i="1" dirty="0" smtClean="0">
                <a:latin typeface="Times New Roman" pitchFamily="18" charset="0"/>
                <a:cs typeface="Times New Roman" pitchFamily="18" charset="0"/>
              </a:rPr>
              <a:t> 2011;158:124–34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3286116" y="1785926"/>
            <a:ext cx="1143008" cy="8572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NSAIDs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Mefenamik</a:t>
            </a:r>
            <a:r>
              <a:rPr lang="tr-TR" dirty="0" smtClean="0"/>
              <a:t> asit: 500 MG (</a:t>
            </a:r>
            <a:r>
              <a:rPr lang="tr-TR" dirty="0" err="1" smtClean="0"/>
              <a:t>3X1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Naproksen</a:t>
            </a:r>
            <a:r>
              <a:rPr lang="tr-TR" dirty="0" smtClean="0"/>
              <a:t>: 500 mg ( 3 saat arayla 2 doz) sonra </a:t>
            </a:r>
            <a:r>
              <a:rPr lang="tr-TR" dirty="0" err="1" smtClean="0"/>
              <a:t>2x500</a:t>
            </a:r>
            <a:r>
              <a:rPr lang="tr-TR" dirty="0" smtClean="0"/>
              <a:t> mg günlük doz</a:t>
            </a:r>
          </a:p>
          <a:p>
            <a:r>
              <a:rPr lang="tr-TR" dirty="0" err="1" smtClean="0"/>
              <a:t>Ibuprofen</a:t>
            </a:r>
            <a:r>
              <a:rPr lang="tr-TR" dirty="0" smtClean="0"/>
              <a:t>:600 mg/ gün</a:t>
            </a:r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NSAID</a:t>
            </a:r>
            <a:r>
              <a:rPr lang="tr-TR" b="1" dirty="0" smtClean="0">
                <a:solidFill>
                  <a:srgbClr val="FF0000"/>
                </a:solidFill>
              </a:rPr>
              <a:t> &gt; </a:t>
            </a:r>
            <a:r>
              <a:rPr lang="tr-TR" b="1" dirty="0" err="1" smtClean="0">
                <a:solidFill>
                  <a:srgbClr val="FF0000"/>
                </a:solidFill>
              </a:rPr>
              <a:t>plasebodan</a:t>
            </a:r>
            <a:r>
              <a:rPr lang="tr-TR" b="1" dirty="0" smtClean="0">
                <a:solidFill>
                  <a:srgbClr val="FF0000"/>
                </a:solidFill>
              </a:rPr>
              <a:t> daha etkin,ancak </a:t>
            </a:r>
            <a:r>
              <a:rPr lang="tr-TR" b="1" dirty="0" err="1" smtClean="0">
                <a:solidFill>
                  <a:srgbClr val="FF0000"/>
                </a:solidFill>
              </a:rPr>
              <a:t>trenaksenamik</a:t>
            </a:r>
            <a:r>
              <a:rPr lang="tr-TR" b="1" dirty="0" smtClean="0">
                <a:solidFill>
                  <a:srgbClr val="FF0000"/>
                </a:solidFill>
              </a:rPr>
              <a:t> asit veya </a:t>
            </a:r>
            <a:r>
              <a:rPr lang="tr-TR" b="1" dirty="0" err="1" smtClean="0">
                <a:solidFill>
                  <a:srgbClr val="FF0000"/>
                </a:solidFill>
              </a:rPr>
              <a:t>LNGIUD</a:t>
            </a:r>
            <a:r>
              <a:rPr lang="tr-TR" b="1" dirty="0" smtClean="0">
                <a:solidFill>
                  <a:srgbClr val="FF0000"/>
                </a:solidFill>
              </a:rPr>
              <a:t> kadar etkin değil.</a:t>
            </a:r>
          </a:p>
          <a:p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Non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steroidal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anti-</a:t>
            </a:r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inflammatory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drugs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heavy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menstrual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bleeding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Lethaby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Duckitt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K, </a:t>
            </a:r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Farquhar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C </a:t>
            </a:r>
          </a:p>
          <a:p>
            <a:pPr>
              <a:buNone/>
            </a:pP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Cochrane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Database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Syst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Rev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. 2013; </a:t>
            </a:r>
            <a:endParaRPr lang="tr-TR" sz="2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HRT</a:t>
            </a:r>
            <a:r>
              <a:rPr lang="tr-TR" dirty="0" smtClean="0"/>
              <a:t> kullanılabilir mi?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Kontrasepsiyon</a:t>
            </a:r>
            <a:r>
              <a:rPr lang="tr-TR" dirty="0" smtClean="0"/>
              <a:t> için başka yöntem kullanan, </a:t>
            </a:r>
            <a:r>
              <a:rPr lang="tr-TR" dirty="0" err="1" smtClean="0"/>
              <a:t>OBEZ</a:t>
            </a:r>
            <a:r>
              <a:rPr lang="tr-TR" dirty="0" smtClean="0"/>
              <a:t> ve </a:t>
            </a:r>
            <a:r>
              <a:rPr lang="tr-TR" dirty="0" err="1" smtClean="0"/>
              <a:t>HİPERTANSİF</a:t>
            </a:r>
            <a:r>
              <a:rPr lang="tr-TR" dirty="0" smtClean="0"/>
              <a:t> grupta, </a:t>
            </a:r>
            <a:r>
              <a:rPr lang="tr-TR" dirty="0" err="1" smtClean="0"/>
              <a:t>5mcg</a:t>
            </a:r>
            <a:r>
              <a:rPr lang="tr-TR" dirty="0" smtClean="0"/>
              <a:t> </a:t>
            </a:r>
            <a:r>
              <a:rPr lang="tr-TR" dirty="0" err="1" smtClean="0"/>
              <a:t>EE</a:t>
            </a:r>
            <a:r>
              <a:rPr lang="tr-TR" dirty="0" smtClean="0"/>
              <a:t>+ </a:t>
            </a:r>
            <a:r>
              <a:rPr lang="tr-TR" dirty="0" err="1" smtClean="0"/>
              <a:t>1mg</a:t>
            </a:r>
            <a:r>
              <a:rPr lang="tr-TR" dirty="0" smtClean="0"/>
              <a:t> </a:t>
            </a:r>
            <a:r>
              <a:rPr lang="tr-TR" dirty="0" err="1" smtClean="0"/>
              <a:t>noretindron</a:t>
            </a:r>
            <a:r>
              <a:rPr lang="tr-TR" dirty="0" smtClean="0"/>
              <a:t> 28 </a:t>
            </a:r>
            <a:r>
              <a:rPr lang="tr-TR" dirty="0" err="1" smtClean="0"/>
              <a:t>tb</a:t>
            </a:r>
            <a:r>
              <a:rPr lang="tr-TR" dirty="0" smtClean="0"/>
              <a:t> kullanım </a:t>
            </a:r>
            <a:r>
              <a:rPr lang="tr-TR" dirty="0" err="1" smtClean="0"/>
              <a:t>perimenopozal</a:t>
            </a:r>
            <a:r>
              <a:rPr lang="tr-TR" dirty="0" smtClean="0"/>
              <a:t> dönemde olabilir.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357158" y="214290"/>
          <a:ext cx="8643999" cy="2774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6578"/>
                <a:gridCol w="1885421"/>
                <a:gridCol w="2161000"/>
                <a:gridCol w="2161000"/>
              </a:tblGrid>
              <a:tr h="488636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ETİNİLESTRADİOL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 35 mg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30mg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20 mg</a:t>
                      </a:r>
                      <a:endParaRPr lang="tr-TR" sz="1600" dirty="0"/>
                    </a:p>
                  </a:txBody>
                  <a:tcPr/>
                </a:tc>
              </a:tr>
              <a:tr h="2226008"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DIANE</a:t>
                      </a:r>
                      <a:r>
                        <a:rPr lang="tr-TR" sz="1600" dirty="0" smtClean="0"/>
                        <a:t>-35</a:t>
                      </a:r>
                    </a:p>
                    <a:p>
                      <a:r>
                        <a:rPr lang="tr-TR" sz="1600" dirty="0" err="1" smtClean="0"/>
                        <a:t>ELLEACNELLE</a:t>
                      </a:r>
                      <a:r>
                        <a:rPr lang="tr-TR" sz="1600" dirty="0" smtClean="0"/>
                        <a:t> </a:t>
                      </a:r>
                    </a:p>
                    <a:p>
                      <a:r>
                        <a:rPr lang="tr-TR" sz="1600" dirty="0" err="1" smtClean="0"/>
                        <a:t>GYNELLE</a:t>
                      </a:r>
                      <a:r>
                        <a:rPr lang="tr-TR" sz="1600" dirty="0" smtClean="0"/>
                        <a:t> </a:t>
                      </a:r>
                    </a:p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YASMIN</a:t>
                      </a:r>
                      <a:endParaRPr lang="tr-TR" sz="1600" dirty="0" smtClean="0"/>
                    </a:p>
                    <a:p>
                      <a:r>
                        <a:rPr lang="tr-TR" sz="1600" dirty="0" err="1" smtClean="0"/>
                        <a:t>BELARA</a:t>
                      </a:r>
                      <a:r>
                        <a:rPr lang="tr-TR" sz="1600" dirty="0" smtClean="0"/>
                        <a:t> </a:t>
                      </a:r>
                    </a:p>
                    <a:p>
                      <a:r>
                        <a:rPr lang="tr-TR" sz="1600" dirty="0" err="1" smtClean="0"/>
                        <a:t>DESOLETT</a:t>
                      </a:r>
                      <a:r>
                        <a:rPr lang="tr-TR" sz="1600" dirty="0" smtClean="0"/>
                        <a:t> </a:t>
                      </a:r>
                    </a:p>
                    <a:p>
                      <a:r>
                        <a:rPr lang="tr-TR" sz="1600" dirty="0" err="1" smtClean="0"/>
                        <a:t>DIENILLE</a:t>
                      </a:r>
                      <a:r>
                        <a:rPr lang="tr-TR" sz="1600" dirty="0" smtClean="0"/>
                        <a:t> </a:t>
                      </a:r>
                    </a:p>
                    <a:p>
                      <a:r>
                        <a:rPr lang="tr-TR" sz="1600" dirty="0" err="1" smtClean="0"/>
                        <a:t>DROSETIL</a:t>
                      </a:r>
                      <a:r>
                        <a:rPr lang="tr-TR" sz="1600" dirty="0" smtClean="0"/>
                        <a:t> </a:t>
                      </a:r>
                    </a:p>
                    <a:p>
                      <a:r>
                        <a:rPr lang="tr-TR" sz="1600" dirty="0" err="1" smtClean="0"/>
                        <a:t>GINERA</a:t>
                      </a:r>
                      <a:r>
                        <a:rPr lang="tr-TR" sz="1600" dirty="0" smtClean="0"/>
                        <a:t> </a:t>
                      </a:r>
                    </a:p>
                    <a:p>
                      <a:r>
                        <a:rPr lang="tr-TR" sz="1600" dirty="0" err="1" smtClean="0"/>
                        <a:t>JERBERA</a:t>
                      </a:r>
                      <a:r>
                        <a:rPr lang="tr-TR" sz="1600" dirty="0" smtClean="0"/>
                        <a:t>  </a:t>
                      </a:r>
                    </a:p>
                    <a:p>
                      <a:r>
                        <a:rPr lang="tr-TR" sz="1600" dirty="0" err="1" smtClean="0"/>
                        <a:t>MICROGYNON</a:t>
                      </a:r>
                      <a:endParaRPr lang="tr-TR" sz="1600" dirty="0" smtClean="0"/>
                    </a:p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YAZZ</a:t>
                      </a:r>
                      <a:r>
                        <a:rPr lang="tr-TR" sz="1600" dirty="0" smtClean="0"/>
                        <a:t>  </a:t>
                      </a:r>
                    </a:p>
                    <a:p>
                      <a:r>
                        <a:rPr lang="tr-TR" sz="1600" dirty="0" err="1" smtClean="0"/>
                        <a:t>DROSPERA</a:t>
                      </a:r>
                      <a:endParaRPr lang="tr-TR" sz="1600" dirty="0" smtClean="0"/>
                    </a:p>
                    <a:p>
                      <a:r>
                        <a:rPr lang="tr-TR" sz="1600" dirty="0" err="1" smtClean="0"/>
                        <a:t>MIRANOVA</a:t>
                      </a:r>
                      <a:endParaRPr lang="tr-TR" sz="1600" dirty="0" smtClean="0"/>
                    </a:p>
                    <a:p>
                      <a:r>
                        <a:rPr lang="tr-TR" sz="1600" dirty="0" err="1" smtClean="0"/>
                        <a:t>MYRALON</a:t>
                      </a:r>
                      <a:r>
                        <a:rPr lang="tr-TR" sz="1600" dirty="0" smtClean="0"/>
                        <a:t> </a:t>
                      </a:r>
                    </a:p>
                    <a:p>
                      <a:r>
                        <a:rPr lang="tr-TR" sz="1600" dirty="0" err="1" smtClean="0"/>
                        <a:t>REGINON</a:t>
                      </a:r>
                      <a:r>
                        <a:rPr lang="tr-TR" sz="1600" dirty="0" smtClean="0"/>
                        <a:t> </a:t>
                      </a:r>
                    </a:p>
                    <a:p>
                      <a:endParaRPr lang="tr-T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071538" y="3929066"/>
          <a:ext cx="7167570" cy="24475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32891"/>
                <a:gridCol w="2734679"/>
              </a:tblGrid>
              <a:tr h="527359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 AVANTAJ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DEZAVANTAJ</a:t>
                      </a:r>
                      <a:endParaRPr lang="tr-TR" sz="2400" dirty="0"/>
                    </a:p>
                  </a:txBody>
                  <a:tcPr/>
                </a:tc>
              </a:tr>
              <a:tr h="183009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tr-TR" sz="2400" dirty="0" smtClean="0"/>
                    </a:p>
                    <a:p>
                      <a:pPr>
                        <a:buNone/>
                      </a:pPr>
                      <a:r>
                        <a:rPr lang="tr-TR" sz="2400" dirty="0" err="1" smtClean="0"/>
                        <a:t>Kardiyovasküler</a:t>
                      </a:r>
                      <a:r>
                        <a:rPr lang="tr-TR" sz="2400" dirty="0" smtClean="0"/>
                        <a:t> komplikasyonlar</a:t>
                      </a:r>
                    </a:p>
                    <a:p>
                      <a:pPr>
                        <a:buNone/>
                      </a:pPr>
                      <a:r>
                        <a:rPr lang="tr-TR" sz="2400" dirty="0" smtClean="0"/>
                        <a:t> Meme hassasiyeti, bulantı, şişkinlik hissinde azalma</a:t>
                      </a:r>
                    </a:p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Ara </a:t>
                      </a:r>
                      <a:r>
                        <a:rPr lang="tr-TR" sz="2400" dirty="0" smtClean="0"/>
                        <a:t>kanamalar</a:t>
                      </a:r>
                    </a:p>
                    <a:p>
                      <a:endParaRPr lang="tr-T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Aşağı Ok"/>
          <p:cNvSpPr/>
          <p:nvPr/>
        </p:nvSpPr>
        <p:spPr>
          <a:xfrm>
            <a:off x="7000892" y="3071810"/>
            <a:ext cx="642942" cy="78581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/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err="1" smtClean="0">
                <a:solidFill>
                  <a:srgbClr val="FF0000"/>
                </a:solidFill>
              </a:rPr>
              <a:t>Estradiol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valerate</a:t>
            </a:r>
            <a:r>
              <a:rPr lang="tr-TR" b="1" dirty="0" smtClean="0">
                <a:solidFill>
                  <a:srgbClr val="FF0000"/>
                </a:solidFill>
              </a:rPr>
              <a:t>/</a:t>
            </a:r>
            <a:r>
              <a:rPr lang="tr-TR" b="1" dirty="0" err="1" smtClean="0">
                <a:solidFill>
                  <a:srgbClr val="FF0000"/>
                </a:solidFill>
              </a:rPr>
              <a:t>dienogest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br>
              <a:rPr lang="tr-TR" b="1" dirty="0" smtClean="0">
                <a:solidFill>
                  <a:srgbClr val="FF0000"/>
                </a:solidFill>
              </a:rPr>
            </a:b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FDA</a:t>
            </a:r>
            <a:r>
              <a:rPr lang="tr-TR" dirty="0" smtClean="0"/>
              <a:t> tarafından </a:t>
            </a:r>
            <a:r>
              <a:rPr lang="tr-TR" dirty="0" err="1" smtClean="0"/>
              <a:t>AUK</a:t>
            </a:r>
            <a:r>
              <a:rPr lang="tr-TR" dirty="0" smtClean="0"/>
              <a:t> da organik patolojilere bağlı olmayan Aşırı </a:t>
            </a:r>
            <a:r>
              <a:rPr lang="tr-TR" dirty="0" err="1" smtClean="0"/>
              <a:t>menstrüel</a:t>
            </a:r>
            <a:r>
              <a:rPr lang="tr-TR" dirty="0" smtClean="0"/>
              <a:t> kanamalarda onaylanmış tek KOK</a:t>
            </a:r>
          </a:p>
          <a:p>
            <a:endParaRPr lang="tr-TR" dirty="0" smtClean="0"/>
          </a:p>
          <a:p>
            <a:r>
              <a:rPr lang="tr-TR" dirty="0" smtClean="0"/>
              <a:t>2 </a:t>
            </a:r>
            <a:r>
              <a:rPr lang="tr-TR" dirty="0" err="1" smtClean="0"/>
              <a:t>siklustan</a:t>
            </a:r>
            <a:r>
              <a:rPr lang="tr-TR" dirty="0" smtClean="0"/>
              <a:t> itibaren </a:t>
            </a:r>
            <a:r>
              <a:rPr lang="tr-TR" dirty="0" err="1" smtClean="0"/>
              <a:t>menseslerde</a:t>
            </a:r>
            <a:r>
              <a:rPr lang="tr-TR" dirty="0" smtClean="0"/>
              <a:t> %88 azalma</a:t>
            </a:r>
          </a:p>
          <a:p>
            <a:pPr>
              <a:buNone/>
            </a:pPr>
            <a:r>
              <a:rPr lang="tr-TR" dirty="0" smtClean="0"/>
              <a:t>sağlar.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Estradiol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Valerat</a:t>
            </a:r>
            <a:r>
              <a:rPr lang="tr-TR" sz="3200" b="1" dirty="0" smtClean="0">
                <a:solidFill>
                  <a:srgbClr val="FF0000"/>
                </a:solidFill>
              </a:rPr>
              <a:t> ve </a:t>
            </a:r>
            <a:r>
              <a:rPr lang="tr-TR" sz="3200" b="1" dirty="0" err="1" smtClean="0">
                <a:solidFill>
                  <a:srgbClr val="FF0000"/>
                </a:solidFill>
              </a:rPr>
              <a:t>Dienogestin</a:t>
            </a:r>
            <a:r>
              <a:rPr lang="tr-TR" sz="3200" b="1" dirty="0" smtClean="0">
                <a:solidFill>
                  <a:srgbClr val="FF0000"/>
                </a:solidFill>
              </a:rPr>
              <a:t> Özellikleri</a:t>
            </a:r>
            <a:endParaRPr lang="tr-TR" sz="32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89119"/>
            <a:ext cx="4038600" cy="45259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 err="1" smtClean="0"/>
              <a:t>Estradiol</a:t>
            </a:r>
            <a:r>
              <a:rPr lang="tr-TR" sz="2400" dirty="0" smtClean="0"/>
              <a:t> </a:t>
            </a:r>
            <a:r>
              <a:rPr lang="tr-TR" sz="2400" dirty="0" err="1" smtClean="0"/>
              <a:t>Valerat</a:t>
            </a:r>
            <a:r>
              <a:rPr lang="tr-TR" sz="2400" dirty="0" smtClean="0"/>
              <a:t>(EV), </a:t>
            </a:r>
          </a:p>
          <a:p>
            <a:pPr>
              <a:buNone/>
            </a:pPr>
            <a:r>
              <a:rPr lang="tr-TR" sz="2400" dirty="0" smtClean="0"/>
              <a:t>17</a:t>
            </a:r>
            <a:r>
              <a:rPr lang="el-GR" sz="2400" dirty="0" smtClean="0"/>
              <a:t>β-</a:t>
            </a:r>
            <a:r>
              <a:rPr lang="tr-TR" sz="2400" dirty="0" err="1" smtClean="0"/>
              <a:t>estradiol</a:t>
            </a:r>
            <a:r>
              <a:rPr lang="tr-TR" sz="2400" dirty="0" smtClean="0"/>
              <a:t> (</a:t>
            </a:r>
            <a:r>
              <a:rPr lang="tr-TR" sz="2400" dirty="0" err="1" smtClean="0"/>
              <a:t>E2</a:t>
            </a:r>
            <a:r>
              <a:rPr lang="tr-TR" sz="2400" dirty="0" smtClean="0"/>
              <a:t>) </a:t>
            </a:r>
            <a:r>
              <a:rPr lang="tr-TR" sz="2400" b="1" dirty="0" smtClean="0"/>
              <a:t>esteridir. </a:t>
            </a:r>
          </a:p>
          <a:p>
            <a:pPr>
              <a:buNone/>
            </a:pPr>
            <a:r>
              <a:rPr lang="tr-TR" sz="2400" dirty="0" smtClean="0"/>
              <a:t>EV ve </a:t>
            </a:r>
            <a:r>
              <a:rPr lang="tr-TR" sz="2400" dirty="0" err="1" smtClean="0"/>
              <a:t>E2</a:t>
            </a:r>
            <a:r>
              <a:rPr lang="tr-TR" sz="2400" dirty="0" smtClean="0"/>
              <a:t> </a:t>
            </a:r>
            <a:r>
              <a:rPr lang="tr-TR" sz="2400" dirty="0" err="1" smtClean="0"/>
              <a:t>farmakokinetiği</a:t>
            </a:r>
            <a:r>
              <a:rPr lang="tr-TR" sz="2400" dirty="0" smtClean="0"/>
              <a:t> ve farmakodinamiği benzerdir. </a:t>
            </a:r>
          </a:p>
          <a:p>
            <a:pPr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2 mg EV= 1.5 mg </a:t>
            </a:r>
            <a:r>
              <a:rPr lang="tr-TR" sz="2400" dirty="0" err="1" smtClean="0">
                <a:solidFill>
                  <a:srgbClr val="FF0000"/>
                </a:solidFill>
              </a:rPr>
              <a:t>E2</a:t>
            </a:r>
            <a:r>
              <a:rPr lang="tr-TR" sz="2400" dirty="0" smtClean="0">
                <a:solidFill>
                  <a:srgbClr val="FF0000"/>
                </a:solidFill>
              </a:rPr>
              <a:t> eşdeğerdir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14800" cy="45259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 err="1" smtClean="0"/>
              <a:t>Dienogest</a:t>
            </a:r>
            <a:r>
              <a:rPr lang="tr-TR" sz="2400" dirty="0" smtClean="0"/>
              <a:t> 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     farmakolojik olarak </a:t>
            </a:r>
            <a:r>
              <a:rPr lang="tr-TR" sz="2400" dirty="0" err="1" smtClean="0"/>
              <a:t>nortestesteron</a:t>
            </a:r>
            <a:r>
              <a:rPr lang="tr-TR" sz="2400" dirty="0" smtClean="0"/>
              <a:t> ve </a:t>
            </a:r>
            <a:r>
              <a:rPr lang="tr-TR" sz="2400" dirty="0" err="1" smtClean="0"/>
              <a:t>progesteron</a:t>
            </a:r>
            <a:r>
              <a:rPr lang="tr-TR" sz="2400" dirty="0" smtClean="0"/>
              <a:t> özellikleri taşır.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  <p:pic>
        <p:nvPicPr>
          <p:cNvPr id="5" name="Picture 2" descr="C:\Users\LENOVO\Desktop\images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857628"/>
            <a:ext cx="3357586" cy="1643074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6" name="Picture 2" descr="C:\Users\LENOVO\Desktop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857628"/>
            <a:ext cx="3357554" cy="1721548"/>
          </a:xfrm>
          <a:prstGeom prst="rect">
            <a:avLst/>
          </a:prstGeom>
          <a:noFill/>
        </p:spPr>
      </p:pic>
      <p:sp>
        <p:nvSpPr>
          <p:cNvPr id="7" name="6 Dikdörtgen"/>
          <p:cNvSpPr/>
          <p:nvPr/>
        </p:nvSpPr>
        <p:spPr>
          <a:xfrm>
            <a:off x="1000100" y="5500702"/>
            <a:ext cx="1850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17</a:t>
            </a:r>
            <a:r>
              <a:rPr lang="el-GR" dirty="0" smtClean="0"/>
              <a:t>β-</a:t>
            </a:r>
            <a:r>
              <a:rPr lang="tr-TR" dirty="0" err="1" smtClean="0"/>
              <a:t>estradiol</a:t>
            </a:r>
            <a:r>
              <a:rPr lang="tr-TR" dirty="0" smtClean="0"/>
              <a:t> (</a:t>
            </a:r>
            <a:r>
              <a:rPr lang="tr-TR" dirty="0" err="1" smtClean="0"/>
              <a:t>E2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143240" y="4500570"/>
            <a:ext cx="663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/>
              <a:t>ester</a:t>
            </a:r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77 Dikdörtgen"/>
          <p:cNvSpPr/>
          <p:nvPr/>
        </p:nvSpPr>
        <p:spPr>
          <a:xfrm>
            <a:off x="3428992" y="714356"/>
            <a:ext cx="3016339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800" dirty="0" err="1" smtClean="0">
                <a:ea typeface="ＭＳ Ｐゴシック" pitchFamily="34" charset="-128"/>
              </a:rPr>
              <a:t>E</a:t>
            </a:r>
            <a:r>
              <a:rPr lang="en-US" sz="2800" baseline="-25000" dirty="0" err="1" smtClean="0">
                <a:ea typeface="ＭＳ Ｐゴシック" pitchFamily="34" charset="-128"/>
              </a:rPr>
              <a:t>2</a:t>
            </a:r>
            <a:r>
              <a:rPr lang="en-US" sz="2800" dirty="0" err="1" smtClean="0">
                <a:ea typeface="ＭＳ Ｐゴシック" pitchFamily="34" charset="-128"/>
              </a:rPr>
              <a:t>V</a:t>
            </a:r>
            <a:r>
              <a:rPr lang="en-US" sz="2800" dirty="0" smtClean="0">
                <a:ea typeface="ＭＳ Ｐゴシック" pitchFamily="34" charset="-128"/>
              </a:rPr>
              <a:t> Hydrolysis to </a:t>
            </a:r>
            <a:r>
              <a:rPr lang="en-US" sz="2800" dirty="0" err="1" smtClean="0">
                <a:ea typeface="ＭＳ Ｐゴシック" pitchFamily="34" charset="-128"/>
              </a:rPr>
              <a:t>E</a:t>
            </a:r>
            <a:r>
              <a:rPr lang="en-US" sz="2800" baseline="-25000" dirty="0" err="1" smtClean="0">
                <a:ea typeface="ＭＳ Ｐゴシック" pitchFamily="34" charset="-128"/>
              </a:rPr>
              <a:t>2</a:t>
            </a:r>
            <a:endParaRPr lang="tr-TR" sz="2800" dirty="0"/>
          </a:p>
        </p:txBody>
      </p:sp>
      <p:grpSp>
        <p:nvGrpSpPr>
          <p:cNvPr id="79" name="Gruppieren 4"/>
          <p:cNvGrpSpPr>
            <a:grpSpLocks/>
          </p:cNvGrpSpPr>
          <p:nvPr/>
        </p:nvGrpSpPr>
        <p:grpSpPr bwMode="auto">
          <a:xfrm>
            <a:off x="482600" y="1684338"/>
            <a:ext cx="8180388" cy="4121150"/>
            <a:chOff x="481013" y="1760538"/>
            <a:chExt cx="8180387" cy="4121150"/>
          </a:xfrm>
        </p:grpSpPr>
        <p:sp>
          <p:nvSpPr>
            <p:cNvPr id="80" name="Text Box 41"/>
            <p:cNvSpPr txBox="1">
              <a:spLocks noChangeArrowheads="1"/>
            </p:cNvSpPr>
            <p:nvPr/>
          </p:nvSpPr>
          <p:spPr bwMode="auto">
            <a:xfrm>
              <a:off x="481013" y="1760538"/>
              <a:ext cx="1349375" cy="646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Estradiol valerate</a:t>
              </a:r>
            </a:p>
          </p:txBody>
        </p:sp>
        <p:sp>
          <p:nvSpPr>
            <p:cNvPr id="81" name="Text Box 42"/>
            <p:cNvSpPr txBox="1">
              <a:spLocks noChangeArrowheads="1"/>
            </p:cNvSpPr>
            <p:nvPr/>
          </p:nvSpPr>
          <p:spPr bwMode="auto">
            <a:xfrm>
              <a:off x="4011613" y="3589338"/>
              <a:ext cx="131603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Liver</a:t>
              </a:r>
            </a:p>
          </p:txBody>
        </p:sp>
        <p:sp>
          <p:nvSpPr>
            <p:cNvPr id="82" name="Text Box 43"/>
            <p:cNvSpPr txBox="1">
              <a:spLocks noChangeArrowheads="1"/>
            </p:cNvSpPr>
            <p:nvPr/>
          </p:nvSpPr>
          <p:spPr bwMode="auto">
            <a:xfrm>
              <a:off x="2505075" y="1971675"/>
              <a:ext cx="174148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GI tract</a:t>
              </a:r>
            </a:p>
          </p:txBody>
        </p:sp>
        <p:sp>
          <p:nvSpPr>
            <p:cNvPr id="83" name="Text Box 44"/>
            <p:cNvSpPr txBox="1">
              <a:spLocks noChangeArrowheads="1"/>
            </p:cNvSpPr>
            <p:nvPr/>
          </p:nvSpPr>
          <p:spPr bwMode="auto">
            <a:xfrm>
              <a:off x="6240463" y="2370138"/>
              <a:ext cx="131603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Estradiol</a:t>
              </a:r>
            </a:p>
          </p:txBody>
        </p:sp>
        <p:sp>
          <p:nvSpPr>
            <p:cNvPr id="84" name="Text Box 53"/>
            <p:cNvSpPr txBox="1">
              <a:spLocks noChangeArrowheads="1"/>
            </p:cNvSpPr>
            <p:nvPr/>
          </p:nvSpPr>
          <p:spPr bwMode="auto">
            <a:xfrm>
              <a:off x="7681913" y="4229100"/>
              <a:ext cx="97948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>
                  <a:solidFill>
                    <a:srgbClr val="333333"/>
                  </a:solidFill>
                </a:rPr>
                <a:t>Estrone</a:t>
              </a:r>
            </a:p>
          </p:txBody>
        </p:sp>
        <p:sp>
          <p:nvSpPr>
            <p:cNvPr id="85" name="Text Box 68"/>
            <p:cNvSpPr txBox="1">
              <a:spLocks noChangeArrowheads="1"/>
            </p:cNvSpPr>
            <p:nvPr/>
          </p:nvSpPr>
          <p:spPr bwMode="auto">
            <a:xfrm>
              <a:off x="7696200" y="3724275"/>
              <a:ext cx="8255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dirty="0" err="1">
                  <a:solidFill>
                    <a:srgbClr val="333333"/>
                  </a:solidFill>
                </a:rPr>
                <a:t>Estriol</a:t>
              </a:r>
              <a:r>
                <a:rPr lang="de-DE" dirty="0">
                  <a:solidFill>
                    <a:srgbClr val="333333"/>
                  </a:solidFill>
                </a:rPr>
                <a:t> </a:t>
              </a:r>
            </a:p>
          </p:txBody>
        </p:sp>
        <p:sp>
          <p:nvSpPr>
            <p:cNvPr id="86" name="Oval 7"/>
            <p:cNvSpPr>
              <a:spLocks noChangeArrowheads="1"/>
            </p:cNvSpPr>
            <p:nvPr/>
          </p:nvSpPr>
          <p:spPr bwMode="auto">
            <a:xfrm>
              <a:off x="860425" y="2489200"/>
              <a:ext cx="285750" cy="282575"/>
            </a:xfrm>
            <a:prstGeom prst="ellipse">
              <a:avLst/>
            </a:prstGeom>
            <a:solidFill>
              <a:schemeClr val="accent2"/>
            </a:solidFill>
            <a:ln w="9525">
              <a:pattFill prst="pct90">
                <a:fgClr>
                  <a:schemeClr val="accent2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600">
                <a:solidFill>
                  <a:srgbClr val="4C2A1D"/>
                </a:solidFill>
              </a:endParaRPr>
            </a:p>
          </p:txBody>
        </p:sp>
        <p:sp>
          <p:nvSpPr>
            <p:cNvPr id="87" name="Text Box 45"/>
            <p:cNvSpPr txBox="1">
              <a:spLocks noChangeArrowheads="1"/>
            </p:cNvSpPr>
            <p:nvPr/>
          </p:nvSpPr>
          <p:spPr bwMode="auto">
            <a:xfrm>
              <a:off x="858838" y="2489200"/>
              <a:ext cx="325437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 b="1">
                  <a:solidFill>
                    <a:srgbClr val="333333"/>
                  </a:solidFill>
                </a:rPr>
                <a:t>V</a:t>
              </a:r>
            </a:p>
          </p:txBody>
        </p:sp>
        <p:grpSp>
          <p:nvGrpSpPr>
            <p:cNvPr id="88" name="Group 99"/>
            <p:cNvGrpSpPr>
              <a:grpSpLocks/>
            </p:cNvGrpSpPr>
            <p:nvPr/>
          </p:nvGrpSpPr>
          <p:grpSpPr bwMode="auto">
            <a:xfrm>
              <a:off x="520700" y="2670175"/>
              <a:ext cx="509588" cy="400050"/>
              <a:chOff x="114300" y="2695575"/>
              <a:chExt cx="509588" cy="400050"/>
            </a:xfrm>
          </p:grpSpPr>
          <p:sp>
            <p:nvSpPr>
              <p:cNvPr id="153" name="Oval 16"/>
              <p:cNvSpPr>
                <a:spLocks noChangeArrowheads="1"/>
              </p:cNvSpPr>
              <p:nvPr/>
            </p:nvSpPr>
            <p:spPr bwMode="auto">
              <a:xfrm>
                <a:off x="153988" y="2695575"/>
                <a:ext cx="404813" cy="400050"/>
              </a:xfrm>
              <a:prstGeom prst="ellipse">
                <a:avLst/>
              </a:prstGeom>
              <a:solidFill>
                <a:schemeClr val="tx2"/>
              </a:solidFill>
              <a:ln w="158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54" name="Text Box 23"/>
              <p:cNvSpPr txBox="1">
                <a:spLocks noChangeArrowheads="1"/>
              </p:cNvSpPr>
              <p:nvPr/>
            </p:nvSpPr>
            <p:spPr bwMode="auto">
              <a:xfrm>
                <a:off x="114300" y="2729011"/>
                <a:ext cx="50958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>
                    <a:solidFill>
                      <a:schemeClr val="bg1"/>
                    </a:solidFill>
                  </a:rPr>
                  <a:t>E</a:t>
                </a:r>
                <a:r>
                  <a:rPr lang="en-GB" sz="1400" b="1" baseline="-2500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sp>
          <p:nvSpPr>
            <p:cNvPr id="89" name="Freeform 68"/>
            <p:cNvSpPr/>
            <p:nvPr/>
          </p:nvSpPr>
          <p:spPr>
            <a:xfrm rot="7891316">
              <a:off x="3687763" y="3189288"/>
              <a:ext cx="409575" cy="822325"/>
            </a:xfrm>
            <a:custGeom>
              <a:avLst/>
              <a:gdLst>
                <a:gd name="connsiteX0" fmla="*/ 0 w 569119"/>
                <a:gd name="connsiteY0" fmla="*/ 392907 h 392907"/>
                <a:gd name="connsiteX1" fmla="*/ 171450 w 569119"/>
                <a:gd name="connsiteY1" fmla="*/ 350044 h 392907"/>
                <a:gd name="connsiteX2" fmla="*/ 447675 w 569119"/>
                <a:gd name="connsiteY2" fmla="*/ 78582 h 392907"/>
                <a:gd name="connsiteX3" fmla="*/ 569119 w 569119"/>
                <a:gd name="connsiteY3" fmla="*/ 0 h 392907"/>
                <a:gd name="connsiteX0" fmla="*/ 0 w 569119"/>
                <a:gd name="connsiteY0" fmla="*/ 392907 h 402431"/>
                <a:gd name="connsiteX1" fmla="*/ 171450 w 569119"/>
                <a:gd name="connsiteY1" fmla="*/ 350044 h 402431"/>
                <a:gd name="connsiteX2" fmla="*/ 447675 w 569119"/>
                <a:gd name="connsiteY2" fmla="*/ 78582 h 402431"/>
                <a:gd name="connsiteX3" fmla="*/ 569119 w 569119"/>
                <a:gd name="connsiteY3" fmla="*/ 0 h 402431"/>
                <a:gd name="connsiteX0" fmla="*/ 0 w 733425"/>
                <a:gd name="connsiteY0" fmla="*/ 559594 h 569118"/>
                <a:gd name="connsiteX1" fmla="*/ 171450 w 733425"/>
                <a:gd name="connsiteY1" fmla="*/ 516731 h 569118"/>
                <a:gd name="connsiteX2" fmla="*/ 447675 w 733425"/>
                <a:gd name="connsiteY2" fmla="*/ 245269 h 569118"/>
                <a:gd name="connsiteX3" fmla="*/ 733425 w 733425"/>
                <a:gd name="connsiteY3" fmla="*/ 0 h 569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425" h="569118">
                  <a:moveTo>
                    <a:pt x="0" y="559594"/>
                  </a:moveTo>
                  <a:cubicBezTo>
                    <a:pt x="57150" y="545306"/>
                    <a:pt x="96838" y="569118"/>
                    <a:pt x="171450" y="516731"/>
                  </a:cubicBezTo>
                  <a:cubicBezTo>
                    <a:pt x="246062" y="464344"/>
                    <a:pt x="381397" y="303610"/>
                    <a:pt x="447675" y="245269"/>
                  </a:cubicBezTo>
                  <a:lnTo>
                    <a:pt x="733425" y="0"/>
                  </a:lnTo>
                </a:path>
              </a:pathLst>
            </a:custGeom>
            <a:ln w="73025" cap="rnd" cmpd="sng">
              <a:solidFill>
                <a:schemeClr val="accent1"/>
              </a:solidFill>
              <a:bevel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4C2A1D"/>
                </a:solidFill>
              </a:endParaRPr>
            </a:p>
          </p:txBody>
        </p:sp>
        <p:sp>
          <p:nvSpPr>
            <p:cNvPr id="90" name="Text Box 68"/>
            <p:cNvSpPr txBox="1">
              <a:spLocks noChangeArrowheads="1"/>
            </p:cNvSpPr>
            <p:nvPr/>
          </p:nvSpPr>
          <p:spPr bwMode="auto">
            <a:xfrm>
              <a:off x="6659563" y="4830763"/>
              <a:ext cx="200183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333333"/>
                  </a:solidFill>
                </a:rPr>
                <a:t>Estrone sulfate</a:t>
              </a:r>
              <a:endParaRPr lang="de-DE">
                <a:solidFill>
                  <a:srgbClr val="333333"/>
                </a:solidFill>
              </a:endParaRPr>
            </a:p>
          </p:txBody>
        </p:sp>
        <p:grpSp>
          <p:nvGrpSpPr>
            <p:cNvPr id="91" name="Group 74"/>
            <p:cNvGrpSpPr>
              <a:grpSpLocks/>
            </p:cNvGrpSpPr>
            <p:nvPr/>
          </p:nvGrpSpPr>
          <p:grpSpPr bwMode="auto">
            <a:xfrm>
              <a:off x="3608391" y="4029075"/>
              <a:ext cx="1430338" cy="1163638"/>
              <a:chOff x="2793" y="1802"/>
              <a:chExt cx="901" cy="733"/>
            </a:xfrm>
          </p:grpSpPr>
          <p:sp>
            <p:nvSpPr>
              <p:cNvPr id="147" name="Freeform 62"/>
              <p:cNvSpPr>
                <a:spLocks/>
              </p:cNvSpPr>
              <p:nvPr/>
            </p:nvSpPr>
            <p:spPr bwMode="auto">
              <a:xfrm>
                <a:off x="3330" y="1826"/>
                <a:ext cx="356" cy="379"/>
              </a:xfrm>
              <a:custGeom>
                <a:avLst/>
                <a:gdLst>
                  <a:gd name="T0" fmla="*/ 74 w 356"/>
                  <a:gd name="T1" fmla="*/ 24 h 379"/>
                  <a:gd name="T2" fmla="*/ 96 w 356"/>
                  <a:gd name="T3" fmla="*/ 7 h 379"/>
                  <a:gd name="T4" fmla="*/ 138 w 356"/>
                  <a:gd name="T5" fmla="*/ 0 h 379"/>
                  <a:gd name="T6" fmla="*/ 179 w 356"/>
                  <a:gd name="T7" fmla="*/ 1 h 379"/>
                  <a:gd name="T8" fmla="*/ 224 w 356"/>
                  <a:gd name="T9" fmla="*/ 4 h 379"/>
                  <a:gd name="T10" fmla="*/ 267 w 356"/>
                  <a:gd name="T11" fmla="*/ 9 h 379"/>
                  <a:gd name="T12" fmla="*/ 327 w 356"/>
                  <a:gd name="T13" fmla="*/ 16 h 379"/>
                  <a:gd name="T14" fmla="*/ 353 w 356"/>
                  <a:gd name="T15" fmla="*/ 42 h 379"/>
                  <a:gd name="T16" fmla="*/ 356 w 356"/>
                  <a:gd name="T17" fmla="*/ 81 h 379"/>
                  <a:gd name="T18" fmla="*/ 345 w 356"/>
                  <a:gd name="T19" fmla="*/ 117 h 379"/>
                  <a:gd name="T20" fmla="*/ 321 w 356"/>
                  <a:gd name="T21" fmla="*/ 154 h 379"/>
                  <a:gd name="T22" fmla="*/ 296 w 356"/>
                  <a:gd name="T23" fmla="*/ 184 h 379"/>
                  <a:gd name="T24" fmla="*/ 260 w 356"/>
                  <a:gd name="T25" fmla="*/ 213 h 379"/>
                  <a:gd name="T26" fmla="*/ 234 w 356"/>
                  <a:gd name="T27" fmla="*/ 238 h 379"/>
                  <a:gd name="T28" fmla="*/ 207 w 356"/>
                  <a:gd name="T29" fmla="*/ 262 h 379"/>
                  <a:gd name="T30" fmla="*/ 186 w 356"/>
                  <a:gd name="T31" fmla="*/ 288 h 379"/>
                  <a:gd name="T32" fmla="*/ 159 w 356"/>
                  <a:gd name="T33" fmla="*/ 315 h 379"/>
                  <a:gd name="T34" fmla="*/ 131 w 356"/>
                  <a:gd name="T35" fmla="*/ 342 h 379"/>
                  <a:gd name="T36" fmla="*/ 104 w 356"/>
                  <a:gd name="T37" fmla="*/ 364 h 379"/>
                  <a:gd name="T38" fmla="*/ 74 w 356"/>
                  <a:gd name="T39" fmla="*/ 378 h 379"/>
                  <a:gd name="T40" fmla="*/ 51 w 356"/>
                  <a:gd name="T41" fmla="*/ 379 h 379"/>
                  <a:gd name="T42" fmla="*/ 24 w 356"/>
                  <a:gd name="T43" fmla="*/ 379 h 379"/>
                  <a:gd name="T44" fmla="*/ 11 w 356"/>
                  <a:gd name="T45" fmla="*/ 370 h 379"/>
                  <a:gd name="T46" fmla="*/ 0 w 356"/>
                  <a:gd name="T47" fmla="*/ 360 h 379"/>
                  <a:gd name="T48" fmla="*/ 15 w 356"/>
                  <a:gd name="T49" fmla="*/ 295 h 379"/>
                  <a:gd name="T50" fmla="*/ 29 w 356"/>
                  <a:gd name="T51" fmla="*/ 253 h 379"/>
                  <a:gd name="T52" fmla="*/ 44 w 356"/>
                  <a:gd name="T53" fmla="*/ 211 h 379"/>
                  <a:gd name="T54" fmla="*/ 48 w 356"/>
                  <a:gd name="T55" fmla="*/ 174 h 379"/>
                  <a:gd name="T56" fmla="*/ 50 w 356"/>
                  <a:gd name="T57" fmla="*/ 138 h 379"/>
                  <a:gd name="T58" fmla="*/ 54 w 356"/>
                  <a:gd name="T59" fmla="*/ 100 h 379"/>
                  <a:gd name="T60" fmla="*/ 60 w 356"/>
                  <a:gd name="T61" fmla="*/ 69 h 379"/>
                  <a:gd name="T62" fmla="*/ 66 w 356"/>
                  <a:gd name="T63" fmla="*/ 34 h 379"/>
                  <a:gd name="T64" fmla="*/ 74 w 356"/>
                  <a:gd name="T65" fmla="*/ 24 h 37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56"/>
                  <a:gd name="T100" fmla="*/ 0 h 379"/>
                  <a:gd name="T101" fmla="*/ 356 w 356"/>
                  <a:gd name="T102" fmla="*/ 379 h 37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56" h="379">
                    <a:moveTo>
                      <a:pt x="74" y="24"/>
                    </a:moveTo>
                    <a:lnTo>
                      <a:pt x="96" y="7"/>
                    </a:lnTo>
                    <a:lnTo>
                      <a:pt x="138" y="0"/>
                    </a:lnTo>
                    <a:lnTo>
                      <a:pt x="179" y="1"/>
                    </a:lnTo>
                    <a:lnTo>
                      <a:pt x="224" y="4"/>
                    </a:lnTo>
                    <a:lnTo>
                      <a:pt x="267" y="9"/>
                    </a:lnTo>
                    <a:lnTo>
                      <a:pt x="327" y="16"/>
                    </a:lnTo>
                    <a:lnTo>
                      <a:pt x="353" y="42"/>
                    </a:lnTo>
                    <a:lnTo>
                      <a:pt x="356" y="81"/>
                    </a:lnTo>
                    <a:lnTo>
                      <a:pt x="345" y="117"/>
                    </a:lnTo>
                    <a:lnTo>
                      <a:pt x="321" y="154"/>
                    </a:lnTo>
                    <a:lnTo>
                      <a:pt x="296" y="184"/>
                    </a:lnTo>
                    <a:lnTo>
                      <a:pt x="260" y="213"/>
                    </a:lnTo>
                    <a:lnTo>
                      <a:pt x="234" y="238"/>
                    </a:lnTo>
                    <a:lnTo>
                      <a:pt x="207" y="262"/>
                    </a:lnTo>
                    <a:lnTo>
                      <a:pt x="186" y="288"/>
                    </a:lnTo>
                    <a:lnTo>
                      <a:pt x="159" y="315"/>
                    </a:lnTo>
                    <a:lnTo>
                      <a:pt x="131" y="342"/>
                    </a:lnTo>
                    <a:lnTo>
                      <a:pt x="104" y="364"/>
                    </a:lnTo>
                    <a:lnTo>
                      <a:pt x="74" y="378"/>
                    </a:lnTo>
                    <a:lnTo>
                      <a:pt x="51" y="379"/>
                    </a:lnTo>
                    <a:lnTo>
                      <a:pt x="24" y="379"/>
                    </a:lnTo>
                    <a:lnTo>
                      <a:pt x="11" y="370"/>
                    </a:lnTo>
                    <a:lnTo>
                      <a:pt x="0" y="360"/>
                    </a:lnTo>
                    <a:lnTo>
                      <a:pt x="15" y="295"/>
                    </a:lnTo>
                    <a:lnTo>
                      <a:pt x="29" y="253"/>
                    </a:lnTo>
                    <a:lnTo>
                      <a:pt x="44" y="211"/>
                    </a:lnTo>
                    <a:lnTo>
                      <a:pt x="48" y="174"/>
                    </a:lnTo>
                    <a:lnTo>
                      <a:pt x="50" y="138"/>
                    </a:lnTo>
                    <a:lnTo>
                      <a:pt x="54" y="100"/>
                    </a:lnTo>
                    <a:lnTo>
                      <a:pt x="60" y="69"/>
                    </a:lnTo>
                    <a:lnTo>
                      <a:pt x="66" y="34"/>
                    </a:lnTo>
                    <a:lnTo>
                      <a:pt x="74" y="24"/>
                    </a:lnTo>
                    <a:close/>
                  </a:path>
                </a:pathLst>
              </a:custGeom>
              <a:solidFill>
                <a:srgbClr val="B1614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48" name="Freeform 61"/>
              <p:cNvSpPr>
                <a:spLocks/>
              </p:cNvSpPr>
              <p:nvPr/>
            </p:nvSpPr>
            <p:spPr bwMode="auto">
              <a:xfrm>
                <a:off x="2798" y="1830"/>
                <a:ext cx="594" cy="701"/>
              </a:xfrm>
              <a:custGeom>
                <a:avLst/>
                <a:gdLst>
                  <a:gd name="T0" fmla="*/ 183 w 594"/>
                  <a:gd name="T1" fmla="*/ 24 h 701"/>
                  <a:gd name="T2" fmla="*/ 123 w 594"/>
                  <a:gd name="T3" fmla="*/ 45 h 701"/>
                  <a:gd name="T4" fmla="*/ 72 w 594"/>
                  <a:gd name="T5" fmla="*/ 90 h 701"/>
                  <a:gd name="T6" fmla="*/ 43 w 594"/>
                  <a:gd name="T7" fmla="*/ 138 h 701"/>
                  <a:gd name="T8" fmla="*/ 24 w 594"/>
                  <a:gd name="T9" fmla="*/ 183 h 701"/>
                  <a:gd name="T10" fmla="*/ 9 w 594"/>
                  <a:gd name="T11" fmla="*/ 233 h 701"/>
                  <a:gd name="T12" fmla="*/ 0 w 594"/>
                  <a:gd name="T13" fmla="*/ 290 h 701"/>
                  <a:gd name="T14" fmla="*/ 0 w 594"/>
                  <a:gd name="T15" fmla="*/ 342 h 701"/>
                  <a:gd name="T16" fmla="*/ 0 w 594"/>
                  <a:gd name="T17" fmla="*/ 375 h 701"/>
                  <a:gd name="T18" fmla="*/ 1 w 594"/>
                  <a:gd name="T19" fmla="*/ 402 h 701"/>
                  <a:gd name="T20" fmla="*/ 9 w 594"/>
                  <a:gd name="T21" fmla="*/ 428 h 701"/>
                  <a:gd name="T22" fmla="*/ 12 w 594"/>
                  <a:gd name="T23" fmla="*/ 459 h 701"/>
                  <a:gd name="T24" fmla="*/ 12 w 594"/>
                  <a:gd name="T25" fmla="*/ 506 h 701"/>
                  <a:gd name="T26" fmla="*/ 12 w 594"/>
                  <a:gd name="T27" fmla="*/ 549 h 701"/>
                  <a:gd name="T28" fmla="*/ 12 w 594"/>
                  <a:gd name="T29" fmla="*/ 587 h 701"/>
                  <a:gd name="T30" fmla="*/ 1 w 594"/>
                  <a:gd name="T31" fmla="*/ 614 h 701"/>
                  <a:gd name="T32" fmla="*/ 1 w 594"/>
                  <a:gd name="T33" fmla="*/ 644 h 701"/>
                  <a:gd name="T34" fmla="*/ 15 w 594"/>
                  <a:gd name="T35" fmla="*/ 684 h 701"/>
                  <a:gd name="T36" fmla="*/ 48 w 594"/>
                  <a:gd name="T37" fmla="*/ 701 h 701"/>
                  <a:gd name="T38" fmla="*/ 76 w 594"/>
                  <a:gd name="T39" fmla="*/ 701 h 701"/>
                  <a:gd name="T40" fmla="*/ 135 w 594"/>
                  <a:gd name="T41" fmla="*/ 659 h 701"/>
                  <a:gd name="T42" fmla="*/ 184 w 594"/>
                  <a:gd name="T43" fmla="*/ 623 h 701"/>
                  <a:gd name="T44" fmla="*/ 234 w 594"/>
                  <a:gd name="T45" fmla="*/ 590 h 701"/>
                  <a:gd name="T46" fmla="*/ 271 w 594"/>
                  <a:gd name="T47" fmla="*/ 558 h 701"/>
                  <a:gd name="T48" fmla="*/ 294 w 594"/>
                  <a:gd name="T49" fmla="*/ 540 h 701"/>
                  <a:gd name="T50" fmla="*/ 330 w 594"/>
                  <a:gd name="T51" fmla="*/ 518 h 701"/>
                  <a:gd name="T52" fmla="*/ 384 w 594"/>
                  <a:gd name="T53" fmla="*/ 495 h 701"/>
                  <a:gd name="T54" fmla="*/ 427 w 594"/>
                  <a:gd name="T55" fmla="*/ 479 h 701"/>
                  <a:gd name="T56" fmla="*/ 483 w 594"/>
                  <a:gd name="T57" fmla="*/ 431 h 701"/>
                  <a:gd name="T58" fmla="*/ 505 w 594"/>
                  <a:gd name="T59" fmla="*/ 404 h 701"/>
                  <a:gd name="T60" fmla="*/ 522 w 594"/>
                  <a:gd name="T61" fmla="*/ 371 h 701"/>
                  <a:gd name="T62" fmla="*/ 543 w 594"/>
                  <a:gd name="T63" fmla="*/ 314 h 701"/>
                  <a:gd name="T64" fmla="*/ 552 w 594"/>
                  <a:gd name="T65" fmla="*/ 267 h 701"/>
                  <a:gd name="T66" fmla="*/ 565 w 594"/>
                  <a:gd name="T67" fmla="*/ 242 h 701"/>
                  <a:gd name="T68" fmla="*/ 579 w 594"/>
                  <a:gd name="T69" fmla="*/ 200 h 701"/>
                  <a:gd name="T70" fmla="*/ 580 w 594"/>
                  <a:gd name="T71" fmla="*/ 159 h 701"/>
                  <a:gd name="T72" fmla="*/ 585 w 594"/>
                  <a:gd name="T73" fmla="*/ 105 h 701"/>
                  <a:gd name="T74" fmla="*/ 594 w 594"/>
                  <a:gd name="T75" fmla="*/ 57 h 701"/>
                  <a:gd name="T76" fmla="*/ 594 w 594"/>
                  <a:gd name="T77" fmla="*/ 26 h 701"/>
                  <a:gd name="T78" fmla="*/ 577 w 594"/>
                  <a:gd name="T79" fmla="*/ 6 h 701"/>
                  <a:gd name="T80" fmla="*/ 531 w 594"/>
                  <a:gd name="T81" fmla="*/ 0 h 701"/>
                  <a:gd name="T82" fmla="*/ 463 w 594"/>
                  <a:gd name="T83" fmla="*/ 3 h 701"/>
                  <a:gd name="T84" fmla="*/ 406 w 594"/>
                  <a:gd name="T85" fmla="*/ 5 h 701"/>
                  <a:gd name="T86" fmla="*/ 334 w 594"/>
                  <a:gd name="T87" fmla="*/ 3 h 701"/>
                  <a:gd name="T88" fmla="*/ 265 w 594"/>
                  <a:gd name="T89" fmla="*/ 3 h 701"/>
                  <a:gd name="T90" fmla="*/ 213 w 594"/>
                  <a:gd name="T91" fmla="*/ 12 h 701"/>
                  <a:gd name="T92" fmla="*/ 183 w 594"/>
                  <a:gd name="T93" fmla="*/ 24 h 701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594"/>
                  <a:gd name="T142" fmla="*/ 0 h 701"/>
                  <a:gd name="T143" fmla="*/ 594 w 594"/>
                  <a:gd name="T144" fmla="*/ 701 h 701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594" h="701">
                    <a:moveTo>
                      <a:pt x="183" y="24"/>
                    </a:moveTo>
                    <a:lnTo>
                      <a:pt x="123" y="45"/>
                    </a:lnTo>
                    <a:lnTo>
                      <a:pt x="72" y="90"/>
                    </a:lnTo>
                    <a:lnTo>
                      <a:pt x="43" y="138"/>
                    </a:lnTo>
                    <a:lnTo>
                      <a:pt x="24" y="183"/>
                    </a:lnTo>
                    <a:lnTo>
                      <a:pt x="9" y="233"/>
                    </a:lnTo>
                    <a:lnTo>
                      <a:pt x="0" y="290"/>
                    </a:lnTo>
                    <a:lnTo>
                      <a:pt x="0" y="342"/>
                    </a:lnTo>
                    <a:lnTo>
                      <a:pt x="0" y="375"/>
                    </a:lnTo>
                    <a:lnTo>
                      <a:pt x="1" y="402"/>
                    </a:lnTo>
                    <a:lnTo>
                      <a:pt x="9" y="428"/>
                    </a:lnTo>
                    <a:lnTo>
                      <a:pt x="12" y="459"/>
                    </a:lnTo>
                    <a:lnTo>
                      <a:pt x="12" y="506"/>
                    </a:lnTo>
                    <a:lnTo>
                      <a:pt x="12" y="549"/>
                    </a:lnTo>
                    <a:lnTo>
                      <a:pt x="12" y="587"/>
                    </a:lnTo>
                    <a:lnTo>
                      <a:pt x="1" y="614"/>
                    </a:lnTo>
                    <a:lnTo>
                      <a:pt x="1" y="644"/>
                    </a:lnTo>
                    <a:lnTo>
                      <a:pt x="15" y="684"/>
                    </a:lnTo>
                    <a:lnTo>
                      <a:pt x="48" y="701"/>
                    </a:lnTo>
                    <a:lnTo>
                      <a:pt x="76" y="701"/>
                    </a:lnTo>
                    <a:lnTo>
                      <a:pt x="135" y="659"/>
                    </a:lnTo>
                    <a:lnTo>
                      <a:pt x="184" y="623"/>
                    </a:lnTo>
                    <a:lnTo>
                      <a:pt x="234" y="590"/>
                    </a:lnTo>
                    <a:lnTo>
                      <a:pt x="271" y="558"/>
                    </a:lnTo>
                    <a:lnTo>
                      <a:pt x="294" y="540"/>
                    </a:lnTo>
                    <a:lnTo>
                      <a:pt x="330" y="518"/>
                    </a:lnTo>
                    <a:lnTo>
                      <a:pt x="384" y="495"/>
                    </a:lnTo>
                    <a:lnTo>
                      <a:pt x="427" y="479"/>
                    </a:lnTo>
                    <a:lnTo>
                      <a:pt x="483" y="431"/>
                    </a:lnTo>
                    <a:lnTo>
                      <a:pt x="505" y="404"/>
                    </a:lnTo>
                    <a:lnTo>
                      <a:pt x="522" y="371"/>
                    </a:lnTo>
                    <a:lnTo>
                      <a:pt x="543" y="314"/>
                    </a:lnTo>
                    <a:lnTo>
                      <a:pt x="552" y="267"/>
                    </a:lnTo>
                    <a:lnTo>
                      <a:pt x="565" y="242"/>
                    </a:lnTo>
                    <a:lnTo>
                      <a:pt x="579" y="200"/>
                    </a:lnTo>
                    <a:lnTo>
                      <a:pt x="580" y="159"/>
                    </a:lnTo>
                    <a:lnTo>
                      <a:pt x="585" y="105"/>
                    </a:lnTo>
                    <a:lnTo>
                      <a:pt x="594" y="57"/>
                    </a:lnTo>
                    <a:lnTo>
                      <a:pt x="594" y="26"/>
                    </a:lnTo>
                    <a:lnTo>
                      <a:pt x="577" y="6"/>
                    </a:lnTo>
                    <a:lnTo>
                      <a:pt x="531" y="0"/>
                    </a:lnTo>
                    <a:lnTo>
                      <a:pt x="463" y="3"/>
                    </a:lnTo>
                    <a:lnTo>
                      <a:pt x="406" y="5"/>
                    </a:lnTo>
                    <a:lnTo>
                      <a:pt x="334" y="3"/>
                    </a:lnTo>
                    <a:lnTo>
                      <a:pt x="265" y="3"/>
                    </a:lnTo>
                    <a:lnTo>
                      <a:pt x="213" y="12"/>
                    </a:lnTo>
                    <a:lnTo>
                      <a:pt x="183" y="24"/>
                    </a:lnTo>
                    <a:close/>
                  </a:path>
                </a:pathLst>
              </a:custGeom>
              <a:solidFill>
                <a:srgbClr val="B1614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49" name="Freeform 63"/>
              <p:cNvSpPr>
                <a:spLocks/>
              </p:cNvSpPr>
              <p:nvPr/>
            </p:nvSpPr>
            <p:spPr bwMode="auto">
              <a:xfrm>
                <a:off x="2855" y="1814"/>
                <a:ext cx="837" cy="154"/>
              </a:xfrm>
              <a:custGeom>
                <a:avLst/>
                <a:gdLst>
                  <a:gd name="T0" fmla="*/ 0 w 837"/>
                  <a:gd name="T1" fmla="*/ 154 h 154"/>
                  <a:gd name="T2" fmla="*/ 52 w 837"/>
                  <a:gd name="T3" fmla="*/ 112 h 154"/>
                  <a:gd name="T4" fmla="*/ 123 w 837"/>
                  <a:gd name="T5" fmla="*/ 75 h 154"/>
                  <a:gd name="T6" fmla="*/ 214 w 837"/>
                  <a:gd name="T7" fmla="*/ 54 h 154"/>
                  <a:gd name="T8" fmla="*/ 316 w 837"/>
                  <a:gd name="T9" fmla="*/ 52 h 154"/>
                  <a:gd name="T10" fmla="*/ 366 w 837"/>
                  <a:gd name="T11" fmla="*/ 49 h 154"/>
                  <a:gd name="T12" fmla="*/ 486 w 837"/>
                  <a:gd name="T13" fmla="*/ 48 h 154"/>
                  <a:gd name="T14" fmla="*/ 537 w 837"/>
                  <a:gd name="T15" fmla="*/ 69 h 154"/>
                  <a:gd name="T16" fmla="*/ 577 w 837"/>
                  <a:gd name="T17" fmla="*/ 51 h 154"/>
                  <a:gd name="T18" fmla="*/ 643 w 837"/>
                  <a:gd name="T19" fmla="*/ 42 h 154"/>
                  <a:gd name="T20" fmla="*/ 717 w 837"/>
                  <a:gd name="T21" fmla="*/ 42 h 154"/>
                  <a:gd name="T22" fmla="*/ 798 w 837"/>
                  <a:gd name="T23" fmla="*/ 54 h 154"/>
                  <a:gd name="T24" fmla="*/ 837 w 837"/>
                  <a:gd name="T25" fmla="*/ 81 h 154"/>
                  <a:gd name="T26" fmla="*/ 831 w 837"/>
                  <a:gd name="T27" fmla="*/ 40 h 154"/>
                  <a:gd name="T28" fmla="*/ 799 w 837"/>
                  <a:gd name="T29" fmla="*/ 18 h 154"/>
                  <a:gd name="T30" fmla="*/ 732 w 837"/>
                  <a:gd name="T31" fmla="*/ 9 h 154"/>
                  <a:gd name="T32" fmla="*/ 640 w 837"/>
                  <a:gd name="T33" fmla="*/ 0 h 154"/>
                  <a:gd name="T34" fmla="*/ 582 w 837"/>
                  <a:gd name="T35" fmla="*/ 7 h 154"/>
                  <a:gd name="T36" fmla="*/ 550 w 837"/>
                  <a:gd name="T37" fmla="*/ 31 h 154"/>
                  <a:gd name="T38" fmla="*/ 538 w 837"/>
                  <a:gd name="T39" fmla="*/ 40 h 154"/>
                  <a:gd name="T40" fmla="*/ 498 w 837"/>
                  <a:gd name="T41" fmla="*/ 10 h 154"/>
                  <a:gd name="T42" fmla="*/ 433 w 837"/>
                  <a:gd name="T43" fmla="*/ 13 h 154"/>
                  <a:gd name="T44" fmla="*/ 342 w 837"/>
                  <a:gd name="T45" fmla="*/ 12 h 154"/>
                  <a:gd name="T46" fmla="*/ 256 w 837"/>
                  <a:gd name="T47" fmla="*/ 12 h 154"/>
                  <a:gd name="T48" fmla="*/ 163 w 837"/>
                  <a:gd name="T49" fmla="*/ 27 h 154"/>
                  <a:gd name="T50" fmla="*/ 73 w 837"/>
                  <a:gd name="T51" fmla="*/ 55 h 154"/>
                  <a:gd name="T52" fmla="*/ 18 w 837"/>
                  <a:gd name="T53" fmla="*/ 111 h 154"/>
                  <a:gd name="T54" fmla="*/ 0 w 837"/>
                  <a:gd name="T55" fmla="*/ 154 h 15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837"/>
                  <a:gd name="T85" fmla="*/ 0 h 154"/>
                  <a:gd name="T86" fmla="*/ 837 w 837"/>
                  <a:gd name="T87" fmla="*/ 154 h 154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837" h="154">
                    <a:moveTo>
                      <a:pt x="0" y="154"/>
                    </a:moveTo>
                    <a:lnTo>
                      <a:pt x="52" y="112"/>
                    </a:lnTo>
                    <a:lnTo>
                      <a:pt x="123" y="75"/>
                    </a:lnTo>
                    <a:lnTo>
                      <a:pt x="214" y="54"/>
                    </a:lnTo>
                    <a:lnTo>
                      <a:pt x="316" y="52"/>
                    </a:lnTo>
                    <a:lnTo>
                      <a:pt x="366" y="49"/>
                    </a:lnTo>
                    <a:lnTo>
                      <a:pt x="486" y="48"/>
                    </a:lnTo>
                    <a:lnTo>
                      <a:pt x="537" y="69"/>
                    </a:lnTo>
                    <a:lnTo>
                      <a:pt x="577" y="51"/>
                    </a:lnTo>
                    <a:lnTo>
                      <a:pt x="643" y="42"/>
                    </a:lnTo>
                    <a:lnTo>
                      <a:pt x="717" y="42"/>
                    </a:lnTo>
                    <a:lnTo>
                      <a:pt x="798" y="54"/>
                    </a:lnTo>
                    <a:lnTo>
                      <a:pt x="837" y="81"/>
                    </a:lnTo>
                    <a:lnTo>
                      <a:pt x="831" y="40"/>
                    </a:lnTo>
                    <a:lnTo>
                      <a:pt x="799" y="18"/>
                    </a:lnTo>
                    <a:lnTo>
                      <a:pt x="732" y="9"/>
                    </a:lnTo>
                    <a:lnTo>
                      <a:pt x="640" y="0"/>
                    </a:lnTo>
                    <a:lnTo>
                      <a:pt x="582" y="7"/>
                    </a:lnTo>
                    <a:lnTo>
                      <a:pt x="550" y="31"/>
                    </a:lnTo>
                    <a:lnTo>
                      <a:pt x="538" y="40"/>
                    </a:lnTo>
                    <a:lnTo>
                      <a:pt x="498" y="10"/>
                    </a:lnTo>
                    <a:lnTo>
                      <a:pt x="433" y="13"/>
                    </a:lnTo>
                    <a:lnTo>
                      <a:pt x="342" y="12"/>
                    </a:lnTo>
                    <a:lnTo>
                      <a:pt x="256" y="12"/>
                    </a:lnTo>
                    <a:lnTo>
                      <a:pt x="163" y="27"/>
                    </a:lnTo>
                    <a:lnTo>
                      <a:pt x="73" y="55"/>
                    </a:lnTo>
                    <a:lnTo>
                      <a:pt x="18" y="111"/>
                    </a:lnTo>
                    <a:lnTo>
                      <a:pt x="0" y="154"/>
                    </a:lnTo>
                    <a:close/>
                  </a:path>
                </a:pathLst>
              </a:custGeom>
              <a:solidFill>
                <a:srgbClr val="C67F62"/>
              </a:solidFill>
              <a:ln w="9525">
                <a:solidFill>
                  <a:srgbClr val="C67F6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50" name="Freeform 64"/>
              <p:cNvSpPr>
                <a:spLocks/>
              </p:cNvSpPr>
              <p:nvPr/>
            </p:nvSpPr>
            <p:spPr bwMode="auto">
              <a:xfrm>
                <a:off x="2796" y="1970"/>
                <a:ext cx="857" cy="561"/>
              </a:xfrm>
              <a:custGeom>
                <a:avLst/>
                <a:gdLst>
                  <a:gd name="T0" fmla="*/ 14 w 857"/>
                  <a:gd name="T1" fmla="*/ 465 h 561"/>
                  <a:gd name="T2" fmla="*/ 59 w 857"/>
                  <a:gd name="T3" fmla="*/ 492 h 561"/>
                  <a:gd name="T4" fmla="*/ 105 w 857"/>
                  <a:gd name="T5" fmla="*/ 489 h 561"/>
                  <a:gd name="T6" fmla="*/ 162 w 857"/>
                  <a:gd name="T7" fmla="*/ 459 h 561"/>
                  <a:gd name="T8" fmla="*/ 231 w 857"/>
                  <a:gd name="T9" fmla="*/ 405 h 561"/>
                  <a:gd name="T10" fmla="*/ 279 w 857"/>
                  <a:gd name="T11" fmla="*/ 363 h 561"/>
                  <a:gd name="T12" fmla="*/ 345 w 857"/>
                  <a:gd name="T13" fmla="*/ 340 h 561"/>
                  <a:gd name="T14" fmla="*/ 399 w 857"/>
                  <a:gd name="T15" fmla="*/ 301 h 561"/>
                  <a:gd name="T16" fmla="*/ 479 w 857"/>
                  <a:gd name="T17" fmla="*/ 252 h 561"/>
                  <a:gd name="T18" fmla="*/ 540 w 857"/>
                  <a:gd name="T19" fmla="*/ 204 h 561"/>
                  <a:gd name="T20" fmla="*/ 581 w 857"/>
                  <a:gd name="T21" fmla="*/ 204 h 561"/>
                  <a:gd name="T22" fmla="*/ 623 w 857"/>
                  <a:gd name="T23" fmla="*/ 190 h 561"/>
                  <a:gd name="T24" fmla="*/ 681 w 857"/>
                  <a:gd name="T25" fmla="*/ 138 h 561"/>
                  <a:gd name="T26" fmla="*/ 737 w 857"/>
                  <a:gd name="T27" fmla="*/ 78 h 561"/>
                  <a:gd name="T28" fmla="*/ 779 w 857"/>
                  <a:gd name="T29" fmla="*/ 39 h 561"/>
                  <a:gd name="T30" fmla="*/ 827 w 857"/>
                  <a:gd name="T31" fmla="*/ 10 h 561"/>
                  <a:gd name="T32" fmla="*/ 857 w 857"/>
                  <a:gd name="T33" fmla="*/ 0 h 561"/>
                  <a:gd name="T34" fmla="*/ 831 w 857"/>
                  <a:gd name="T35" fmla="*/ 40 h 561"/>
                  <a:gd name="T36" fmla="*/ 758 w 857"/>
                  <a:gd name="T37" fmla="*/ 100 h 561"/>
                  <a:gd name="T38" fmla="*/ 713 w 857"/>
                  <a:gd name="T39" fmla="*/ 154 h 561"/>
                  <a:gd name="T40" fmla="*/ 657 w 857"/>
                  <a:gd name="T41" fmla="*/ 208 h 561"/>
                  <a:gd name="T42" fmla="*/ 618 w 857"/>
                  <a:gd name="T43" fmla="*/ 232 h 561"/>
                  <a:gd name="T44" fmla="*/ 564 w 857"/>
                  <a:gd name="T45" fmla="*/ 235 h 561"/>
                  <a:gd name="T46" fmla="*/ 528 w 857"/>
                  <a:gd name="T47" fmla="*/ 220 h 561"/>
                  <a:gd name="T48" fmla="*/ 507 w 857"/>
                  <a:gd name="T49" fmla="*/ 262 h 561"/>
                  <a:gd name="T50" fmla="*/ 452 w 857"/>
                  <a:gd name="T51" fmla="*/ 324 h 561"/>
                  <a:gd name="T52" fmla="*/ 405 w 857"/>
                  <a:gd name="T53" fmla="*/ 348 h 561"/>
                  <a:gd name="T54" fmla="*/ 324 w 857"/>
                  <a:gd name="T55" fmla="*/ 382 h 561"/>
                  <a:gd name="T56" fmla="*/ 266 w 857"/>
                  <a:gd name="T57" fmla="*/ 423 h 561"/>
                  <a:gd name="T58" fmla="*/ 198 w 857"/>
                  <a:gd name="T59" fmla="*/ 474 h 561"/>
                  <a:gd name="T60" fmla="*/ 143 w 857"/>
                  <a:gd name="T61" fmla="*/ 513 h 561"/>
                  <a:gd name="T62" fmla="*/ 74 w 857"/>
                  <a:gd name="T63" fmla="*/ 561 h 561"/>
                  <a:gd name="T64" fmla="*/ 24 w 857"/>
                  <a:gd name="T65" fmla="*/ 549 h 561"/>
                  <a:gd name="T66" fmla="*/ 0 w 857"/>
                  <a:gd name="T67" fmla="*/ 502 h 561"/>
                  <a:gd name="T68" fmla="*/ 14 w 857"/>
                  <a:gd name="T69" fmla="*/ 465 h 56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857"/>
                  <a:gd name="T106" fmla="*/ 0 h 561"/>
                  <a:gd name="T107" fmla="*/ 857 w 857"/>
                  <a:gd name="T108" fmla="*/ 561 h 561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857" h="561">
                    <a:moveTo>
                      <a:pt x="14" y="465"/>
                    </a:moveTo>
                    <a:lnTo>
                      <a:pt x="59" y="492"/>
                    </a:lnTo>
                    <a:lnTo>
                      <a:pt x="105" y="489"/>
                    </a:lnTo>
                    <a:lnTo>
                      <a:pt x="162" y="459"/>
                    </a:lnTo>
                    <a:lnTo>
                      <a:pt x="231" y="405"/>
                    </a:lnTo>
                    <a:lnTo>
                      <a:pt x="279" y="363"/>
                    </a:lnTo>
                    <a:lnTo>
                      <a:pt x="345" y="340"/>
                    </a:lnTo>
                    <a:lnTo>
                      <a:pt x="399" y="301"/>
                    </a:lnTo>
                    <a:lnTo>
                      <a:pt x="479" y="252"/>
                    </a:lnTo>
                    <a:lnTo>
                      <a:pt x="540" y="204"/>
                    </a:lnTo>
                    <a:lnTo>
                      <a:pt x="581" y="204"/>
                    </a:lnTo>
                    <a:lnTo>
                      <a:pt x="623" y="190"/>
                    </a:lnTo>
                    <a:lnTo>
                      <a:pt x="681" y="138"/>
                    </a:lnTo>
                    <a:lnTo>
                      <a:pt x="737" y="78"/>
                    </a:lnTo>
                    <a:lnTo>
                      <a:pt x="779" y="39"/>
                    </a:lnTo>
                    <a:lnTo>
                      <a:pt x="827" y="10"/>
                    </a:lnTo>
                    <a:lnTo>
                      <a:pt x="857" y="0"/>
                    </a:lnTo>
                    <a:lnTo>
                      <a:pt x="831" y="40"/>
                    </a:lnTo>
                    <a:lnTo>
                      <a:pt x="758" y="100"/>
                    </a:lnTo>
                    <a:lnTo>
                      <a:pt x="713" y="154"/>
                    </a:lnTo>
                    <a:lnTo>
                      <a:pt x="657" y="208"/>
                    </a:lnTo>
                    <a:lnTo>
                      <a:pt x="618" y="232"/>
                    </a:lnTo>
                    <a:lnTo>
                      <a:pt x="564" y="235"/>
                    </a:lnTo>
                    <a:lnTo>
                      <a:pt x="528" y="220"/>
                    </a:lnTo>
                    <a:lnTo>
                      <a:pt x="507" y="262"/>
                    </a:lnTo>
                    <a:lnTo>
                      <a:pt x="452" y="324"/>
                    </a:lnTo>
                    <a:lnTo>
                      <a:pt x="405" y="348"/>
                    </a:lnTo>
                    <a:lnTo>
                      <a:pt x="324" y="382"/>
                    </a:lnTo>
                    <a:lnTo>
                      <a:pt x="266" y="423"/>
                    </a:lnTo>
                    <a:lnTo>
                      <a:pt x="198" y="474"/>
                    </a:lnTo>
                    <a:lnTo>
                      <a:pt x="143" y="513"/>
                    </a:lnTo>
                    <a:lnTo>
                      <a:pt x="74" y="561"/>
                    </a:lnTo>
                    <a:lnTo>
                      <a:pt x="24" y="549"/>
                    </a:lnTo>
                    <a:lnTo>
                      <a:pt x="0" y="502"/>
                    </a:lnTo>
                    <a:lnTo>
                      <a:pt x="14" y="465"/>
                    </a:lnTo>
                    <a:close/>
                  </a:path>
                </a:pathLst>
              </a:custGeom>
              <a:solidFill>
                <a:srgbClr val="844830"/>
              </a:solidFill>
              <a:ln w="9525">
                <a:solidFill>
                  <a:srgbClr val="84483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51" name="Freeform 66"/>
              <p:cNvSpPr>
                <a:spLocks/>
              </p:cNvSpPr>
              <p:nvPr/>
            </p:nvSpPr>
            <p:spPr bwMode="auto">
              <a:xfrm>
                <a:off x="3322" y="1802"/>
                <a:ext cx="372" cy="411"/>
              </a:xfrm>
              <a:custGeom>
                <a:avLst/>
                <a:gdLst>
                  <a:gd name="T0" fmla="*/ 75 w 372"/>
                  <a:gd name="T1" fmla="*/ 54 h 411"/>
                  <a:gd name="T2" fmla="*/ 85 w 372"/>
                  <a:gd name="T3" fmla="*/ 31 h 411"/>
                  <a:gd name="T4" fmla="*/ 109 w 372"/>
                  <a:gd name="T5" fmla="*/ 12 h 411"/>
                  <a:gd name="T6" fmla="*/ 163 w 372"/>
                  <a:gd name="T7" fmla="*/ 0 h 411"/>
                  <a:gd name="T8" fmla="*/ 247 w 372"/>
                  <a:gd name="T9" fmla="*/ 9 h 411"/>
                  <a:gd name="T10" fmla="*/ 298 w 372"/>
                  <a:gd name="T11" fmla="*/ 21 h 411"/>
                  <a:gd name="T12" fmla="*/ 346 w 372"/>
                  <a:gd name="T13" fmla="*/ 34 h 411"/>
                  <a:gd name="T14" fmla="*/ 372 w 372"/>
                  <a:gd name="T15" fmla="*/ 66 h 411"/>
                  <a:gd name="T16" fmla="*/ 370 w 372"/>
                  <a:gd name="T17" fmla="*/ 111 h 411"/>
                  <a:gd name="T18" fmla="*/ 361 w 372"/>
                  <a:gd name="T19" fmla="*/ 139 h 411"/>
                  <a:gd name="T20" fmla="*/ 343 w 372"/>
                  <a:gd name="T21" fmla="*/ 171 h 411"/>
                  <a:gd name="T22" fmla="*/ 295 w 372"/>
                  <a:gd name="T23" fmla="*/ 226 h 411"/>
                  <a:gd name="T24" fmla="*/ 271 w 372"/>
                  <a:gd name="T25" fmla="*/ 241 h 411"/>
                  <a:gd name="T26" fmla="*/ 243 w 372"/>
                  <a:gd name="T27" fmla="*/ 268 h 411"/>
                  <a:gd name="T28" fmla="*/ 208 w 372"/>
                  <a:gd name="T29" fmla="*/ 304 h 411"/>
                  <a:gd name="T30" fmla="*/ 186 w 372"/>
                  <a:gd name="T31" fmla="*/ 330 h 411"/>
                  <a:gd name="T32" fmla="*/ 154 w 372"/>
                  <a:gd name="T33" fmla="*/ 355 h 411"/>
                  <a:gd name="T34" fmla="*/ 124 w 372"/>
                  <a:gd name="T35" fmla="*/ 385 h 411"/>
                  <a:gd name="T36" fmla="*/ 97 w 372"/>
                  <a:gd name="T37" fmla="*/ 403 h 411"/>
                  <a:gd name="T38" fmla="*/ 54 w 372"/>
                  <a:gd name="T39" fmla="*/ 411 h 411"/>
                  <a:gd name="T40" fmla="*/ 13 w 372"/>
                  <a:gd name="T41" fmla="*/ 406 h 411"/>
                  <a:gd name="T42" fmla="*/ 0 w 372"/>
                  <a:gd name="T43" fmla="*/ 391 h 411"/>
                  <a:gd name="T44" fmla="*/ 6 w 372"/>
                  <a:gd name="T45" fmla="*/ 346 h 411"/>
                  <a:gd name="T46" fmla="*/ 21 w 372"/>
                  <a:gd name="T47" fmla="*/ 321 h 411"/>
                  <a:gd name="T48" fmla="*/ 21 w 372"/>
                  <a:gd name="T49" fmla="*/ 297 h 411"/>
                  <a:gd name="T50" fmla="*/ 43 w 372"/>
                  <a:gd name="T51" fmla="*/ 250 h 411"/>
                  <a:gd name="T52" fmla="*/ 57 w 372"/>
                  <a:gd name="T53" fmla="*/ 205 h 411"/>
                  <a:gd name="T54" fmla="*/ 54 w 372"/>
                  <a:gd name="T55" fmla="*/ 160 h 411"/>
                  <a:gd name="T56" fmla="*/ 61 w 372"/>
                  <a:gd name="T57" fmla="*/ 117 h 411"/>
                  <a:gd name="T58" fmla="*/ 72 w 372"/>
                  <a:gd name="T59" fmla="*/ 75 h 411"/>
                  <a:gd name="T60" fmla="*/ 75 w 372"/>
                  <a:gd name="T61" fmla="*/ 54 h 41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372"/>
                  <a:gd name="T94" fmla="*/ 0 h 411"/>
                  <a:gd name="T95" fmla="*/ 372 w 372"/>
                  <a:gd name="T96" fmla="*/ 411 h 41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372" h="411">
                    <a:moveTo>
                      <a:pt x="75" y="54"/>
                    </a:moveTo>
                    <a:lnTo>
                      <a:pt x="85" y="31"/>
                    </a:lnTo>
                    <a:lnTo>
                      <a:pt x="109" y="12"/>
                    </a:lnTo>
                    <a:lnTo>
                      <a:pt x="163" y="0"/>
                    </a:lnTo>
                    <a:lnTo>
                      <a:pt x="247" y="9"/>
                    </a:lnTo>
                    <a:lnTo>
                      <a:pt x="298" y="21"/>
                    </a:lnTo>
                    <a:lnTo>
                      <a:pt x="346" y="34"/>
                    </a:lnTo>
                    <a:lnTo>
                      <a:pt x="372" y="66"/>
                    </a:lnTo>
                    <a:lnTo>
                      <a:pt x="370" y="111"/>
                    </a:lnTo>
                    <a:lnTo>
                      <a:pt x="361" y="139"/>
                    </a:lnTo>
                    <a:lnTo>
                      <a:pt x="343" y="171"/>
                    </a:lnTo>
                    <a:lnTo>
                      <a:pt x="295" y="226"/>
                    </a:lnTo>
                    <a:lnTo>
                      <a:pt x="271" y="241"/>
                    </a:lnTo>
                    <a:lnTo>
                      <a:pt x="243" y="268"/>
                    </a:lnTo>
                    <a:lnTo>
                      <a:pt x="208" y="304"/>
                    </a:lnTo>
                    <a:lnTo>
                      <a:pt x="186" y="330"/>
                    </a:lnTo>
                    <a:lnTo>
                      <a:pt x="154" y="355"/>
                    </a:lnTo>
                    <a:lnTo>
                      <a:pt x="124" y="385"/>
                    </a:lnTo>
                    <a:lnTo>
                      <a:pt x="97" y="403"/>
                    </a:lnTo>
                    <a:lnTo>
                      <a:pt x="54" y="411"/>
                    </a:lnTo>
                    <a:lnTo>
                      <a:pt x="13" y="406"/>
                    </a:lnTo>
                    <a:lnTo>
                      <a:pt x="0" y="391"/>
                    </a:lnTo>
                    <a:lnTo>
                      <a:pt x="6" y="346"/>
                    </a:lnTo>
                    <a:lnTo>
                      <a:pt x="21" y="321"/>
                    </a:lnTo>
                    <a:lnTo>
                      <a:pt x="21" y="297"/>
                    </a:lnTo>
                    <a:lnTo>
                      <a:pt x="43" y="250"/>
                    </a:lnTo>
                    <a:lnTo>
                      <a:pt x="57" y="205"/>
                    </a:lnTo>
                    <a:lnTo>
                      <a:pt x="54" y="160"/>
                    </a:lnTo>
                    <a:lnTo>
                      <a:pt x="61" y="117"/>
                    </a:lnTo>
                    <a:lnTo>
                      <a:pt x="72" y="75"/>
                    </a:lnTo>
                    <a:lnTo>
                      <a:pt x="75" y="54"/>
                    </a:lnTo>
                    <a:close/>
                  </a:path>
                </a:pathLst>
              </a:custGeom>
              <a:noFill/>
              <a:ln w="28575">
                <a:solidFill>
                  <a:srgbClr val="95523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52" name="Freeform 65"/>
              <p:cNvSpPr>
                <a:spLocks/>
              </p:cNvSpPr>
              <p:nvPr/>
            </p:nvSpPr>
            <p:spPr bwMode="auto">
              <a:xfrm>
                <a:off x="2793" y="1817"/>
                <a:ext cx="605" cy="718"/>
              </a:xfrm>
              <a:custGeom>
                <a:avLst/>
                <a:gdLst>
                  <a:gd name="T0" fmla="*/ 605 w 605"/>
                  <a:gd name="T1" fmla="*/ 46 h 718"/>
                  <a:gd name="T2" fmla="*/ 590 w 605"/>
                  <a:gd name="T3" fmla="*/ 21 h 718"/>
                  <a:gd name="T4" fmla="*/ 564 w 605"/>
                  <a:gd name="T5" fmla="*/ 6 h 718"/>
                  <a:gd name="T6" fmla="*/ 525 w 605"/>
                  <a:gd name="T7" fmla="*/ 0 h 718"/>
                  <a:gd name="T8" fmla="*/ 470 w 605"/>
                  <a:gd name="T9" fmla="*/ 1 h 718"/>
                  <a:gd name="T10" fmla="*/ 419 w 605"/>
                  <a:gd name="T11" fmla="*/ 6 h 718"/>
                  <a:gd name="T12" fmla="*/ 366 w 605"/>
                  <a:gd name="T13" fmla="*/ 6 h 718"/>
                  <a:gd name="T14" fmla="*/ 291 w 605"/>
                  <a:gd name="T15" fmla="*/ 12 h 718"/>
                  <a:gd name="T16" fmla="*/ 234 w 605"/>
                  <a:gd name="T17" fmla="*/ 21 h 718"/>
                  <a:gd name="T18" fmla="*/ 176 w 605"/>
                  <a:gd name="T19" fmla="*/ 42 h 718"/>
                  <a:gd name="T20" fmla="*/ 122 w 605"/>
                  <a:gd name="T21" fmla="*/ 60 h 718"/>
                  <a:gd name="T22" fmla="*/ 90 w 605"/>
                  <a:gd name="T23" fmla="*/ 82 h 718"/>
                  <a:gd name="T24" fmla="*/ 66 w 605"/>
                  <a:gd name="T25" fmla="*/ 112 h 718"/>
                  <a:gd name="T26" fmla="*/ 35 w 605"/>
                  <a:gd name="T27" fmla="*/ 168 h 718"/>
                  <a:gd name="T28" fmla="*/ 18 w 605"/>
                  <a:gd name="T29" fmla="*/ 214 h 718"/>
                  <a:gd name="T30" fmla="*/ 2 w 605"/>
                  <a:gd name="T31" fmla="*/ 282 h 718"/>
                  <a:gd name="T32" fmla="*/ 0 w 605"/>
                  <a:gd name="T33" fmla="*/ 361 h 718"/>
                  <a:gd name="T34" fmla="*/ 3 w 605"/>
                  <a:gd name="T35" fmla="*/ 408 h 718"/>
                  <a:gd name="T36" fmla="*/ 11 w 605"/>
                  <a:gd name="T37" fmla="*/ 448 h 718"/>
                  <a:gd name="T38" fmla="*/ 17 w 605"/>
                  <a:gd name="T39" fmla="*/ 505 h 718"/>
                  <a:gd name="T40" fmla="*/ 17 w 605"/>
                  <a:gd name="T41" fmla="*/ 553 h 718"/>
                  <a:gd name="T42" fmla="*/ 17 w 605"/>
                  <a:gd name="T43" fmla="*/ 600 h 718"/>
                  <a:gd name="T44" fmla="*/ 9 w 605"/>
                  <a:gd name="T45" fmla="*/ 624 h 718"/>
                  <a:gd name="T46" fmla="*/ 8 w 605"/>
                  <a:gd name="T47" fmla="*/ 646 h 718"/>
                  <a:gd name="T48" fmla="*/ 11 w 605"/>
                  <a:gd name="T49" fmla="*/ 679 h 718"/>
                  <a:gd name="T50" fmla="*/ 29 w 605"/>
                  <a:gd name="T51" fmla="*/ 711 h 718"/>
                  <a:gd name="T52" fmla="*/ 63 w 605"/>
                  <a:gd name="T53" fmla="*/ 718 h 718"/>
                  <a:gd name="T54" fmla="*/ 98 w 605"/>
                  <a:gd name="T55" fmla="*/ 714 h 718"/>
                  <a:gd name="T56" fmla="*/ 132 w 605"/>
                  <a:gd name="T57" fmla="*/ 688 h 718"/>
                  <a:gd name="T58" fmla="*/ 168 w 605"/>
                  <a:gd name="T59" fmla="*/ 654 h 718"/>
                  <a:gd name="T60" fmla="*/ 209 w 605"/>
                  <a:gd name="T61" fmla="*/ 628 h 718"/>
                  <a:gd name="T62" fmla="*/ 248 w 605"/>
                  <a:gd name="T63" fmla="*/ 603 h 718"/>
                  <a:gd name="T64" fmla="*/ 267 w 605"/>
                  <a:gd name="T65" fmla="*/ 577 h 718"/>
                  <a:gd name="T66" fmla="*/ 317 w 605"/>
                  <a:gd name="T67" fmla="*/ 543 h 718"/>
                  <a:gd name="T68" fmla="*/ 383 w 605"/>
                  <a:gd name="T69" fmla="*/ 514 h 718"/>
                  <a:gd name="T70" fmla="*/ 444 w 605"/>
                  <a:gd name="T71" fmla="*/ 490 h 718"/>
                  <a:gd name="T72" fmla="*/ 483 w 605"/>
                  <a:gd name="T73" fmla="*/ 450 h 718"/>
                  <a:gd name="T74" fmla="*/ 510 w 605"/>
                  <a:gd name="T75" fmla="*/ 417 h 718"/>
                  <a:gd name="T76" fmla="*/ 539 w 605"/>
                  <a:gd name="T77" fmla="*/ 361 h 718"/>
                  <a:gd name="T78" fmla="*/ 551 w 605"/>
                  <a:gd name="T79" fmla="*/ 313 h 718"/>
                  <a:gd name="T80" fmla="*/ 552 w 605"/>
                  <a:gd name="T81" fmla="*/ 286 h 718"/>
                  <a:gd name="T82" fmla="*/ 578 w 605"/>
                  <a:gd name="T83" fmla="*/ 237 h 718"/>
                  <a:gd name="T84" fmla="*/ 585 w 605"/>
                  <a:gd name="T85" fmla="*/ 204 h 718"/>
                  <a:gd name="T86" fmla="*/ 585 w 605"/>
                  <a:gd name="T87" fmla="*/ 163 h 718"/>
                  <a:gd name="T88" fmla="*/ 587 w 605"/>
                  <a:gd name="T89" fmla="*/ 132 h 718"/>
                  <a:gd name="T90" fmla="*/ 593 w 605"/>
                  <a:gd name="T91" fmla="*/ 97 h 718"/>
                  <a:gd name="T92" fmla="*/ 597 w 605"/>
                  <a:gd name="T93" fmla="*/ 67 h 718"/>
                  <a:gd name="T94" fmla="*/ 605 w 605"/>
                  <a:gd name="T95" fmla="*/ 46 h 71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05"/>
                  <a:gd name="T145" fmla="*/ 0 h 718"/>
                  <a:gd name="T146" fmla="*/ 605 w 605"/>
                  <a:gd name="T147" fmla="*/ 718 h 718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05" h="718">
                    <a:moveTo>
                      <a:pt x="605" y="46"/>
                    </a:moveTo>
                    <a:lnTo>
                      <a:pt x="590" y="21"/>
                    </a:lnTo>
                    <a:lnTo>
                      <a:pt x="564" y="6"/>
                    </a:lnTo>
                    <a:lnTo>
                      <a:pt x="525" y="0"/>
                    </a:lnTo>
                    <a:lnTo>
                      <a:pt x="470" y="1"/>
                    </a:lnTo>
                    <a:lnTo>
                      <a:pt x="419" y="6"/>
                    </a:lnTo>
                    <a:lnTo>
                      <a:pt x="366" y="6"/>
                    </a:lnTo>
                    <a:lnTo>
                      <a:pt x="291" y="12"/>
                    </a:lnTo>
                    <a:lnTo>
                      <a:pt x="234" y="21"/>
                    </a:lnTo>
                    <a:lnTo>
                      <a:pt x="176" y="42"/>
                    </a:lnTo>
                    <a:lnTo>
                      <a:pt x="122" y="60"/>
                    </a:lnTo>
                    <a:lnTo>
                      <a:pt x="90" y="82"/>
                    </a:lnTo>
                    <a:lnTo>
                      <a:pt x="66" y="112"/>
                    </a:lnTo>
                    <a:lnTo>
                      <a:pt x="35" y="168"/>
                    </a:lnTo>
                    <a:lnTo>
                      <a:pt x="18" y="214"/>
                    </a:lnTo>
                    <a:lnTo>
                      <a:pt x="2" y="282"/>
                    </a:lnTo>
                    <a:lnTo>
                      <a:pt x="0" y="361"/>
                    </a:lnTo>
                    <a:lnTo>
                      <a:pt x="3" y="408"/>
                    </a:lnTo>
                    <a:lnTo>
                      <a:pt x="11" y="448"/>
                    </a:lnTo>
                    <a:lnTo>
                      <a:pt x="17" y="505"/>
                    </a:lnTo>
                    <a:lnTo>
                      <a:pt x="17" y="553"/>
                    </a:lnTo>
                    <a:lnTo>
                      <a:pt x="17" y="600"/>
                    </a:lnTo>
                    <a:lnTo>
                      <a:pt x="9" y="624"/>
                    </a:lnTo>
                    <a:lnTo>
                      <a:pt x="8" y="646"/>
                    </a:lnTo>
                    <a:lnTo>
                      <a:pt x="11" y="679"/>
                    </a:lnTo>
                    <a:lnTo>
                      <a:pt x="29" y="711"/>
                    </a:lnTo>
                    <a:lnTo>
                      <a:pt x="63" y="718"/>
                    </a:lnTo>
                    <a:lnTo>
                      <a:pt x="98" y="714"/>
                    </a:lnTo>
                    <a:lnTo>
                      <a:pt x="132" y="688"/>
                    </a:lnTo>
                    <a:lnTo>
                      <a:pt x="168" y="654"/>
                    </a:lnTo>
                    <a:lnTo>
                      <a:pt x="209" y="628"/>
                    </a:lnTo>
                    <a:lnTo>
                      <a:pt x="248" y="603"/>
                    </a:lnTo>
                    <a:lnTo>
                      <a:pt x="267" y="577"/>
                    </a:lnTo>
                    <a:lnTo>
                      <a:pt x="317" y="543"/>
                    </a:lnTo>
                    <a:lnTo>
                      <a:pt x="383" y="514"/>
                    </a:lnTo>
                    <a:lnTo>
                      <a:pt x="444" y="490"/>
                    </a:lnTo>
                    <a:lnTo>
                      <a:pt x="483" y="450"/>
                    </a:lnTo>
                    <a:lnTo>
                      <a:pt x="510" y="417"/>
                    </a:lnTo>
                    <a:lnTo>
                      <a:pt x="539" y="361"/>
                    </a:lnTo>
                    <a:lnTo>
                      <a:pt x="551" y="313"/>
                    </a:lnTo>
                    <a:lnTo>
                      <a:pt x="552" y="286"/>
                    </a:lnTo>
                    <a:lnTo>
                      <a:pt x="578" y="237"/>
                    </a:lnTo>
                    <a:lnTo>
                      <a:pt x="585" y="204"/>
                    </a:lnTo>
                    <a:lnTo>
                      <a:pt x="585" y="163"/>
                    </a:lnTo>
                    <a:lnTo>
                      <a:pt x="587" y="132"/>
                    </a:lnTo>
                    <a:lnTo>
                      <a:pt x="593" y="97"/>
                    </a:lnTo>
                    <a:lnTo>
                      <a:pt x="597" y="67"/>
                    </a:lnTo>
                    <a:lnTo>
                      <a:pt x="605" y="46"/>
                    </a:lnTo>
                    <a:close/>
                  </a:path>
                </a:pathLst>
              </a:custGeom>
              <a:noFill/>
              <a:ln w="28575">
                <a:solidFill>
                  <a:srgbClr val="95523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92" name="Freeform 77"/>
            <p:cNvSpPr>
              <a:spLocks/>
            </p:cNvSpPr>
            <p:nvPr/>
          </p:nvSpPr>
          <p:spPr bwMode="auto">
            <a:xfrm>
              <a:off x="2809875" y="2308225"/>
              <a:ext cx="1522413" cy="1160463"/>
            </a:xfrm>
            <a:custGeom>
              <a:avLst/>
              <a:gdLst>
                <a:gd name="T0" fmla="*/ 2147483647 w 959"/>
                <a:gd name="T1" fmla="*/ 2147483647 h 731"/>
                <a:gd name="T2" fmla="*/ 2147483647 w 959"/>
                <a:gd name="T3" fmla="*/ 2147483647 h 731"/>
                <a:gd name="T4" fmla="*/ 2147483647 w 959"/>
                <a:gd name="T5" fmla="*/ 2147483647 h 731"/>
                <a:gd name="T6" fmla="*/ 2147483647 w 959"/>
                <a:gd name="T7" fmla="*/ 2147483647 h 731"/>
                <a:gd name="T8" fmla="*/ 2147483647 w 959"/>
                <a:gd name="T9" fmla="*/ 2147483647 h 731"/>
                <a:gd name="T10" fmla="*/ 2147483647 w 959"/>
                <a:gd name="T11" fmla="*/ 2147483647 h 731"/>
                <a:gd name="T12" fmla="*/ 2147483647 w 959"/>
                <a:gd name="T13" fmla="*/ 2147483647 h 731"/>
                <a:gd name="T14" fmla="*/ 2147483647 w 959"/>
                <a:gd name="T15" fmla="*/ 2147483647 h 731"/>
                <a:gd name="T16" fmla="*/ 2147483647 w 959"/>
                <a:gd name="T17" fmla="*/ 2147483647 h 731"/>
                <a:gd name="T18" fmla="*/ 2147483647 w 959"/>
                <a:gd name="T19" fmla="*/ 2147483647 h 731"/>
                <a:gd name="T20" fmla="*/ 2147483647 w 959"/>
                <a:gd name="T21" fmla="*/ 2147483647 h 731"/>
                <a:gd name="T22" fmla="*/ 2147483647 w 959"/>
                <a:gd name="T23" fmla="*/ 2147483647 h 731"/>
                <a:gd name="T24" fmla="*/ 2147483647 w 959"/>
                <a:gd name="T25" fmla="*/ 2147483647 h 731"/>
                <a:gd name="T26" fmla="*/ 2147483647 w 959"/>
                <a:gd name="T27" fmla="*/ 2147483647 h 731"/>
                <a:gd name="T28" fmla="*/ 2147483647 w 959"/>
                <a:gd name="T29" fmla="*/ 2147483647 h 731"/>
                <a:gd name="T30" fmla="*/ 2147483647 w 959"/>
                <a:gd name="T31" fmla="*/ 2147483647 h 731"/>
                <a:gd name="T32" fmla="*/ 2147483647 w 959"/>
                <a:gd name="T33" fmla="*/ 2147483647 h 731"/>
                <a:gd name="T34" fmla="*/ 2147483647 w 959"/>
                <a:gd name="T35" fmla="*/ 2147483647 h 731"/>
                <a:gd name="T36" fmla="*/ 2147483647 w 959"/>
                <a:gd name="T37" fmla="*/ 2147483647 h 731"/>
                <a:gd name="T38" fmla="*/ 2147483647 w 959"/>
                <a:gd name="T39" fmla="*/ 2147483647 h 731"/>
                <a:gd name="T40" fmla="*/ 2147483647 w 959"/>
                <a:gd name="T41" fmla="*/ 2147483647 h 731"/>
                <a:gd name="T42" fmla="*/ 2147483647 w 959"/>
                <a:gd name="T43" fmla="*/ 2147483647 h 731"/>
                <a:gd name="T44" fmla="*/ 2147483647 w 959"/>
                <a:gd name="T45" fmla="*/ 2147483647 h 731"/>
                <a:gd name="T46" fmla="*/ 2147483647 w 959"/>
                <a:gd name="T47" fmla="*/ 2147483647 h 731"/>
                <a:gd name="T48" fmla="*/ 2147483647 w 959"/>
                <a:gd name="T49" fmla="*/ 2147483647 h 731"/>
                <a:gd name="T50" fmla="*/ 2147483647 w 959"/>
                <a:gd name="T51" fmla="*/ 2147483647 h 731"/>
                <a:gd name="T52" fmla="*/ 2147483647 w 959"/>
                <a:gd name="T53" fmla="*/ 2147483647 h 731"/>
                <a:gd name="T54" fmla="*/ 2147483647 w 959"/>
                <a:gd name="T55" fmla="*/ 2147483647 h 731"/>
                <a:gd name="T56" fmla="*/ 2147483647 w 959"/>
                <a:gd name="T57" fmla="*/ 2147483647 h 731"/>
                <a:gd name="T58" fmla="*/ 2147483647 w 959"/>
                <a:gd name="T59" fmla="*/ 2147483647 h 731"/>
                <a:gd name="T60" fmla="*/ 2147483647 w 959"/>
                <a:gd name="T61" fmla="*/ 2147483647 h 731"/>
                <a:gd name="T62" fmla="*/ 2147483647 w 959"/>
                <a:gd name="T63" fmla="*/ 2147483647 h 731"/>
                <a:gd name="T64" fmla="*/ 2147483647 w 959"/>
                <a:gd name="T65" fmla="*/ 2147483647 h 731"/>
                <a:gd name="T66" fmla="*/ 2147483647 w 959"/>
                <a:gd name="T67" fmla="*/ 2147483647 h 731"/>
                <a:gd name="T68" fmla="*/ 2147483647 w 959"/>
                <a:gd name="T69" fmla="*/ 2147483647 h 731"/>
                <a:gd name="T70" fmla="*/ 2147483647 w 959"/>
                <a:gd name="T71" fmla="*/ 2147483647 h 731"/>
                <a:gd name="T72" fmla="*/ 2147483647 w 959"/>
                <a:gd name="T73" fmla="*/ 2147483647 h 731"/>
                <a:gd name="T74" fmla="*/ 2147483647 w 959"/>
                <a:gd name="T75" fmla="*/ 2147483647 h 731"/>
                <a:gd name="T76" fmla="*/ 2147483647 w 959"/>
                <a:gd name="T77" fmla="*/ 2147483647 h 731"/>
                <a:gd name="T78" fmla="*/ 2147483647 w 959"/>
                <a:gd name="T79" fmla="*/ 2147483647 h 731"/>
                <a:gd name="T80" fmla="*/ 2147483647 w 959"/>
                <a:gd name="T81" fmla="*/ 2147483647 h 731"/>
                <a:gd name="T82" fmla="*/ 2147483647 w 959"/>
                <a:gd name="T83" fmla="*/ 2147483647 h 731"/>
                <a:gd name="T84" fmla="*/ 2147483647 w 959"/>
                <a:gd name="T85" fmla="*/ 2147483647 h 731"/>
                <a:gd name="T86" fmla="*/ 2147483647 w 959"/>
                <a:gd name="T87" fmla="*/ 2147483647 h 731"/>
                <a:gd name="T88" fmla="*/ 2147483647 w 959"/>
                <a:gd name="T89" fmla="*/ 2147483647 h 731"/>
                <a:gd name="T90" fmla="*/ 2147483647 w 959"/>
                <a:gd name="T91" fmla="*/ 2147483647 h 731"/>
                <a:gd name="T92" fmla="*/ 2147483647 w 959"/>
                <a:gd name="T93" fmla="*/ 2147483647 h 731"/>
                <a:gd name="T94" fmla="*/ 2147483647 w 959"/>
                <a:gd name="T95" fmla="*/ 2147483647 h 731"/>
                <a:gd name="T96" fmla="*/ 2147483647 w 959"/>
                <a:gd name="T97" fmla="*/ 2147483647 h 731"/>
                <a:gd name="T98" fmla="*/ 2147483647 w 959"/>
                <a:gd name="T99" fmla="*/ 2147483647 h 731"/>
                <a:gd name="T100" fmla="*/ 2147483647 w 959"/>
                <a:gd name="T101" fmla="*/ 2147483647 h 731"/>
                <a:gd name="T102" fmla="*/ 2147483647 w 959"/>
                <a:gd name="T103" fmla="*/ 2147483647 h 731"/>
                <a:gd name="T104" fmla="*/ 2147483647 w 959"/>
                <a:gd name="T105" fmla="*/ 2147483647 h 731"/>
                <a:gd name="T106" fmla="*/ 2147483647 w 959"/>
                <a:gd name="T107" fmla="*/ 2147483647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59"/>
                <a:gd name="T163" fmla="*/ 0 h 731"/>
                <a:gd name="T164" fmla="*/ 959 w 959"/>
                <a:gd name="T165" fmla="*/ 731 h 73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59" h="731">
                  <a:moveTo>
                    <a:pt x="49" y="38"/>
                  </a:moveTo>
                  <a:cubicBezTo>
                    <a:pt x="39" y="44"/>
                    <a:pt x="30" y="50"/>
                    <a:pt x="23" y="60"/>
                  </a:cubicBezTo>
                  <a:cubicBezTo>
                    <a:pt x="22" y="66"/>
                    <a:pt x="19" y="71"/>
                    <a:pt x="17" y="77"/>
                  </a:cubicBezTo>
                  <a:cubicBezTo>
                    <a:pt x="7" y="149"/>
                    <a:pt x="0" y="185"/>
                    <a:pt x="71" y="188"/>
                  </a:cubicBezTo>
                  <a:cubicBezTo>
                    <a:pt x="105" y="189"/>
                    <a:pt x="138" y="190"/>
                    <a:pt x="172" y="191"/>
                  </a:cubicBezTo>
                  <a:cubicBezTo>
                    <a:pt x="165" y="215"/>
                    <a:pt x="88" y="198"/>
                    <a:pt x="83" y="198"/>
                  </a:cubicBezTo>
                  <a:cubicBezTo>
                    <a:pt x="75" y="194"/>
                    <a:pt x="70" y="192"/>
                    <a:pt x="61" y="191"/>
                  </a:cubicBezTo>
                  <a:cubicBezTo>
                    <a:pt x="48" y="193"/>
                    <a:pt x="43" y="200"/>
                    <a:pt x="32" y="207"/>
                  </a:cubicBezTo>
                  <a:cubicBezTo>
                    <a:pt x="31" y="214"/>
                    <a:pt x="25" y="225"/>
                    <a:pt x="20" y="231"/>
                  </a:cubicBezTo>
                  <a:cubicBezTo>
                    <a:pt x="19" y="239"/>
                    <a:pt x="18" y="248"/>
                    <a:pt x="14" y="255"/>
                  </a:cubicBezTo>
                  <a:cubicBezTo>
                    <a:pt x="12" y="264"/>
                    <a:pt x="10" y="272"/>
                    <a:pt x="8" y="281"/>
                  </a:cubicBezTo>
                  <a:cubicBezTo>
                    <a:pt x="9" y="299"/>
                    <a:pt x="9" y="317"/>
                    <a:pt x="10" y="335"/>
                  </a:cubicBezTo>
                  <a:cubicBezTo>
                    <a:pt x="11" y="345"/>
                    <a:pt x="22" y="353"/>
                    <a:pt x="28" y="360"/>
                  </a:cubicBezTo>
                  <a:cubicBezTo>
                    <a:pt x="41" y="374"/>
                    <a:pt x="46" y="392"/>
                    <a:pt x="67" y="396"/>
                  </a:cubicBezTo>
                  <a:cubicBezTo>
                    <a:pt x="86" y="392"/>
                    <a:pt x="81" y="392"/>
                    <a:pt x="85" y="372"/>
                  </a:cubicBezTo>
                  <a:cubicBezTo>
                    <a:pt x="86" y="387"/>
                    <a:pt x="94" y="410"/>
                    <a:pt x="109" y="417"/>
                  </a:cubicBezTo>
                  <a:cubicBezTo>
                    <a:pt x="114" y="425"/>
                    <a:pt x="121" y="427"/>
                    <a:pt x="130" y="429"/>
                  </a:cubicBezTo>
                  <a:cubicBezTo>
                    <a:pt x="151" y="440"/>
                    <a:pt x="136" y="434"/>
                    <a:pt x="178" y="431"/>
                  </a:cubicBezTo>
                  <a:cubicBezTo>
                    <a:pt x="183" y="422"/>
                    <a:pt x="179" y="413"/>
                    <a:pt x="176" y="404"/>
                  </a:cubicBezTo>
                  <a:cubicBezTo>
                    <a:pt x="177" y="395"/>
                    <a:pt x="177" y="385"/>
                    <a:pt x="181" y="377"/>
                  </a:cubicBezTo>
                  <a:cubicBezTo>
                    <a:pt x="182" y="353"/>
                    <a:pt x="175" y="317"/>
                    <a:pt x="205" y="314"/>
                  </a:cubicBezTo>
                  <a:cubicBezTo>
                    <a:pt x="244" y="331"/>
                    <a:pt x="206" y="397"/>
                    <a:pt x="223" y="440"/>
                  </a:cubicBezTo>
                  <a:cubicBezTo>
                    <a:pt x="223" y="442"/>
                    <a:pt x="224" y="450"/>
                    <a:pt x="226" y="452"/>
                  </a:cubicBezTo>
                  <a:cubicBezTo>
                    <a:pt x="236" y="460"/>
                    <a:pt x="255" y="469"/>
                    <a:pt x="268" y="471"/>
                  </a:cubicBezTo>
                  <a:cubicBezTo>
                    <a:pt x="279" y="477"/>
                    <a:pt x="293" y="473"/>
                    <a:pt x="305" y="473"/>
                  </a:cubicBezTo>
                  <a:cubicBezTo>
                    <a:pt x="309" y="470"/>
                    <a:pt x="312" y="467"/>
                    <a:pt x="316" y="464"/>
                  </a:cubicBezTo>
                  <a:cubicBezTo>
                    <a:pt x="320" y="460"/>
                    <a:pt x="319" y="447"/>
                    <a:pt x="319" y="447"/>
                  </a:cubicBezTo>
                  <a:cubicBezTo>
                    <a:pt x="320" y="429"/>
                    <a:pt x="321" y="421"/>
                    <a:pt x="319" y="402"/>
                  </a:cubicBezTo>
                  <a:cubicBezTo>
                    <a:pt x="318" y="394"/>
                    <a:pt x="305" y="384"/>
                    <a:pt x="305" y="384"/>
                  </a:cubicBezTo>
                  <a:cubicBezTo>
                    <a:pt x="306" y="381"/>
                    <a:pt x="306" y="377"/>
                    <a:pt x="308" y="375"/>
                  </a:cubicBezTo>
                  <a:cubicBezTo>
                    <a:pt x="309" y="374"/>
                    <a:pt x="312" y="375"/>
                    <a:pt x="313" y="374"/>
                  </a:cubicBezTo>
                  <a:cubicBezTo>
                    <a:pt x="318" y="370"/>
                    <a:pt x="318" y="362"/>
                    <a:pt x="322" y="357"/>
                  </a:cubicBezTo>
                  <a:cubicBezTo>
                    <a:pt x="326" y="351"/>
                    <a:pt x="332" y="347"/>
                    <a:pt x="337" y="341"/>
                  </a:cubicBezTo>
                  <a:cubicBezTo>
                    <a:pt x="338" y="338"/>
                    <a:pt x="340" y="329"/>
                    <a:pt x="341" y="332"/>
                  </a:cubicBezTo>
                  <a:cubicBezTo>
                    <a:pt x="348" y="351"/>
                    <a:pt x="340" y="362"/>
                    <a:pt x="365" y="366"/>
                  </a:cubicBezTo>
                  <a:cubicBezTo>
                    <a:pt x="385" y="365"/>
                    <a:pt x="383" y="366"/>
                    <a:pt x="397" y="359"/>
                  </a:cubicBezTo>
                  <a:cubicBezTo>
                    <a:pt x="403" y="349"/>
                    <a:pt x="418" y="337"/>
                    <a:pt x="431" y="335"/>
                  </a:cubicBezTo>
                  <a:cubicBezTo>
                    <a:pt x="457" y="344"/>
                    <a:pt x="436" y="334"/>
                    <a:pt x="442" y="390"/>
                  </a:cubicBezTo>
                  <a:cubicBezTo>
                    <a:pt x="443" y="397"/>
                    <a:pt x="455" y="405"/>
                    <a:pt x="455" y="405"/>
                  </a:cubicBezTo>
                  <a:cubicBezTo>
                    <a:pt x="479" y="400"/>
                    <a:pt x="478" y="387"/>
                    <a:pt x="496" y="383"/>
                  </a:cubicBezTo>
                  <a:cubicBezTo>
                    <a:pt x="505" y="379"/>
                    <a:pt x="511" y="376"/>
                    <a:pt x="521" y="374"/>
                  </a:cubicBezTo>
                  <a:cubicBezTo>
                    <a:pt x="529" y="374"/>
                    <a:pt x="537" y="373"/>
                    <a:pt x="544" y="375"/>
                  </a:cubicBezTo>
                  <a:cubicBezTo>
                    <a:pt x="552" y="377"/>
                    <a:pt x="555" y="386"/>
                    <a:pt x="562" y="389"/>
                  </a:cubicBezTo>
                  <a:cubicBezTo>
                    <a:pt x="565" y="400"/>
                    <a:pt x="565" y="413"/>
                    <a:pt x="574" y="420"/>
                  </a:cubicBezTo>
                  <a:cubicBezTo>
                    <a:pt x="578" y="427"/>
                    <a:pt x="587" y="440"/>
                    <a:pt x="595" y="441"/>
                  </a:cubicBezTo>
                  <a:cubicBezTo>
                    <a:pt x="632" y="440"/>
                    <a:pt x="611" y="440"/>
                    <a:pt x="631" y="428"/>
                  </a:cubicBezTo>
                  <a:cubicBezTo>
                    <a:pt x="641" y="416"/>
                    <a:pt x="636" y="420"/>
                    <a:pt x="644" y="414"/>
                  </a:cubicBezTo>
                  <a:cubicBezTo>
                    <a:pt x="647" y="409"/>
                    <a:pt x="647" y="404"/>
                    <a:pt x="649" y="398"/>
                  </a:cubicBezTo>
                  <a:cubicBezTo>
                    <a:pt x="650" y="387"/>
                    <a:pt x="654" y="386"/>
                    <a:pt x="662" y="380"/>
                  </a:cubicBezTo>
                  <a:cubicBezTo>
                    <a:pt x="668" y="365"/>
                    <a:pt x="658" y="345"/>
                    <a:pt x="673" y="335"/>
                  </a:cubicBezTo>
                  <a:cubicBezTo>
                    <a:pt x="678" y="336"/>
                    <a:pt x="684" y="336"/>
                    <a:pt x="688" y="338"/>
                  </a:cubicBezTo>
                  <a:cubicBezTo>
                    <a:pt x="689" y="339"/>
                    <a:pt x="692" y="353"/>
                    <a:pt x="694" y="356"/>
                  </a:cubicBezTo>
                  <a:cubicBezTo>
                    <a:pt x="702" y="368"/>
                    <a:pt x="721" y="382"/>
                    <a:pt x="736" y="383"/>
                  </a:cubicBezTo>
                  <a:cubicBezTo>
                    <a:pt x="768" y="385"/>
                    <a:pt x="801" y="385"/>
                    <a:pt x="833" y="386"/>
                  </a:cubicBezTo>
                  <a:cubicBezTo>
                    <a:pt x="841" y="388"/>
                    <a:pt x="843" y="394"/>
                    <a:pt x="850" y="398"/>
                  </a:cubicBezTo>
                  <a:cubicBezTo>
                    <a:pt x="855" y="405"/>
                    <a:pt x="861" y="415"/>
                    <a:pt x="868" y="419"/>
                  </a:cubicBezTo>
                  <a:cubicBezTo>
                    <a:pt x="872" y="424"/>
                    <a:pt x="872" y="428"/>
                    <a:pt x="874" y="434"/>
                  </a:cubicBezTo>
                  <a:cubicBezTo>
                    <a:pt x="877" y="454"/>
                    <a:pt x="876" y="460"/>
                    <a:pt x="875" y="485"/>
                  </a:cubicBezTo>
                  <a:cubicBezTo>
                    <a:pt x="866" y="480"/>
                    <a:pt x="875" y="486"/>
                    <a:pt x="875" y="479"/>
                  </a:cubicBezTo>
                  <a:cubicBezTo>
                    <a:pt x="876" y="465"/>
                    <a:pt x="876" y="451"/>
                    <a:pt x="874" y="437"/>
                  </a:cubicBezTo>
                  <a:cubicBezTo>
                    <a:pt x="871" y="413"/>
                    <a:pt x="844" y="403"/>
                    <a:pt x="824" y="399"/>
                  </a:cubicBezTo>
                  <a:cubicBezTo>
                    <a:pt x="817" y="400"/>
                    <a:pt x="810" y="400"/>
                    <a:pt x="803" y="402"/>
                  </a:cubicBezTo>
                  <a:cubicBezTo>
                    <a:pt x="801" y="403"/>
                    <a:pt x="782" y="437"/>
                    <a:pt x="779" y="441"/>
                  </a:cubicBezTo>
                  <a:cubicBezTo>
                    <a:pt x="777" y="450"/>
                    <a:pt x="772" y="458"/>
                    <a:pt x="767" y="465"/>
                  </a:cubicBezTo>
                  <a:cubicBezTo>
                    <a:pt x="766" y="471"/>
                    <a:pt x="765" y="475"/>
                    <a:pt x="761" y="480"/>
                  </a:cubicBezTo>
                  <a:cubicBezTo>
                    <a:pt x="758" y="500"/>
                    <a:pt x="758" y="496"/>
                    <a:pt x="760" y="527"/>
                  </a:cubicBezTo>
                  <a:cubicBezTo>
                    <a:pt x="759" y="532"/>
                    <a:pt x="761" y="539"/>
                    <a:pt x="758" y="543"/>
                  </a:cubicBezTo>
                  <a:cubicBezTo>
                    <a:pt x="757" y="545"/>
                    <a:pt x="752" y="532"/>
                    <a:pt x="752" y="531"/>
                  </a:cubicBezTo>
                  <a:cubicBezTo>
                    <a:pt x="745" y="519"/>
                    <a:pt x="738" y="513"/>
                    <a:pt x="725" y="512"/>
                  </a:cubicBezTo>
                  <a:cubicBezTo>
                    <a:pt x="722" y="497"/>
                    <a:pt x="731" y="489"/>
                    <a:pt x="742" y="482"/>
                  </a:cubicBezTo>
                  <a:cubicBezTo>
                    <a:pt x="747" y="473"/>
                    <a:pt x="756" y="464"/>
                    <a:pt x="763" y="456"/>
                  </a:cubicBezTo>
                  <a:cubicBezTo>
                    <a:pt x="765" y="439"/>
                    <a:pt x="763" y="433"/>
                    <a:pt x="752" y="422"/>
                  </a:cubicBezTo>
                  <a:cubicBezTo>
                    <a:pt x="750" y="411"/>
                    <a:pt x="739" y="400"/>
                    <a:pt x="728" y="398"/>
                  </a:cubicBezTo>
                  <a:cubicBezTo>
                    <a:pt x="721" y="395"/>
                    <a:pt x="713" y="393"/>
                    <a:pt x="706" y="392"/>
                  </a:cubicBezTo>
                  <a:cubicBezTo>
                    <a:pt x="682" y="393"/>
                    <a:pt x="686" y="393"/>
                    <a:pt x="671" y="396"/>
                  </a:cubicBezTo>
                  <a:cubicBezTo>
                    <a:pt x="665" y="401"/>
                    <a:pt x="659" y="406"/>
                    <a:pt x="653" y="411"/>
                  </a:cubicBezTo>
                  <a:cubicBezTo>
                    <a:pt x="643" y="427"/>
                    <a:pt x="624" y="443"/>
                    <a:pt x="608" y="453"/>
                  </a:cubicBezTo>
                  <a:cubicBezTo>
                    <a:pt x="601" y="453"/>
                    <a:pt x="594" y="454"/>
                    <a:pt x="587" y="452"/>
                  </a:cubicBezTo>
                  <a:cubicBezTo>
                    <a:pt x="584" y="451"/>
                    <a:pt x="583" y="446"/>
                    <a:pt x="581" y="443"/>
                  </a:cubicBezTo>
                  <a:cubicBezTo>
                    <a:pt x="573" y="432"/>
                    <a:pt x="568" y="419"/>
                    <a:pt x="557" y="410"/>
                  </a:cubicBezTo>
                  <a:cubicBezTo>
                    <a:pt x="547" y="394"/>
                    <a:pt x="539" y="389"/>
                    <a:pt x="520" y="386"/>
                  </a:cubicBezTo>
                  <a:cubicBezTo>
                    <a:pt x="515" y="387"/>
                    <a:pt x="511" y="389"/>
                    <a:pt x="506" y="390"/>
                  </a:cubicBezTo>
                  <a:cubicBezTo>
                    <a:pt x="501" y="394"/>
                    <a:pt x="491" y="402"/>
                    <a:pt x="491" y="402"/>
                  </a:cubicBezTo>
                  <a:cubicBezTo>
                    <a:pt x="485" y="413"/>
                    <a:pt x="472" y="439"/>
                    <a:pt x="464" y="444"/>
                  </a:cubicBezTo>
                  <a:cubicBezTo>
                    <a:pt x="462" y="453"/>
                    <a:pt x="456" y="465"/>
                    <a:pt x="448" y="471"/>
                  </a:cubicBezTo>
                  <a:cubicBezTo>
                    <a:pt x="439" y="443"/>
                    <a:pt x="463" y="392"/>
                    <a:pt x="427" y="386"/>
                  </a:cubicBezTo>
                  <a:cubicBezTo>
                    <a:pt x="414" y="381"/>
                    <a:pt x="399" y="381"/>
                    <a:pt x="386" y="380"/>
                  </a:cubicBezTo>
                  <a:cubicBezTo>
                    <a:pt x="354" y="381"/>
                    <a:pt x="367" y="379"/>
                    <a:pt x="350" y="386"/>
                  </a:cubicBezTo>
                  <a:cubicBezTo>
                    <a:pt x="346" y="392"/>
                    <a:pt x="341" y="397"/>
                    <a:pt x="335" y="401"/>
                  </a:cubicBezTo>
                  <a:cubicBezTo>
                    <a:pt x="331" y="406"/>
                    <a:pt x="329" y="411"/>
                    <a:pt x="326" y="416"/>
                  </a:cubicBezTo>
                  <a:cubicBezTo>
                    <a:pt x="324" y="430"/>
                    <a:pt x="322" y="458"/>
                    <a:pt x="322" y="458"/>
                  </a:cubicBezTo>
                  <a:cubicBezTo>
                    <a:pt x="323" y="478"/>
                    <a:pt x="321" y="490"/>
                    <a:pt x="328" y="507"/>
                  </a:cubicBezTo>
                  <a:cubicBezTo>
                    <a:pt x="329" y="513"/>
                    <a:pt x="330" y="517"/>
                    <a:pt x="334" y="522"/>
                  </a:cubicBezTo>
                  <a:cubicBezTo>
                    <a:pt x="336" y="543"/>
                    <a:pt x="339" y="565"/>
                    <a:pt x="329" y="584"/>
                  </a:cubicBezTo>
                  <a:cubicBezTo>
                    <a:pt x="324" y="594"/>
                    <a:pt x="318" y="599"/>
                    <a:pt x="310" y="606"/>
                  </a:cubicBezTo>
                  <a:cubicBezTo>
                    <a:pt x="306" y="609"/>
                    <a:pt x="299" y="615"/>
                    <a:pt x="299" y="615"/>
                  </a:cubicBezTo>
                  <a:cubicBezTo>
                    <a:pt x="289" y="613"/>
                    <a:pt x="272" y="616"/>
                    <a:pt x="278" y="603"/>
                  </a:cubicBezTo>
                  <a:cubicBezTo>
                    <a:pt x="296" y="607"/>
                    <a:pt x="315" y="609"/>
                    <a:pt x="322" y="591"/>
                  </a:cubicBezTo>
                  <a:cubicBezTo>
                    <a:pt x="326" y="562"/>
                    <a:pt x="325" y="570"/>
                    <a:pt x="320" y="513"/>
                  </a:cubicBezTo>
                  <a:cubicBezTo>
                    <a:pt x="320" y="509"/>
                    <a:pt x="303" y="501"/>
                    <a:pt x="299" y="500"/>
                  </a:cubicBezTo>
                  <a:cubicBezTo>
                    <a:pt x="284" y="494"/>
                    <a:pt x="270" y="495"/>
                    <a:pt x="254" y="491"/>
                  </a:cubicBezTo>
                  <a:cubicBezTo>
                    <a:pt x="244" y="488"/>
                    <a:pt x="237" y="481"/>
                    <a:pt x="227" y="479"/>
                  </a:cubicBezTo>
                  <a:cubicBezTo>
                    <a:pt x="217" y="467"/>
                    <a:pt x="192" y="455"/>
                    <a:pt x="176" y="452"/>
                  </a:cubicBezTo>
                  <a:cubicBezTo>
                    <a:pt x="166" y="452"/>
                    <a:pt x="156" y="451"/>
                    <a:pt x="146" y="453"/>
                  </a:cubicBezTo>
                  <a:cubicBezTo>
                    <a:pt x="141" y="454"/>
                    <a:pt x="140" y="460"/>
                    <a:pt x="137" y="464"/>
                  </a:cubicBezTo>
                  <a:cubicBezTo>
                    <a:pt x="127" y="475"/>
                    <a:pt x="119" y="489"/>
                    <a:pt x="110" y="501"/>
                  </a:cubicBezTo>
                  <a:cubicBezTo>
                    <a:pt x="106" y="520"/>
                    <a:pt x="107" y="547"/>
                    <a:pt x="98" y="564"/>
                  </a:cubicBezTo>
                  <a:cubicBezTo>
                    <a:pt x="100" y="589"/>
                    <a:pt x="96" y="605"/>
                    <a:pt x="121" y="609"/>
                  </a:cubicBezTo>
                  <a:cubicBezTo>
                    <a:pt x="128" y="609"/>
                    <a:pt x="135" y="610"/>
                    <a:pt x="142" y="608"/>
                  </a:cubicBezTo>
                  <a:cubicBezTo>
                    <a:pt x="162" y="604"/>
                    <a:pt x="187" y="561"/>
                    <a:pt x="193" y="543"/>
                  </a:cubicBezTo>
                  <a:cubicBezTo>
                    <a:pt x="194" y="527"/>
                    <a:pt x="193" y="524"/>
                    <a:pt x="203" y="534"/>
                  </a:cubicBezTo>
                  <a:cubicBezTo>
                    <a:pt x="208" y="555"/>
                    <a:pt x="224" y="567"/>
                    <a:pt x="245" y="570"/>
                  </a:cubicBezTo>
                  <a:cubicBezTo>
                    <a:pt x="252" y="570"/>
                    <a:pt x="259" y="570"/>
                    <a:pt x="266" y="569"/>
                  </a:cubicBezTo>
                  <a:cubicBezTo>
                    <a:pt x="268" y="569"/>
                    <a:pt x="274" y="566"/>
                    <a:pt x="272" y="566"/>
                  </a:cubicBezTo>
                  <a:cubicBezTo>
                    <a:pt x="260" y="566"/>
                    <a:pt x="224" y="572"/>
                    <a:pt x="220" y="572"/>
                  </a:cubicBezTo>
                  <a:cubicBezTo>
                    <a:pt x="214" y="575"/>
                    <a:pt x="203" y="582"/>
                    <a:pt x="203" y="582"/>
                  </a:cubicBezTo>
                  <a:cubicBezTo>
                    <a:pt x="200" y="597"/>
                    <a:pt x="198" y="612"/>
                    <a:pt x="194" y="627"/>
                  </a:cubicBezTo>
                  <a:cubicBezTo>
                    <a:pt x="195" y="646"/>
                    <a:pt x="195" y="664"/>
                    <a:pt x="197" y="683"/>
                  </a:cubicBezTo>
                  <a:cubicBezTo>
                    <a:pt x="198" y="700"/>
                    <a:pt x="239" y="718"/>
                    <a:pt x="253" y="720"/>
                  </a:cubicBezTo>
                  <a:cubicBezTo>
                    <a:pt x="275" y="731"/>
                    <a:pt x="304" y="727"/>
                    <a:pt x="323" y="713"/>
                  </a:cubicBezTo>
                  <a:cubicBezTo>
                    <a:pt x="331" y="700"/>
                    <a:pt x="341" y="688"/>
                    <a:pt x="349" y="675"/>
                  </a:cubicBezTo>
                  <a:cubicBezTo>
                    <a:pt x="350" y="653"/>
                    <a:pt x="346" y="648"/>
                    <a:pt x="364" y="644"/>
                  </a:cubicBezTo>
                  <a:cubicBezTo>
                    <a:pt x="384" y="634"/>
                    <a:pt x="397" y="637"/>
                    <a:pt x="424" y="636"/>
                  </a:cubicBezTo>
                  <a:cubicBezTo>
                    <a:pt x="431" y="631"/>
                    <a:pt x="433" y="632"/>
                    <a:pt x="434" y="623"/>
                  </a:cubicBezTo>
                  <a:cubicBezTo>
                    <a:pt x="433" y="600"/>
                    <a:pt x="423" y="578"/>
                    <a:pt x="413" y="557"/>
                  </a:cubicBezTo>
                  <a:cubicBezTo>
                    <a:pt x="412" y="551"/>
                    <a:pt x="404" y="542"/>
                    <a:pt x="404" y="542"/>
                  </a:cubicBezTo>
                  <a:cubicBezTo>
                    <a:pt x="402" y="534"/>
                    <a:pt x="396" y="527"/>
                    <a:pt x="392" y="519"/>
                  </a:cubicBezTo>
                  <a:cubicBezTo>
                    <a:pt x="391" y="513"/>
                    <a:pt x="390" y="508"/>
                    <a:pt x="386" y="503"/>
                  </a:cubicBezTo>
                  <a:cubicBezTo>
                    <a:pt x="385" y="497"/>
                    <a:pt x="383" y="491"/>
                    <a:pt x="382" y="485"/>
                  </a:cubicBezTo>
                  <a:cubicBezTo>
                    <a:pt x="382" y="472"/>
                    <a:pt x="382" y="433"/>
                    <a:pt x="382" y="446"/>
                  </a:cubicBezTo>
                  <a:cubicBezTo>
                    <a:pt x="382" y="469"/>
                    <a:pt x="381" y="493"/>
                    <a:pt x="383" y="516"/>
                  </a:cubicBezTo>
                  <a:cubicBezTo>
                    <a:pt x="383" y="521"/>
                    <a:pt x="397" y="531"/>
                    <a:pt x="401" y="533"/>
                  </a:cubicBezTo>
                  <a:cubicBezTo>
                    <a:pt x="408" y="542"/>
                    <a:pt x="425" y="550"/>
                    <a:pt x="436" y="552"/>
                  </a:cubicBezTo>
                  <a:cubicBezTo>
                    <a:pt x="476" y="551"/>
                    <a:pt x="493" y="560"/>
                    <a:pt x="505" y="525"/>
                  </a:cubicBezTo>
                  <a:cubicBezTo>
                    <a:pt x="507" y="504"/>
                    <a:pt x="509" y="480"/>
                    <a:pt x="517" y="461"/>
                  </a:cubicBezTo>
                  <a:cubicBezTo>
                    <a:pt x="519" y="453"/>
                    <a:pt x="520" y="453"/>
                    <a:pt x="518" y="444"/>
                  </a:cubicBezTo>
                  <a:cubicBezTo>
                    <a:pt x="500" y="452"/>
                    <a:pt x="508" y="452"/>
                    <a:pt x="523" y="449"/>
                  </a:cubicBezTo>
                  <a:cubicBezTo>
                    <a:pt x="529" y="451"/>
                    <a:pt x="534" y="452"/>
                    <a:pt x="539" y="456"/>
                  </a:cubicBezTo>
                  <a:cubicBezTo>
                    <a:pt x="551" y="487"/>
                    <a:pt x="534" y="500"/>
                    <a:pt x="569" y="512"/>
                  </a:cubicBezTo>
                  <a:cubicBezTo>
                    <a:pt x="591" y="511"/>
                    <a:pt x="608" y="511"/>
                    <a:pt x="628" y="504"/>
                  </a:cubicBezTo>
                  <a:cubicBezTo>
                    <a:pt x="638" y="497"/>
                    <a:pt x="650" y="492"/>
                    <a:pt x="661" y="486"/>
                  </a:cubicBezTo>
                  <a:cubicBezTo>
                    <a:pt x="675" y="477"/>
                    <a:pt x="689" y="468"/>
                    <a:pt x="703" y="459"/>
                  </a:cubicBezTo>
                  <a:cubicBezTo>
                    <a:pt x="698" y="467"/>
                    <a:pt x="692" y="473"/>
                    <a:pt x="685" y="480"/>
                  </a:cubicBezTo>
                  <a:cubicBezTo>
                    <a:pt x="683" y="482"/>
                    <a:pt x="680" y="485"/>
                    <a:pt x="680" y="485"/>
                  </a:cubicBezTo>
                  <a:cubicBezTo>
                    <a:pt x="670" y="509"/>
                    <a:pt x="673" y="578"/>
                    <a:pt x="701" y="582"/>
                  </a:cubicBezTo>
                  <a:cubicBezTo>
                    <a:pt x="712" y="583"/>
                    <a:pt x="723" y="583"/>
                    <a:pt x="734" y="584"/>
                  </a:cubicBezTo>
                  <a:cubicBezTo>
                    <a:pt x="737" y="601"/>
                    <a:pt x="733" y="596"/>
                    <a:pt x="742" y="602"/>
                  </a:cubicBezTo>
                  <a:cubicBezTo>
                    <a:pt x="778" y="600"/>
                    <a:pt x="779" y="606"/>
                    <a:pt x="799" y="594"/>
                  </a:cubicBezTo>
                  <a:cubicBezTo>
                    <a:pt x="805" y="587"/>
                    <a:pt x="804" y="580"/>
                    <a:pt x="808" y="572"/>
                  </a:cubicBezTo>
                  <a:cubicBezTo>
                    <a:pt x="815" y="538"/>
                    <a:pt x="813" y="547"/>
                    <a:pt x="808" y="476"/>
                  </a:cubicBezTo>
                  <a:cubicBezTo>
                    <a:pt x="808" y="474"/>
                    <a:pt x="800" y="474"/>
                    <a:pt x="802" y="474"/>
                  </a:cubicBezTo>
                  <a:cubicBezTo>
                    <a:pt x="810" y="474"/>
                    <a:pt x="821" y="476"/>
                    <a:pt x="830" y="477"/>
                  </a:cubicBezTo>
                  <a:cubicBezTo>
                    <a:pt x="831" y="521"/>
                    <a:pt x="814" y="557"/>
                    <a:pt x="856" y="566"/>
                  </a:cubicBezTo>
                  <a:cubicBezTo>
                    <a:pt x="885" y="564"/>
                    <a:pt x="912" y="561"/>
                    <a:pt x="928" y="534"/>
                  </a:cubicBezTo>
                  <a:cubicBezTo>
                    <a:pt x="929" y="526"/>
                    <a:pt x="931" y="522"/>
                    <a:pt x="935" y="515"/>
                  </a:cubicBezTo>
                  <a:cubicBezTo>
                    <a:pt x="946" y="469"/>
                    <a:pt x="947" y="533"/>
                    <a:pt x="940" y="413"/>
                  </a:cubicBezTo>
                  <a:cubicBezTo>
                    <a:pt x="939" y="393"/>
                    <a:pt x="895" y="347"/>
                    <a:pt x="877" y="342"/>
                  </a:cubicBezTo>
                  <a:cubicBezTo>
                    <a:pt x="856" y="336"/>
                    <a:pt x="834" y="340"/>
                    <a:pt x="812" y="339"/>
                  </a:cubicBezTo>
                  <a:cubicBezTo>
                    <a:pt x="803" y="334"/>
                    <a:pt x="794" y="327"/>
                    <a:pt x="784" y="326"/>
                  </a:cubicBezTo>
                  <a:cubicBezTo>
                    <a:pt x="778" y="329"/>
                    <a:pt x="774" y="332"/>
                    <a:pt x="767" y="333"/>
                  </a:cubicBezTo>
                  <a:cubicBezTo>
                    <a:pt x="739" y="331"/>
                    <a:pt x="743" y="312"/>
                    <a:pt x="722" y="300"/>
                  </a:cubicBezTo>
                  <a:cubicBezTo>
                    <a:pt x="718" y="294"/>
                    <a:pt x="716" y="291"/>
                    <a:pt x="710" y="287"/>
                  </a:cubicBezTo>
                  <a:cubicBezTo>
                    <a:pt x="703" y="278"/>
                    <a:pt x="696" y="268"/>
                    <a:pt x="685" y="264"/>
                  </a:cubicBezTo>
                  <a:cubicBezTo>
                    <a:pt x="676" y="267"/>
                    <a:pt x="673" y="270"/>
                    <a:pt x="665" y="275"/>
                  </a:cubicBezTo>
                  <a:cubicBezTo>
                    <a:pt x="661" y="282"/>
                    <a:pt x="656" y="285"/>
                    <a:pt x="650" y="291"/>
                  </a:cubicBezTo>
                  <a:cubicBezTo>
                    <a:pt x="649" y="298"/>
                    <a:pt x="646" y="302"/>
                    <a:pt x="640" y="306"/>
                  </a:cubicBezTo>
                  <a:cubicBezTo>
                    <a:pt x="633" y="318"/>
                    <a:pt x="623" y="326"/>
                    <a:pt x="617" y="338"/>
                  </a:cubicBezTo>
                  <a:cubicBezTo>
                    <a:pt x="617" y="344"/>
                    <a:pt x="617" y="350"/>
                    <a:pt x="616" y="356"/>
                  </a:cubicBezTo>
                  <a:cubicBezTo>
                    <a:pt x="616" y="361"/>
                    <a:pt x="615" y="367"/>
                    <a:pt x="614" y="372"/>
                  </a:cubicBezTo>
                  <a:cubicBezTo>
                    <a:pt x="614" y="374"/>
                    <a:pt x="612" y="380"/>
                    <a:pt x="613" y="378"/>
                  </a:cubicBezTo>
                  <a:cubicBezTo>
                    <a:pt x="616" y="375"/>
                    <a:pt x="619" y="366"/>
                    <a:pt x="619" y="366"/>
                  </a:cubicBezTo>
                  <a:cubicBezTo>
                    <a:pt x="616" y="344"/>
                    <a:pt x="596" y="310"/>
                    <a:pt x="572" y="305"/>
                  </a:cubicBezTo>
                  <a:cubicBezTo>
                    <a:pt x="556" y="297"/>
                    <a:pt x="533" y="303"/>
                    <a:pt x="517" y="303"/>
                  </a:cubicBezTo>
                  <a:cubicBezTo>
                    <a:pt x="505" y="306"/>
                    <a:pt x="504" y="308"/>
                    <a:pt x="496" y="318"/>
                  </a:cubicBezTo>
                  <a:cubicBezTo>
                    <a:pt x="493" y="322"/>
                    <a:pt x="488" y="329"/>
                    <a:pt x="488" y="329"/>
                  </a:cubicBezTo>
                  <a:cubicBezTo>
                    <a:pt x="491" y="319"/>
                    <a:pt x="490" y="309"/>
                    <a:pt x="485" y="299"/>
                  </a:cubicBezTo>
                  <a:cubicBezTo>
                    <a:pt x="481" y="281"/>
                    <a:pt x="476" y="267"/>
                    <a:pt x="458" y="258"/>
                  </a:cubicBezTo>
                  <a:cubicBezTo>
                    <a:pt x="448" y="261"/>
                    <a:pt x="446" y="267"/>
                    <a:pt x="439" y="273"/>
                  </a:cubicBezTo>
                  <a:cubicBezTo>
                    <a:pt x="427" y="284"/>
                    <a:pt x="412" y="295"/>
                    <a:pt x="398" y="303"/>
                  </a:cubicBezTo>
                  <a:cubicBezTo>
                    <a:pt x="398" y="303"/>
                    <a:pt x="401" y="300"/>
                    <a:pt x="403" y="299"/>
                  </a:cubicBezTo>
                  <a:cubicBezTo>
                    <a:pt x="406" y="272"/>
                    <a:pt x="404" y="264"/>
                    <a:pt x="379" y="258"/>
                  </a:cubicBezTo>
                  <a:cubicBezTo>
                    <a:pt x="357" y="259"/>
                    <a:pt x="331" y="249"/>
                    <a:pt x="313" y="261"/>
                  </a:cubicBezTo>
                  <a:cubicBezTo>
                    <a:pt x="304" y="267"/>
                    <a:pt x="297" y="283"/>
                    <a:pt x="287" y="285"/>
                  </a:cubicBezTo>
                  <a:cubicBezTo>
                    <a:pt x="285" y="293"/>
                    <a:pt x="272" y="305"/>
                    <a:pt x="266" y="311"/>
                  </a:cubicBezTo>
                  <a:cubicBezTo>
                    <a:pt x="263" y="314"/>
                    <a:pt x="257" y="320"/>
                    <a:pt x="257" y="320"/>
                  </a:cubicBezTo>
                  <a:cubicBezTo>
                    <a:pt x="254" y="329"/>
                    <a:pt x="251" y="336"/>
                    <a:pt x="248" y="345"/>
                  </a:cubicBezTo>
                  <a:cubicBezTo>
                    <a:pt x="249" y="349"/>
                    <a:pt x="247" y="354"/>
                    <a:pt x="250" y="357"/>
                  </a:cubicBezTo>
                  <a:cubicBezTo>
                    <a:pt x="252" y="359"/>
                    <a:pt x="253" y="352"/>
                    <a:pt x="253" y="350"/>
                  </a:cubicBezTo>
                  <a:cubicBezTo>
                    <a:pt x="254" y="345"/>
                    <a:pt x="253" y="340"/>
                    <a:pt x="254" y="335"/>
                  </a:cubicBezTo>
                  <a:cubicBezTo>
                    <a:pt x="258" y="322"/>
                    <a:pt x="276" y="309"/>
                    <a:pt x="283" y="297"/>
                  </a:cubicBezTo>
                  <a:cubicBezTo>
                    <a:pt x="280" y="266"/>
                    <a:pt x="262" y="261"/>
                    <a:pt x="233" y="257"/>
                  </a:cubicBezTo>
                  <a:cubicBezTo>
                    <a:pt x="215" y="257"/>
                    <a:pt x="194" y="251"/>
                    <a:pt x="179" y="261"/>
                  </a:cubicBezTo>
                  <a:cubicBezTo>
                    <a:pt x="176" y="263"/>
                    <a:pt x="175" y="268"/>
                    <a:pt x="172" y="270"/>
                  </a:cubicBezTo>
                  <a:cubicBezTo>
                    <a:pt x="170" y="271"/>
                    <a:pt x="169" y="272"/>
                    <a:pt x="167" y="273"/>
                  </a:cubicBezTo>
                  <a:cubicBezTo>
                    <a:pt x="158" y="284"/>
                    <a:pt x="152" y="295"/>
                    <a:pt x="146" y="308"/>
                  </a:cubicBezTo>
                  <a:cubicBezTo>
                    <a:pt x="145" y="318"/>
                    <a:pt x="142" y="325"/>
                    <a:pt x="140" y="335"/>
                  </a:cubicBezTo>
                  <a:cubicBezTo>
                    <a:pt x="141" y="345"/>
                    <a:pt x="141" y="355"/>
                    <a:pt x="142" y="365"/>
                  </a:cubicBezTo>
                  <a:cubicBezTo>
                    <a:pt x="142" y="368"/>
                    <a:pt x="143" y="360"/>
                    <a:pt x="143" y="357"/>
                  </a:cubicBezTo>
                  <a:cubicBezTo>
                    <a:pt x="146" y="306"/>
                    <a:pt x="139" y="326"/>
                    <a:pt x="148" y="303"/>
                  </a:cubicBezTo>
                  <a:cubicBezTo>
                    <a:pt x="151" y="282"/>
                    <a:pt x="138" y="274"/>
                    <a:pt x="119" y="272"/>
                  </a:cubicBezTo>
                  <a:cubicBezTo>
                    <a:pt x="138" y="271"/>
                    <a:pt x="158" y="277"/>
                    <a:pt x="175" y="269"/>
                  </a:cubicBezTo>
                  <a:cubicBezTo>
                    <a:pt x="198" y="258"/>
                    <a:pt x="176" y="263"/>
                    <a:pt x="190" y="260"/>
                  </a:cubicBezTo>
                  <a:cubicBezTo>
                    <a:pt x="199" y="253"/>
                    <a:pt x="213" y="247"/>
                    <a:pt x="221" y="239"/>
                  </a:cubicBezTo>
                  <a:cubicBezTo>
                    <a:pt x="234" y="225"/>
                    <a:pt x="225" y="231"/>
                    <a:pt x="236" y="225"/>
                  </a:cubicBezTo>
                  <a:cubicBezTo>
                    <a:pt x="237" y="224"/>
                    <a:pt x="237" y="222"/>
                    <a:pt x="238" y="221"/>
                  </a:cubicBezTo>
                  <a:cubicBezTo>
                    <a:pt x="240" y="218"/>
                    <a:pt x="242" y="216"/>
                    <a:pt x="244" y="213"/>
                  </a:cubicBezTo>
                  <a:cubicBezTo>
                    <a:pt x="246" y="209"/>
                    <a:pt x="250" y="201"/>
                    <a:pt x="250" y="201"/>
                  </a:cubicBezTo>
                  <a:cubicBezTo>
                    <a:pt x="252" y="188"/>
                    <a:pt x="253" y="174"/>
                    <a:pt x="256" y="161"/>
                  </a:cubicBezTo>
                  <a:cubicBezTo>
                    <a:pt x="255" y="157"/>
                    <a:pt x="258" y="151"/>
                    <a:pt x="254" y="150"/>
                  </a:cubicBezTo>
                  <a:cubicBezTo>
                    <a:pt x="241" y="146"/>
                    <a:pt x="177" y="144"/>
                    <a:pt x="163" y="143"/>
                  </a:cubicBezTo>
                  <a:cubicBezTo>
                    <a:pt x="141" y="140"/>
                    <a:pt x="126" y="139"/>
                    <a:pt x="101" y="138"/>
                  </a:cubicBezTo>
                  <a:cubicBezTo>
                    <a:pt x="96" y="133"/>
                    <a:pt x="92" y="132"/>
                    <a:pt x="89" y="126"/>
                  </a:cubicBezTo>
                  <a:cubicBezTo>
                    <a:pt x="87" y="115"/>
                    <a:pt x="81" y="100"/>
                    <a:pt x="97" y="104"/>
                  </a:cubicBezTo>
                  <a:cubicBezTo>
                    <a:pt x="112" y="130"/>
                    <a:pt x="132" y="119"/>
                    <a:pt x="166" y="120"/>
                  </a:cubicBezTo>
                  <a:cubicBezTo>
                    <a:pt x="180" y="124"/>
                    <a:pt x="197" y="124"/>
                    <a:pt x="212" y="126"/>
                  </a:cubicBezTo>
                  <a:cubicBezTo>
                    <a:pt x="222" y="129"/>
                    <a:pt x="232" y="134"/>
                    <a:pt x="242" y="137"/>
                  </a:cubicBezTo>
                  <a:cubicBezTo>
                    <a:pt x="247" y="141"/>
                    <a:pt x="251" y="146"/>
                    <a:pt x="256" y="150"/>
                  </a:cubicBezTo>
                  <a:cubicBezTo>
                    <a:pt x="258" y="164"/>
                    <a:pt x="259" y="178"/>
                    <a:pt x="254" y="191"/>
                  </a:cubicBezTo>
                  <a:cubicBezTo>
                    <a:pt x="253" y="198"/>
                    <a:pt x="248" y="210"/>
                    <a:pt x="248" y="210"/>
                  </a:cubicBezTo>
                  <a:cubicBezTo>
                    <a:pt x="247" y="218"/>
                    <a:pt x="245" y="225"/>
                    <a:pt x="242" y="233"/>
                  </a:cubicBezTo>
                  <a:cubicBezTo>
                    <a:pt x="244" y="249"/>
                    <a:pt x="243" y="256"/>
                    <a:pt x="259" y="258"/>
                  </a:cubicBezTo>
                  <a:cubicBezTo>
                    <a:pt x="264" y="262"/>
                    <a:pt x="269" y="263"/>
                    <a:pt x="275" y="264"/>
                  </a:cubicBezTo>
                  <a:cubicBezTo>
                    <a:pt x="329" y="260"/>
                    <a:pt x="315" y="264"/>
                    <a:pt x="346" y="239"/>
                  </a:cubicBezTo>
                  <a:cubicBezTo>
                    <a:pt x="352" y="228"/>
                    <a:pt x="362" y="216"/>
                    <a:pt x="370" y="206"/>
                  </a:cubicBezTo>
                  <a:cubicBezTo>
                    <a:pt x="374" y="185"/>
                    <a:pt x="373" y="200"/>
                    <a:pt x="374" y="158"/>
                  </a:cubicBezTo>
                  <a:cubicBezTo>
                    <a:pt x="378" y="166"/>
                    <a:pt x="380" y="164"/>
                    <a:pt x="388" y="167"/>
                  </a:cubicBezTo>
                  <a:cubicBezTo>
                    <a:pt x="394" y="166"/>
                    <a:pt x="404" y="164"/>
                    <a:pt x="404" y="164"/>
                  </a:cubicBezTo>
                  <a:cubicBezTo>
                    <a:pt x="406" y="167"/>
                    <a:pt x="400" y="171"/>
                    <a:pt x="397" y="174"/>
                  </a:cubicBezTo>
                  <a:cubicBezTo>
                    <a:pt x="391" y="181"/>
                    <a:pt x="386" y="188"/>
                    <a:pt x="380" y="195"/>
                  </a:cubicBezTo>
                  <a:cubicBezTo>
                    <a:pt x="379" y="202"/>
                    <a:pt x="376" y="209"/>
                    <a:pt x="374" y="216"/>
                  </a:cubicBezTo>
                  <a:cubicBezTo>
                    <a:pt x="376" y="226"/>
                    <a:pt x="375" y="234"/>
                    <a:pt x="383" y="240"/>
                  </a:cubicBezTo>
                  <a:cubicBezTo>
                    <a:pt x="397" y="263"/>
                    <a:pt x="432" y="255"/>
                    <a:pt x="452" y="255"/>
                  </a:cubicBezTo>
                  <a:cubicBezTo>
                    <a:pt x="467" y="257"/>
                    <a:pt x="489" y="265"/>
                    <a:pt x="496" y="248"/>
                  </a:cubicBezTo>
                  <a:cubicBezTo>
                    <a:pt x="497" y="215"/>
                    <a:pt x="491" y="178"/>
                    <a:pt x="529" y="168"/>
                  </a:cubicBezTo>
                  <a:cubicBezTo>
                    <a:pt x="553" y="169"/>
                    <a:pt x="578" y="167"/>
                    <a:pt x="602" y="170"/>
                  </a:cubicBezTo>
                  <a:cubicBezTo>
                    <a:pt x="619" y="172"/>
                    <a:pt x="568" y="170"/>
                    <a:pt x="551" y="171"/>
                  </a:cubicBezTo>
                  <a:cubicBezTo>
                    <a:pt x="537" y="172"/>
                    <a:pt x="520" y="196"/>
                    <a:pt x="515" y="207"/>
                  </a:cubicBezTo>
                  <a:cubicBezTo>
                    <a:pt x="511" y="228"/>
                    <a:pt x="504" y="276"/>
                    <a:pt x="535" y="282"/>
                  </a:cubicBezTo>
                  <a:cubicBezTo>
                    <a:pt x="543" y="286"/>
                    <a:pt x="551" y="291"/>
                    <a:pt x="559" y="296"/>
                  </a:cubicBezTo>
                  <a:cubicBezTo>
                    <a:pt x="587" y="295"/>
                    <a:pt x="615" y="296"/>
                    <a:pt x="643" y="294"/>
                  </a:cubicBezTo>
                  <a:cubicBezTo>
                    <a:pt x="657" y="293"/>
                    <a:pt x="672" y="266"/>
                    <a:pt x="694" y="263"/>
                  </a:cubicBezTo>
                  <a:cubicBezTo>
                    <a:pt x="713" y="265"/>
                    <a:pt x="714" y="285"/>
                    <a:pt x="725" y="297"/>
                  </a:cubicBezTo>
                  <a:cubicBezTo>
                    <a:pt x="734" y="307"/>
                    <a:pt x="753" y="317"/>
                    <a:pt x="767" y="318"/>
                  </a:cubicBezTo>
                  <a:cubicBezTo>
                    <a:pt x="774" y="322"/>
                    <a:pt x="781" y="324"/>
                    <a:pt x="784" y="315"/>
                  </a:cubicBezTo>
                  <a:cubicBezTo>
                    <a:pt x="784" y="303"/>
                    <a:pt x="785" y="263"/>
                    <a:pt x="805" y="260"/>
                  </a:cubicBezTo>
                  <a:cubicBezTo>
                    <a:pt x="824" y="289"/>
                    <a:pt x="805" y="322"/>
                    <a:pt x="853" y="330"/>
                  </a:cubicBezTo>
                  <a:cubicBezTo>
                    <a:pt x="882" y="329"/>
                    <a:pt x="886" y="328"/>
                    <a:pt x="907" y="314"/>
                  </a:cubicBezTo>
                  <a:cubicBezTo>
                    <a:pt x="914" y="302"/>
                    <a:pt x="928" y="291"/>
                    <a:pt x="938" y="281"/>
                  </a:cubicBezTo>
                  <a:cubicBezTo>
                    <a:pt x="941" y="274"/>
                    <a:pt x="942" y="266"/>
                    <a:pt x="944" y="258"/>
                  </a:cubicBezTo>
                  <a:cubicBezTo>
                    <a:pt x="944" y="248"/>
                    <a:pt x="953" y="183"/>
                    <a:pt x="941" y="173"/>
                  </a:cubicBezTo>
                  <a:cubicBezTo>
                    <a:pt x="936" y="164"/>
                    <a:pt x="923" y="158"/>
                    <a:pt x="913" y="153"/>
                  </a:cubicBezTo>
                  <a:cubicBezTo>
                    <a:pt x="893" y="155"/>
                    <a:pt x="881" y="160"/>
                    <a:pt x="863" y="162"/>
                  </a:cubicBezTo>
                  <a:cubicBezTo>
                    <a:pt x="847" y="159"/>
                    <a:pt x="844" y="157"/>
                    <a:pt x="836" y="144"/>
                  </a:cubicBezTo>
                  <a:cubicBezTo>
                    <a:pt x="840" y="125"/>
                    <a:pt x="838" y="124"/>
                    <a:pt x="856" y="126"/>
                  </a:cubicBezTo>
                  <a:cubicBezTo>
                    <a:pt x="867" y="130"/>
                    <a:pt x="874" y="134"/>
                    <a:pt x="886" y="135"/>
                  </a:cubicBezTo>
                  <a:cubicBezTo>
                    <a:pt x="898" y="139"/>
                    <a:pt x="912" y="140"/>
                    <a:pt x="925" y="141"/>
                  </a:cubicBezTo>
                  <a:cubicBezTo>
                    <a:pt x="943" y="140"/>
                    <a:pt x="938" y="139"/>
                    <a:pt x="950" y="131"/>
                  </a:cubicBezTo>
                  <a:cubicBezTo>
                    <a:pt x="959" y="109"/>
                    <a:pt x="951" y="84"/>
                    <a:pt x="955" y="60"/>
                  </a:cubicBezTo>
                  <a:cubicBezTo>
                    <a:pt x="953" y="36"/>
                    <a:pt x="957" y="30"/>
                    <a:pt x="944" y="15"/>
                  </a:cubicBezTo>
                  <a:cubicBezTo>
                    <a:pt x="938" y="8"/>
                    <a:pt x="920" y="0"/>
                    <a:pt x="920" y="0"/>
                  </a:cubicBezTo>
                  <a:cubicBezTo>
                    <a:pt x="887" y="4"/>
                    <a:pt x="904" y="2"/>
                    <a:pt x="868" y="6"/>
                  </a:cubicBezTo>
                  <a:cubicBezTo>
                    <a:pt x="865" y="7"/>
                    <a:pt x="863" y="8"/>
                    <a:pt x="860" y="9"/>
                  </a:cubicBezTo>
                  <a:cubicBezTo>
                    <a:pt x="856" y="10"/>
                    <a:pt x="852" y="10"/>
                    <a:pt x="848" y="11"/>
                  </a:cubicBezTo>
                  <a:cubicBezTo>
                    <a:pt x="836" y="15"/>
                    <a:pt x="825" y="27"/>
                    <a:pt x="814" y="33"/>
                  </a:cubicBezTo>
                  <a:cubicBezTo>
                    <a:pt x="812" y="34"/>
                    <a:pt x="810" y="35"/>
                    <a:pt x="808" y="36"/>
                  </a:cubicBezTo>
                  <a:cubicBezTo>
                    <a:pt x="806" y="37"/>
                    <a:pt x="804" y="40"/>
                    <a:pt x="802" y="41"/>
                  </a:cubicBezTo>
                  <a:cubicBezTo>
                    <a:pt x="798" y="44"/>
                    <a:pt x="788" y="48"/>
                    <a:pt x="788" y="48"/>
                  </a:cubicBezTo>
                  <a:cubicBezTo>
                    <a:pt x="782" y="56"/>
                    <a:pt x="767" y="59"/>
                    <a:pt x="757" y="60"/>
                  </a:cubicBezTo>
                  <a:cubicBezTo>
                    <a:pt x="745" y="65"/>
                    <a:pt x="733" y="67"/>
                    <a:pt x="722" y="75"/>
                  </a:cubicBezTo>
                  <a:cubicBezTo>
                    <a:pt x="717" y="83"/>
                    <a:pt x="711" y="90"/>
                    <a:pt x="707" y="99"/>
                  </a:cubicBezTo>
                  <a:cubicBezTo>
                    <a:pt x="702" y="143"/>
                    <a:pt x="717" y="149"/>
                    <a:pt x="685" y="125"/>
                  </a:cubicBezTo>
                  <a:cubicBezTo>
                    <a:pt x="686" y="117"/>
                    <a:pt x="689" y="109"/>
                    <a:pt x="691" y="102"/>
                  </a:cubicBezTo>
                  <a:cubicBezTo>
                    <a:pt x="681" y="92"/>
                    <a:pt x="675" y="96"/>
                    <a:pt x="662" y="98"/>
                  </a:cubicBezTo>
                  <a:cubicBezTo>
                    <a:pt x="653" y="107"/>
                    <a:pt x="641" y="112"/>
                    <a:pt x="631" y="120"/>
                  </a:cubicBezTo>
                  <a:cubicBezTo>
                    <a:pt x="636" y="131"/>
                    <a:pt x="642" y="143"/>
                    <a:pt x="649" y="153"/>
                  </a:cubicBezTo>
                  <a:cubicBezTo>
                    <a:pt x="650" y="180"/>
                    <a:pt x="645" y="196"/>
                    <a:pt x="667" y="209"/>
                  </a:cubicBezTo>
                  <a:cubicBezTo>
                    <a:pt x="714" y="207"/>
                    <a:pt x="723" y="210"/>
                    <a:pt x="757" y="197"/>
                  </a:cubicBezTo>
                  <a:cubicBezTo>
                    <a:pt x="762" y="190"/>
                    <a:pt x="771" y="190"/>
                    <a:pt x="778" y="185"/>
                  </a:cubicBezTo>
                  <a:cubicBezTo>
                    <a:pt x="779" y="178"/>
                    <a:pt x="784" y="169"/>
                    <a:pt x="788" y="162"/>
                  </a:cubicBezTo>
                  <a:cubicBezTo>
                    <a:pt x="789" y="150"/>
                    <a:pt x="787" y="137"/>
                    <a:pt x="791" y="125"/>
                  </a:cubicBezTo>
                  <a:cubicBezTo>
                    <a:pt x="807" y="74"/>
                    <a:pt x="848" y="74"/>
                    <a:pt x="895" y="72"/>
                  </a:cubicBezTo>
                  <a:cubicBezTo>
                    <a:pt x="900" y="69"/>
                    <a:pt x="905" y="65"/>
                    <a:pt x="910" y="62"/>
                  </a:cubicBezTo>
                  <a:cubicBezTo>
                    <a:pt x="918" y="50"/>
                    <a:pt x="918" y="36"/>
                    <a:pt x="913" y="75"/>
                  </a:cubicBezTo>
                  <a:cubicBezTo>
                    <a:pt x="896" y="73"/>
                    <a:pt x="879" y="76"/>
                    <a:pt x="862" y="78"/>
                  </a:cubicBezTo>
                  <a:cubicBezTo>
                    <a:pt x="844" y="84"/>
                    <a:pt x="852" y="83"/>
                    <a:pt x="836" y="84"/>
                  </a:cubicBezTo>
                  <a:cubicBezTo>
                    <a:pt x="829" y="87"/>
                    <a:pt x="827" y="92"/>
                    <a:pt x="821" y="96"/>
                  </a:cubicBezTo>
                  <a:cubicBezTo>
                    <a:pt x="812" y="107"/>
                    <a:pt x="801" y="115"/>
                    <a:pt x="793" y="128"/>
                  </a:cubicBezTo>
                  <a:cubicBezTo>
                    <a:pt x="789" y="135"/>
                    <a:pt x="782" y="149"/>
                    <a:pt x="782" y="149"/>
                  </a:cubicBezTo>
                  <a:cubicBezTo>
                    <a:pt x="773" y="212"/>
                    <a:pt x="841" y="195"/>
                    <a:pt x="886" y="197"/>
                  </a:cubicBezTo>
                  <a:cubicBezTo>
                    <a:pt x="895" y="198"/>
                    <a:pt x="897" y="199"/>
                    <a:pt x="904" y="206"/>
                  </a:cubicBezTo>
                  <a:cubicBezTo>
                    <a:pt x="903" y="225"/>
                    <a:pt x="910" y="255"/>
                    <a:pt x="886" y="258"/>
                  </a:cubicBezTo>
                  <a:cubicBezTo>
                    <a:pt x="864" y="255"/>
                    <a:pt x="853" y="238"/>
                    <a:pt x="839" y="224"/>
                  </a:cubicBezTo>
                  <a:cubicBezTo>
                    <a:pt x="827" y="212"/>
                    <a:pt x="813" y="206"/>
                    <a:pt x="796" y="203"/>
                  </a:cubicBezTo>
                  <a:cubicBezTo>
                    <a:pt x="788" y="200"/>
                    <a:pt x="787" y="199"/>
                    <a:pt x="775" y="203"/>
                  </a:cubicBezTo>
                  <a:cubicBezTo>
                    <a:pt x="768" y="205"/>
                    <a:pt x="763" y="221"/>
                    <a:pt x="763" y="221"/>
                  </a:cubicBezTo>
                  <a:cubicBezTo>
                    <a:pt x="763" y="228"/>
                    <a:pt x="767" y="255"/>
                    <a:pt x="755" y="260"/>
                  </a:cubicBezTo>
                  <a:cubicBezTo>
                    <a:pt x="746" y="257"/>
                    <a:pt x="747" y="253"/>
                    <a:pt x="743" y="245"/>
                  </a:cubicBezTo>
                  <a:cubicBezTo>
                    <a:pt x="742" y="229"/>
                    <a:pt x="742" y="221"/>
                    <a:pt x="725" y="218"/>
                  </a:cubicBezTo>
                  <a:cubicBezTo>
                    <a:pt x="690" y="219"/>
                    <a:pt x="657" y="225"/>
                    <a:pt x="622" y="231"/>
                  </a:cubicBezTo>
                  <a:cubicBezTo>
                    <a:pt x="598" y="227"/>
                    <a:pt x="576" y="232"/>
                    <a:pt x="553" y="236"/>
                  </a:cubicBezTo>
                  <a:cubicBezTo>
                    <a:pt x="552" y="237"/>
                    <a:pt x="550" y="242"/>
                    <a:pt x="550" y="240"/>
                  </a:cubicBezTo>
                  <a:cubicBezTo>
                    <a:pt x="550" y="233"/>
                    <a:pt x="551" y="226"/>
                    <a:pt x="553" y="219"/>
                  </a:cubicBezTo>
                  <a:cubicBezTo>
                    <a:pt x="554" y="216"/>
                    <a:pt x="559" y="222"/>
                    <a:pt x="562" y="224"/>
                  </a:cubicBezTo>
                  <a:cubicBezTo>
                    <a:pt x="608" y="223"/>
                    <a:pt x="616" y="233"/>
                    <a:pt x="641" y="213"/>
                  </a:cubicBezTo>
                  <a:cubicBezTo>
                    <a:pt x="645" y="206"/>
                    <a:pt x="645" y="199"/>
                    <a:pt x="646" y="191"/>
                  </a:cubicBezTo>
                  <a:cubicBezTo>
                    <a:pt x="644" y="152"/>
                    <a:pt x="648" y="134"/>
                    <a:pt x="607" y="128"/>
                  </a:cubicBezTo>
                  <a:cubicBezTo>
                    <a:pt x="585" y="119"/>
                    <a:pt x="557" y="120"/>
                    <a:pt x="535" y="119"/>
                  </a:cubicBezTo>
                  <a:cubicBezTo>
                    <a:pt x="511" y="117"/>
                    <a:pt x="482" y="110"/>
                    <a:pt x="461" y="123"/>
                  </a:cubicBezTo>
                  <a:cubicBezTo>
                    <a:pt x="459" y="133"/>
                    <a:pt x="451" y="145"/>
                    <a:pt x="446" y="155"/>
                  </a:cubicBezTo>
                  <a:cubicBezTo>
                    <a:pt x="445" y="163"/>
                    <a:pt x="443" y="171"/>
                    <a:pt x="440" y="179"/>
                  </a:cubicBezTo>
                  <a:cubicBezTo>
                    <a:pt x="439" y="186"/>
                    <a:pt x="438" y="192"/>
                    <a:pt x="434" y="198"/>
                  </a:cubicBezTo>
                  <a:cubicBezTo>
                    <a:pt x="432" y="184"/>
                    <a:pt x="432" y="171"/>
                    <a:pt x="437" y="158"/>
                  </a:cubicBezTo>
                  <a:cubicBezTo>
                    <a:pt x="438" y="152"/>
                    <a:pt x="439" y="147"/>
                    <a:pt x="439" y="141"/>
                  </a:cubicBezTo>
                  <a:cubicBezTo>
                    <a:pt x="438" y="95"/>
                    <a:pt x="419" y="105"/>
                    <a:pt x="377" y="104"/>
                  </a:cubicBezTo>
                  <a:cubicBezTo>
                    <a:pt x="361" y="92"/>
                    <a:pt x="382" y="95"/>
                    <a:pt x="344" y="98"/>
                  </a:cubicBezTo>
                  <a:cubicBezTo>
                    <a:pt x="328" y="106"/>
                    <a:pt x="321" y="119"/>
                    <a:pt x="314" y="135"/>
                  </a:cubicBezTo>
                  <a:cubicBezTo>
                    <a:pt x="312" y="151"/>
                    <a:pt x="312" y="172"/>
                    <a:pt x="305" y="186"/>
                  </a:cubicBezTo>
                  <a:cubicBezTo>
                    <a:pt x="304" y="195"/>
                    <a:pt x="302" y="202"/>
                    <a:pt x="293" y="204"/>
                  </a:cubicBezTo>
                  <a:cubicBezTo>
                    <a:pt x="279" y="195"/>
                    <a:pt x="291" y="166"/>
                    <a:pt x="298" y="153"/>
                  </a:cubicBezTo>
                  <a:cubicBezTo>
                    <a:pt x="301" y="136"/>
                    <a:pt x="311" y="124"/>
                    <a:pt x="314" y="107"/>
                  </a:cubicBezTo>
                  <a:cubicBezTo>
                    <a:pt x="309" y="90"/>
                    <a:pt x="296" y="80"/>
                    <a:pt x="278" y="77"/>
                  </a:cubicBezTo>
                  <a:cubicBezTo>
                    <a:pt x="258" y="67"/>
                    <a:pt x="224" y="70"/>
                    <a:pt x="202" y="68"/>
                  </a:cubicBezTo>
                  <a:cubicBezTo>
                    <a:pt x="190" y="66"/>
                    <a:pt x="178" y="63"/>
                    <a:pt x="166" y="62"/>
                  </a:cubicBezTo>
                  <a:cubicBezTo>
                    <a:pt x="158" y="59"/>
                    <a:pt x="143" y="56"/>
                    <a:pt x="143" y="56"/>
                  </a:cubicBezTo>
                  <a:cubicBezTo>
                    <a:pt x="124" y="42"/>
                    <a:pt x="106" y="37"/>
                    <a:pt x="83" y="33"/>
                  </a:cubicBezTo>
                  <a:cubicBezTo>
                    <a:pt x="49" y="35"/>
                    <a:pt x="53" y="25"/>
                    <a:pt x="49" y="38"/>
                  </a:cubicBezTo>
                  <a:close/>
                </a:path>
              </a:pathLst>
            </a:custGeom>
            <a:solidFill>
              <a:schemeClr val="bg2"/>
            </a:solidFill>
            <a:ln w="19050">
              <a:solidFill>
                <a:srgbClr val="B1614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93" name="Oval 7"/>
            <p:cNvSpPr>
              <a:spLocks noChangeArrowheads="1"/>
            </p:cNvSpPr>
            <p:nvPr/>
          </p:nvSpPr>
          <p:spPr bwMode="auto">
            <a:xfrm>
              <a:off x="1304925" y="2730500"/>
              <a:ext cx="285750" cy="282575"/>
            </a:xfrm>
            <a:prstGeom prst="ellipse">
              <a:avLst/>
            </a:prstGeom>
            <a:solidFill>
              <a:schemeClr val="accent2"/>
            </a:solidFill>
            <a:ln w="9525">
              <a:pattFill prst="pct90">
                <a:fgClr>
                  <a:schemeClr val="accent2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600">
                <a:solidFill>
                  <a:srgbClr val="4C2A1D"/>
                </a:solidFill>
              </a:endParaRPr>
            </a:p>
          </p:txBody>
        </p:sp>
        <p:sp>
          <p:nvSpPr>
            <p:cNvPr id="94" name="Text Box 45"/>
            <p:cNvSpPr txBox="1">
              <a:spLocks noChangeArrowheads="1"/>
            </p:cNvSpPr>
            <p:nvPr/>
          </p:nvSpPr>
          <p:spPr bwMode="auto">
            <a:xfrm>
              <a:off x="1303338" y="2730500"/>
              <a:ext cx="325437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 b="1">
                  <a:solidFill>
                    <a:srgbClr val="333333"/>
                  </a:solidFill>
                </a:rPr>
                <a:t>V</a:t>
              </a:r>
            </a:p>
          </p:txBody>
        </p:sp>
        <p:grpSp>
          <p:nvGrpSpPr>
            <p:cNvPr id="95" name="Group 105"/>
            <p:cNvGrpSpPr>
              <a:grpSpLocks/>
            </p:cNvGrpSpPr>
            <p:nvPr/>
          </p:nvGrpSpPr>
          <p:grpSpPr bwMode="auto">
            <a:xfrm>
              <a:off x="965200" y="2911475"/>
              <a:ext cx="509588" cy="400050"/>
              <a:chOff x="114300" y="2695575"/>
              <a:chExt cx="509588" cy="400050"/>
            </a:xfrm>
          </p:grpSpPr>
          <p:sp>
            <p:nvSpPr>
              <p:cNvPr id="145" name="Oval 16"/>
              <p:cNvSpPr>
                <a:spLocks noChangeArrowheads="1"/>
              </p:cNvSpPr>
              <p:nvPr/>
            </p:nvSpPr>
            <p:spPr bwMode="auto">
              <a:xfrm>
                <a:off x="153988" y="2695575"/>
                <a:ext cx="404813" cy="400050"/>
              </a:xfrm>
              <a:prstGeom prst="ellipse">
                <a:avLst/>
              </a:prstGeom>
              <a:solidFill>
                <a:schemeClr val="tx2"/>
              </a:solidFill>
              <a:ln w="158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46" name="Text Box 23"/>
              <p:cNvSpPr txBox="1">
                <a:spLocks noChangeArrowheads="1"/>
              </p:cNvSpPr>
              <p:nvPr/>
            </p:nvSpPr>
            <p:spPr bwMode="auto">
              <a:xfrm>
                <a:off x="114300" y="2729011"/>
                <a:ext cx="50958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>
                    <a:solidFill>
                      <a:schemeClr val="bg1"/>
                    </a:solidFill>
                  </a:rPr>
                  <a:t>E</a:t>
                </a:r>
                <a:r>
                  <a:rPr lang="en-GB" sz="1400" b="1" baseline="-2500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sp>
          <p:nvSpPr>
            <p:cNvPr id="96" name="Oval 7"/>
            <p:cNvSpPr>
              <a:spLocks noChangeArrowheads="1"/>
            </p:cNvSpPr>
            <p:nvPr/>
          </p:nvSpPr>
          <p:spPr bwMode="auto">
            <a:xfrm>
              <a:off x="873125" y="3327400"/>
              <a:ext cx="285750" cy="282575"/>
            </a:xfrm>
            <a:prstGeom prst="ellipse">
              <a:avLst/>
            </a:prstGeom>
            <a:solidFill>
              <a:schemeClr val="accent2"/>
            </a:solidFill>
            <a:ln w="9525">
              <a:pattFill prst="pct90">
                <a:fgClr>
                  <a:schemeClr val="accent2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600">
                <a:solidFill>
                  <a:srgbClr val="4C2A1D"/>
                </a:solidFill>
              </a:endParaRPr>
            </a:p>
          </p:txBody>
        </p:sp>
        <p:sp>
          <p:nvSpPr>
            <p:cNvPr id="97" name="Text Box 45"/>
            <p:cNvSpPr txBox="1">
              <a:spLocks noChangeArrowheads="1"/>
            </p:cNvSpPr>
            <p:nvPr/>
          </p:nvSpPr>
          <p:spPr bwMode="auto">
            <a:xfrm>
              <a:off x="871538" y="3327400"/>
              <a:ext cx="325437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 b="1">
                  <a:solidFill>
                    <a:srgbClr val="333333"/>
                  </a:solidFill>
                </a:rPr>
                <a:t>V</a:t>
              </a:r>
            </a:p>
          </p:txBody>
        </p:sp>
        <p:grpSp>
          <p:nvGrpSpPr>
            <p:cNvPr id="98" name="Group 112"/>
            <p:cNvGrpSpPr>
              <a:grpSpLocks/>
            </p:cNvGrpSpPr>
            <p:nvPr/>
          </p:nvGrpSpPr>
          <p:grpSpPr bwMode="auto">
            <a:xfrm>
              <a:off x="533400" y="3508375"/>
              <a:ext cx="509588" cy="400050"/>
              <a:chOff x="114300" y="2695575"/>
              <a:chExt cx="509588" cy="400050"/>
            </a:xfrm>
          </p:grpSpPr>
          <p:sp>
            <p:nvSpPr>
              <p:cNvPr id="143" name="Oval 16"/>
              <p:cNvSpPr>
                <a:spLocks noChangeArrowheads="1"/>
              </p:cNvSpPr>
              <p:nvPr/>
            </p:nvSpPr>
            <p:spPr bwMode="auto">
              <a:xfrm>
                <a:off x="153988" y="2695575"/>
                <a:ext cx="404813" cy="400050"/>
              </a:xfrm>
              <a:prstGeom prst="ellipse">
                <a:avLst/>
              </a:prstGeom>
              <a:solidFill>
                <a:schemeClr val="tx2"/>
              </a:solidFill>
              <a:ln w="158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44" name="Text Box 23"/>
              <p:cNvSpPr txBox="1">
                <a:spLocks noChangeArrowheads="1"/>
              </p:cNvSpPr>
              <p:nvPr/>
            </p:nvSpPr>
            <p:spPr bwMode="auto">
              <a:xfrm>
                <a:off x="114300" y="2729011"/>
                <a:ext cx="50958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>
                    <a:solidFill>
                      <a:schemeClr val="bg1"/>
                    </a:solidFill>
                  </a:rPr>
                  <a:t>E</a:t>
                </a:r>
                <a:r>
                  <a:rPr lang="en-GB" sz="1400" b="1" baseline="-2500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sp>
          <p:nvSpPr>
            <p:cNvPr id="99" name="Freeform 83"/>
            <p:cNvSpPr/>
            <p:nvPr/>
          </p:nvSpPr>
          <p:spPr>
            <a:xfrm rot="6121924" flipV="1">
              <a:off x="3089276" y="4767263"/>
              <a:ext cx="395287" cy="388937"/>
            </a:xfrm>
            <a:custGeom>
              <a:avLst/>
              <a:gdLst>
                <a:gd name="connsiteX0" fmla="*/ 0 w 569119"/>
                <a:gd name="connsiteY0" fmla="*/ 392907 h 392907"/>
                <a:gd name="connsiteX1" fmla="*/ 171450 w 569119"/>
                <a:gd name="connsiteY1" fmla="*/ 350044 h 392907"/>
                <a:gd name="connsiteX2" fmla="*/ 447675 w 569119"/>
                <a:gd name="connsiteY2" fmla="*/ 78582 h 392907"/>
                <a:gd name="connsiteX3" fmla="*/ 569119 w 569119"/>
                <a:gd name="connsiteY3" fmla="*/ 0 h 392907"/>
                <a:gd name="connsiteX0" fmla="*/ 0 w 569119"/>
                <a:gd name="connsiteY0" fmla="*/ 392907 h 402431"/>
                <a:gd name="connsiteX1" fmla="*/ 171450 w 569119"/>
                <a:gd name="connsiteY1" fmla="*/ 350044 h 402431"/>
                <a:gd name="connsiteX2" fmla="*/ 447675 w 569119"/>
                <a:gd name="connsiteY2" fmla="*/ 78582 h 402431"/>
                <a:gd name="connsiteX3" fmla="*/ 569119 w 569119"/>
                <a:gd name="connsiteY3" fmla="*/ 0 h 402431"/>
                <a:gd name="connsiteX0" fmla="*/ 0 w 733425"/>
                <a:gd name="connsiteY0" fmla="*/ 559594 h 569118"/>
                <a:gd name="connsiteX1" fmla="*/ 171450 w 733425"/>
                <a:gd name="connsiteY1" fmla="*/ 516731 h 569118"/>
                <a:gd name="connsiteX2" fmla="*/ 447675 w 733425"/>
                <a:gd name="connsiteY2" fmla="*/ 245269 h 569118"/>
                <a:gd name="connsiteX3" fmla="*/ 733425 w 733425"/>
                <a:gd name="connsiteY3" fmla="*/ 0 h 569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425" h="569118">
                  <a:moveTo>
                    <a:pt x="0" y="559594"/>
                  </a:moveTo>
                  <a:cubicBezTo>
                    <a:pt x="57150" y="545306"/>
                    <a:pt x="96838" y="569118"/>
                    <a:pt x="171450" y="516731"/>
                  </a:cubicBezTo>
                  <a:cubicBezTo>
                    <a:pt x="246062" y="464344"/>
                    <a:pt x="381397" y="303610"/>
                    <a:pt x="447675" y="245269"/>
                  </a:cubicBezTo>
                  <a:lnTo>
                    <a:pt x="733425" y="0"/>
                  </a:lnTo>
                </a:path>
              </a:pathLst>
            </a:custGeom>
            <a:ln w="38100" cap="rnd" cmpd="sng" algn="ctr">
              <a:solidFill>
                <a:schemeClr val="accent1"/>
              </a:solidFill>
              <a:prstDash val="solid"/>
              <a:bevel/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4C2A1D"/>
                </a:solidFill>
              </a:endParaRPr>
            </a:p>
          </p:txBody>
        </p:sp>
        <p:sp>
          <p:nvSpPr>
            <p:cNvPr id="100" name="Freeform 82"/>
            <p:cNvSpPr/>
            <p:nvPr/>
          </p:nvSpPr>
          <p:spPr>
            <a:xfrm rot="6370480" flipV="1">
              <a:off x="2301876" y="5219700"/>
              <a:ext cx="368300" cy="390525"/>
            </a:xfrm>
            <a:custGeom>
              <a:avLst/>
              <a:gdLst>
                <a:gd name="connsiteX0" fmla="*/ 0 w 569119"/>
                <a:gd name="connsiteY0" fmla="*/ 392907 h 392907"/>
                <a:gd name="connsiteX1" fmla="*/ 171450 w 569119"/>
                <a:gd name="connsiteY1" fmla="*/ 350044 h 392907"/>
                <a:gd name="connsiteX2" fmla="*/ 447675 w 569119"/>
                <a:gd name="connsiteY2" fmla="*/ 78582 h 392907"/>
                <a:gd name="connsiteX3" fmla="*/ 569119 w 569119"/>
                <a:gd name="connsiteY3" fmla="*/ 0 h 392907"/>
                <a:gd name="connsiteX0" fmla="*/ 0 w 569119"/>
                <a:gd name="connsiteY0" fmla="*/ 392907 h 402431"/>
                <a:gd name="connsiteX1" fmla="*/ 171450 w 569119"/>
                <a:gd name="connsiteY1" fmla="*/ 350044 h 402431"/>
                <a:gd name="connsiteX2" fmla="*/ 447675 w 569119"/>
                <a:gd name="connsiteY2" fmla="*/ 78582 h 402431"/>
                <a:gd name="connsiteX3" fmla="*/ 569119 w 569119"/>
                <a:gd name="connsiteY3" fmla="*/ 0 h 402431"/>
                <a:gd name="connsiteX0" fmla="*/ 0 w 733425"/>
                <a:gd name="connsiteY0" fmla="*/ 559594 h 569118"/>
                <a:gd name="connsiteX1" fmla="*/ 171450 w 733425"/>
                <a:gd name="connsiteY1" fmla="*/ 516731 h 569118"/>
                <a:gd name="connsiteX2" fmla="*/ 447675 w 733425"/>
                <a:gd name="connsiteY2" fmla="*/ 245269 h 569118"/>
                <a:gd name="connsiteX3" fmla="*/ 733425 w 733425"/>
                <a:gd name="connsiteY3" fmla="*/ 0 h 569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425" h="569118">
                  <a:moveTo>
                    <a:pt x="0" y="559594"/>
                  </a:moveTo>
                  <a:cubicBezTo>
                    <a:pt x="57150" y="545306"/>
                    <a:pt x="96838" y="569118"/>
                    <a:pt x="171450" y="516731"/>
                  </a:cubicBezTo>
                  <a:cubicBezTo>
                    <a:pt x="246062" y="464344"/>
                    <a:pt x="381397" y="303610"/>
                    <a:pt x="447675" y="245269"/>
                  </a:cubicBezTo>
                  <a:lnTo>
                    <a:pt x="733425" y="0"/>
                  </a:lnTo>
                </a:path>
              </a:pathLst>
            </a:custGeom>
            <a:ln w="38100" cap="rnd" cmpd="sng" algn="ctr">
              <a:solidFill>
                <a:schemeClr val="accent1"/>
              </a:solidFill>
              <a:prstDash val="solid"/>
              <a:bevel/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4C2A1D"/>
                </a:solidFill>
              </a:endParaRPr>
            </a:p>
          </p:txBody>
        </p:sp>
        <p:sp>
          <p:nvSpPr>
            <p:cNvPr id="101" name="Oval 7"/>
            <p:cNvSpPr>
              <a:spLocks noChangeArrowheads="1"/>
            </p:cNvSpPr>
            <p:nvPr/>
          </p:nvSpPr>
          <p:spPr bwMode="auto">
            <a:xfrm>
              <a:off x="2752725" y="5054600"/>
              <a:ext cx="285750" cy="282575"/>
            </a:xfrm>
            <a:prstGeom prst="ellipse">
              <a:avLst/>
            </a:prstGeom>
            <a:solidFill>
              <a:schemeClr val="accent2"/>
            </a:solidFill>
            <a:ln w="9525">
              <a:pattFill prst="pct90">
                <a:fgClr>
                  <a:schemeClr val="accent2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600">
                <a:solidFill>
                  <a:srgbClr val="4C2A1D"/>
                </a:solidFill>
              </a:endParaRPr>
            </a:p>
          </p:txBody>
        </p:sp>
        <p:sp>
          <p:nvSpPr>
            <p:cNvPr id="102" name="Text Box 45"/>
            <p:cNvSpPr txBox="1">
              <a:spLocks noChangeArrowheads="1"/>
            </p:cNvSpPr>
            <p:nvPr/>
          </p:nvSpPr>
          <p:spPr bwMode="auto">
            <a:xfrm>
              <a:off x="2763838" y="5067300"/>
              <a:ext cx="325437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 b="1">
                  <a:solidFill>
                    <a:srgbClr val="333333"/>
                  </a:solidFill>
                </a:rPr>
                <a:t>V</a:t>
              </a:r>
            </a:p>
          </p:txBody>
        </p:sp>
        <p:grpSp>
          <p:nvGrpSpPr>
            <p:cNvPr id="103" name="Group 145"/>
            <p:cNvGrpSpPr>
              <a:grpSpLocks/>
            </p:cNvGrpSpPr>
            <p:nvPr/>
          </p:nvGrpSpPr>
          <p:grpSpPr bwMode="auto">
            <a:xfrm>
              <a:off x="6248400" y="4829175"/>
              <a:ext cx="509588" cy="400050"/>
              <a:chOff x="1511300" y="5222875"/>
              <a:chExt cx="509588" cy="400050"/>
            </a:xfrm>
          </p:grpSpPr>
          <p:sp>
            <p:nvSpPr>
              <p:cNvPr id="141" name="Oval 16"/>
              <p:cNvSpPr>
                <a:spLocks noChangeArrowheads="1"/>
              </p:cNvSpPr>
              <p:nvPr/>
            </p:nvSpPr>
            <p:spPr bwMode="auto">
              <a:xfrm>
                <a:off x="1550987" y="5222875"/>
                <a:ext cx="404813" cy="400050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158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42" name="Text Box 23"/>
              <p:cNvSpPr txBox="1">
                <a:spLocks noChangeArrowheads="1"/>
              </p:cNvSpPr>
              <p:nvPr/>
            </p:nvSpPr>
            <p:spPr bwMode="auto">
              <a:xfrm>
                <a:off x="1511300" y="5256311"/>
                <a:ext cx="50958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>
                    <a:solidFill>
                      <a:schemeClr val="bg1"/>
                    </a:solidFill>
                  </a:rPr>
                  <a:t>E</a:t>
                </a:r>
                <a:r>
                  <a:rPr lang="en-GB" sz="1400" b="1" baseline="-25000">
                    <a:solidFill>
                      <a:schemeClr val="bg1"/>
                    </a:solidFill>
                  </a:rPr>
                  <a:t>1</a:t>
                </a:r>
                <a:r>
                  <a:rPr lang="en-GB" sz="1400" b="1">
                    <a:solidFill>
                      <a:schemeClr val="bg1"/>
                    </a:solidFill>
                  </a:rPr>
                  <a:t>S</a:t>
                </a:r>
              </a:p>
            </p:txBody>
          </p:sp>
        </p:grpSp>
        <p:grpSp>
          <p:nvGrpSpPr>
            <p:cNvPr id="104" name="Group 146"/>
            <p:cNvGrpSpPr>
              <a:grpSpLocks/>
            </p:cNvGrpSpPr>
            <p:nvPr/>
          </p:nvGrpSpPr>
          <p:grpSpPr bwMode="auto">
            <a:xfrm>
              <a:off x="7275513" y="4244975"/>
              <a:ext cx="509587" cy="400050"/>
              <a:chOff x="2209800" y="5413375"/>
              <a:chExt cx="509588" cy="400050"/>
            </a:xfrm>
          </p:grpSpPr>
          <p:sp>
            <p:nvSpPr>
              <p:cNvPr id="139" name="Oval 16"/>
              <p:cNvSpPr>
                <a:spLocks noChangeArrowheads="1"/>
              </p:cNvSpPr>
              <p:nvPr/>
            </p:nvSpPr>
            <p:spPr bwMode="auto">
              <a:xfrm>
                <a:off x="2249487" y="5413375"/>
                <a:ext cx="404813" cy="400050"/>
              </a:xfrm>
              <a:prstGeom prst="ellipse">
                <a:avLst/>
              </a:prstGeom>
              <a:solidFill>
                <a:srgbClr val="7F7F7F"/>
              </a:solidFill>
              <a:ln w="158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40" name="Text Box 23"/>
              <p:cNvSpPr txBox="1">
                <a:spLocks noChangeArrowheads="1"/>
              </p:cNvSpPr>
              <p:nvPr/>
            </p:nvSpPr>
            <p:spPr bwMode="auto">
              <a:xfrm>
                <a:off x="2209800" y="5446811"/>
                <a:ext cx="50958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>
                    <a:solidFill>
                      <a:schemeClr val="bg1"/>
                    </a:solidFill>
                  </a:rPr>
                  <a:t>E</a:t>
                </a:r>
                <a:r>
                  <a:rPr lang="en-GB" sz="1400" b="1" baseline="-2500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  <p:grpSp>
          <p:nvGrpSpPr>
            <p:cNvPr id="105" name="Group 147"/>
            <p:cNvGrpSpPr>
              <a:grpSpLocks/>
            </p:cNvGrpSpPr>
            <p:nvPr/>
          </p:nvGrpSpPr>
          <p:grpSpPr bwMode="auto">
            <a:xfrm>
              <a:off x="7251700" y="3736975"/>
              <a:ext cx="509588" cy="400050"/>
              <a:chOff x="3289300" y="5527675"/>
              <a:chExt cx="509588" cy="400050"/>
            </a:xfrm>
          </p:grpSpPr>
          <p:sp>
            <p:nvSpPr>
              <p:cNvPr id="137" name="Oval 16"/>
              <p:cNvSpPr>
                <a:spLocks noChangeArrowheads="1"/>
              </p:cNvSpPr>
              <p:nvPr/>
            </p:nvSpPr>
            <p:spPr bwMode="auto">
              <a:xfrm>
                <a:off x="3328987" y="5527675"/>
                <a:ext cx="404813" cy="400050"/>
              </a:xfrm>
              <a:prstGeom prst="ellipse">
                <a:avLst/>
              </a:prstGeom>
              <a:solidFill>
                <a:srgbClr val="7F7F7F"/>
              </a:solidFill>
              <a:ln w="158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38" name="Text Box 23"/>
              <p:cNvSpPr txBox="1">
                <a:spLocks noChangeArrowheads="1"/>
              </p:cNvSpPr>
              <p:nvPr/>
            </p:nvSpPr>
            <p:spPr bwMode="auto">
              <a:xfrm>
                <a:off x="3289300" y="5561111"/>
                <a:ext cx="50958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>
                    <a:solidFill>
                      <a:schemeClr val="bg1"/>
                    </a:solidFill>
                  </a:rPr>
                  <a:t>E</a:t>
                </a:r>
                <a:r>
                  <a:rPr lang="en-GB" sz="1400" b="1" baseline="-25000">
                    <a:solidFill>
                      <a:schemeClr val="bg1"/>
                    </a:solidFill>
                  </a:rPr>
                  <a:t>3</a:t>
                </a:r>
              </a:p>
            </p:txBody>
          </p:sp>
        </p:grpSp>
        <p:grpSp>
          <p:nvGrpSpPr>
            <p:cNvPr id="106" name="Group 148"/>
            <p:cNvGrpSpPr>
              <a:grpSpLocks/>
            </p:cNvGrpSpPr>
            <p:nvPr/>
          </p:nvGrpSpPr>
          <p:grpSpPr bwMode="auto">
            <a:xfrm>
              <a:off x="6235700" y="4232275"/>
              <a:ext cx="509588" cy="400050"/>
              <a:chOff x="1511300" y="5222875"/>
              <a:chExt cx="509588" cy="400050"/>
            </a:xfrm>
          </p:grpSpPr>
          <p:sp>
            <p:nvSpPr>
              <p:cNvPr id="135" name="Oval 16"/>
              <p:cNvSpPr>
                <a:spLocks noChangeArrowheads="1"/>
              </p:cNvSpPr>
              <p:nvPr/>
            </p:nvSpPr>
            <p:spPr bwMode="auto">
              <a:xfrm>
                <a:off x="1550987" y="5222875"/>
                <a:ext cx="404813" cy="400050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158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36" name="Text Box 23"/>
              <p:cNvSpPr txBox="1">
                <a:spLocks noChangeArrowheads="1"/>
              </p:cNvSpPr>
              <p:nvPr/>
            </p:nvSpPr>
            <p:spPr bwMode="auto">
              <a:xfrm>
                <a:off x="1511300" y="5256311"/>
                <a:ext cx="50958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>
                    <a:solidFill>
                      <a:schemeClr val="bg1"/>
                    </a:solidFill>
                  </a:rPr>
                  <a:t>E</a:t>
                </a:r>
                <a:r>
                  <a:rPr lang="en-GB" sz="1400" b="1" baseline="-25000">
                    <a:solidFill>
                      <a:schemeClr val="bg1"/>
                    </a:solidFill>
                  </a:rPr>
                  <a:t>1</a:t>
                </a:r>
                <a:r>
                  <a:rPr lang="en-GB" sz="1400" b="1">
                    <a:solidFill>
                      <a:schemeClr val="bg1"/>
                    </a:solidFill>
                  </a:rPr>
                  <a:t>S</a:t>
                </a:r>
              </a:p>
            </p:txBody>
          </p:sp>
        </p:grpSp>
        <p:grpSp>
          <p:nvGrpSpPr>
            <p:cNvPr id="107" name="Group 151"/>
            <p:cNvGrpSpPr>
              <a:grpSpLocks/>
            </p:cNvGrpSpPr>
            <p:nvPr/>
          </p:nvGrpSpPr>
          <p:grpSpPr bwMode="auto">
            <a:xfrm>
              <a:off x="6781800" y="4422775"/>
              <a:ext cx="509588" cy="400050"/>
              <a:chOff x="2209800" y="5413375"/>
              <a:chExt cx="509588" cy="400050"/>
            </a:xfrm>
          </p:grpSpPr>
          <p:sp>
            <p:nvSpPr>
              <p:cNvPr id="133" name="Oval 16"/>
              <p:cNvSpPr>
                <a:spLocks noChangeArrowheads="1"/>
              </p:cNvSpPr>
              <p:nvPr/>
            </p:nvSpPr>
            <p:spPr bwMode="auto">
              <a:xfrm>
                <a:off x="2249487" y="5413375"/>
                <a:ext cx="404813" cy="400050"/>
              </a:xfrm>
              <a:prstGeom prst="ellipse">
                <a:avLst/>
              </a:prstGeom>
              <a:solidFill>
                <a:srgbClr val="7F7F7F"/>
              </a:solidFill>
              <a:ln w="158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34" name="Text Box 23"/>
              <p:cNvSpPr txBox="1">
                <a:spLocks noChangeArrowheads="1"/>
              </p:cNvSpPr>
              <p:nvPr/>
            </p:nvSpPr>
            <p:spPr bwMode="auto">
              <a:xfrm>
                <a:off x="2209800" y="5446811"/>
                <a:ext cx="50958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>
                    <a:solidFill>
                      <a:schemeClr val="bg1"/>
                    </a:solidFill>
                  </a:rPr>
                  <a:t>E</a:t>
                </a:r>
                <a:r>
                  <a:rPr lang="en-GB" sz="1400" b="1" baseline="-2500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  <p:grpSp>
          <p:nvGrpSpPr>
            <p:cNvPr id="108" name="Group 154"/>
            <p:cNvGrpSpPr>
              <a:grpSpLocks/>
            </p:cNvGrpSpPr>
            <p:nvPr/>
          </p:nvGrpSpPr>
          <p:grpSpPr bwMode="auto">
            <a:xfrm>
              <a:off x="6756400" y="3940175"/>
              <a:ext cx="509588" cy="400050"/>
              <a:chOff x="3289300" y="5527675"/>
              <a:chExt cx="509588" cy="400050"/>
            </a:xfrm>
          </p:grpSpPr>
          <p:sp>
            <p:nvSpPr>
              <p:cNvPr id="131" name="Oval 16"/>
              <p:cNvSpPr>
                <a:spLocks noChangeArrowheads="1"/>
              </p:cNvSpPr>
              <p:nvPr/>
            </p:nvSpPr>
            <p:spPr bwMode="auto">
              <a:xfrm>
                <a:off x="3328987" y="5527675"/>
                <a:ext cx="404813" cy="400050"/>
              </a:xfrm>
              <a:prstGeom prst="ellipse">
                <a:avLst/>
              </a:prstGeom>
              <a:solidFill>
                <a:srgbClr val="7F7F7F"/>
              </a:solidFill>
              <a:ln w="158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32" name="Text Box 23"/>
              <p:cNvSpPr txBox="1">
                <a:spLocks noChangeArrowheads="1"/>
              </p:cNvSpPr>
              <p:nvPr/>
            </p:nvSpPr>
            <p:spPr bwMode="auto">
              <a:xfrm>
                <a:off x="3289300" y="5561111"/>
                <a:ext cx="50958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>
                    <a:solidFill>
                      <a:schemeClr val="bg1"/>
                    </a:solidFill>
                  </a:rPr>
                  <a:t>E</a:t>
                </a:r>
                <a:r>
                  <a:rPr lang="en-GB" sz="1400" b="1" baseline="-25000">
                    <a:solidFill>
                      <a:schemeClr val="bg1"/>
                    </a:solidFill>
                  </a:rPr>
                  <a:t>3</a:t>
                </a:r>
              </a:p>
            </p:txBody>
          </p:sp>
        </p:grpSp>
        <p:grpSp>
          <p:nvGrpSpPr>
            <p:cNvPr id="109" name="Group 160"/>
            <p:cNvGrpSpPr>
              <a:grpSpLocks/>
            </p:cNvGrpSpPr>
            <p:nvPr/>
          </p:nvGrpSpPr>
          <p:grpSpPr bwMode="auto">
            <a:xfrm>
              <a:off x="6096000" y="3076575"/>
              <a:ext cx="509588" cy="400050"/>
              <a:chOff x="114300" y="2695575"/>
              <a:chExt cx="509588" cy="400050"/>
            </a:xfrm>
          </p:grpSpPr>
          <p:sp>
            <p:nvSpPr>
              <p:cNvPr id="129" name="Oval 16"/>
              <p:cNvSpPr>
                <a:spLocks noChangeArrowheads="1"/>
              </p:cNvSpPr>
              <p:nvPr/>
            </p:nvSpPr>
            <p:spPr bwMode="auto">
              <a:xfrm>
                <a:off x="153987" y="2695575"/>
                <a:ext cx="404813" cy="400050"/>
              </a:xfrm>
              <a:prstGeom prst="ellipse">
                <a:avLst/>
              </a:prstGeom>
              <a:solidFill>
                <a:schemeClr val="tx2"/>
              </a:solidFill>
              <a:ln w="158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30" name="Text Box 23"/>
              <p:cNvSpPr txBox="1">
                <a:spLocks noChangeArrowheads="1"/>
              </p:cNvSpPr>
              <p:nvPr/>
            </p:nvSpPr>
            <p:spPr bwMode="auto">
              <a:xfrm>
                <a:off x="114300" y="2729011"/>
                <a:ext cx="50958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>
                    <a:solidFill>
                      <a:schemeClr val="bg1"/>
                    </a:solidFill>
                  </a:rPr>
                  <a:t>E</a:t>
                </a:r>
                <a:r>
                  <a:rPr lang="en-GB" sz="1400" b="1" baseline="-2500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grpSp>
          <p:nvGrpSpPr>
            <p:cNvPr id="110" name="Group 163"/>
            <p:cNvGrpSpPr>
              <a:grpSpLocks/>
            </p:cNvGrpSpPr>
            <p:nvPr/>
          </p:nvGrpSpPr>
          <p:grpSpPr bwMode="auto">
            <a:xfrm>
              <a:off x="6692900" y="3292475"/>
              <a:ext cx="509588" cy="400050"/>
              <a:chOff x="114300" y="2695575"/>
              <a:chExt cx="509588" cy="400050"/>
            </a:xfrm>
          </p:grpSpPr>
          <p:sp>
            <p:nvSpPr>
              <p:cNvPr id="127" name="Oval 16"/>
              <p:cNvSpPr>
                <a:spLocks noChangeArrowheads="1"/>
              </p:cNvSpPr>
              <p:nvPr/>
            </p:nvSpPr>
            <p:spPr bwMode="auto">
              <a:xfrm>
                <a:off x="153987" y="2695575"/>
                <a:ext cx="404813" cy="400050"/>
              </a:xfrm>
              <a:prstGeom prst="ellipse">
                <a:avLst/>
              </a:prstGeom>
              <a:solidFill>
                <a:schemeClr val="tx2"/>
              </a:solidFill>
              <a:ln w="158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28" name="Text Box 23"/>
              <p:cNvSpPr txBox="1">
                <a:spLocks noChangeArrowheads="1"/>
              </p:cNvSpPr>
              <p:nvPr/>
            </p:nvSpPr>
            <p:spPr bwMode="auto">
              <a:xfrm>
                <a:off x="114300" y="2729011"/>
                <a:ext cx="50958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>
                    <a:solidFill>
                      <a:schemeClr val="bg1"/>
                    </a:solidFill>
                  </a:rPr>
                  <a:t>E</a:t>
                </a:r>
                <a:r>
                  <a:rPr lang="en-GB" sz="1400" b="1" baseline="-2500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grpSp>
          <p:nvGrpSpPr>
            <p:cNvPr id="111" name="Group 166"/>
            <p:cNvGrpSpPr>
              <a:grpSpLocks/>
            </p:cNvGrpSpPr>
            <p:nvPr/>
          </p:nvGrpSpPr>
          <p:grpSpPr bwMode="auto">
            <a:xfrm>
              <a:off x="6311900" y="3635375"/>
              <a:ext cx="509588" cy="400050"/>
              <a:chOff x="114300" y="2695575"/>
              <a:chExt cx="509588" cy="400050"/>
            </a:xfrm>
          </p:grpSpPr>
          <p:sp>
            <p:nvSpPr>
              <p:cNvPr id="125" name="Oval 16"/>
              <p:cNvSpPr>
                <a:spLocks noChangeArrowheads="1"/>
              </p:cNvSpPr>
              <p:nvPr/>
            </p:nvSpPr>
            <p:spPr bwMode="auto">
              <a:xfrm>
                <a:off x="153987" y="2695575"/>
                <a:ext cx="404813" cy="400050"/>
              </a:xfrm>
              <a:prstGeom prst="ellipse">
                <a:avLst/>
              </a:prstGeom>
              <a:solidFill>
                <a:schemeClr val="tx2"/>
              </a:solidFill>
              <a:ln w="158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Text Box 23"/>
              <p:cNvSpPr txBox="1">
                <a:spLocks noChangeArrowheads="1"/>
              </p:cNvSpPr>
              <p:nvPr/>
            </p:nvSpPr>
            <p:spPr bwMode="auto">
              <a:xfrm>
                <a:off x="114300" y="2729011"/>
                <a:ext cx="50958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>
                    <a:solidFill>
                      <a:schemeClr val="bg1"/>
                    </a:solidFill>
                  </a:rPr>
                  <a:t>E</a:t>
                </a:r>
                <a:r>
                  <a:rPr lang="en-GB" sz="1400" b="1" baseline="-2500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sp>
          <p:nvSpPr>
            <p:cNvPr id="112" name="Text Box 44"/>
            <p:cNvSpPr txBox="1">
              <a:spLocks noChangeArrowheads="1"/>
            </p:cNvSpPr>
            <p:nvPr/>
          </p:nvSpPr>
          <p:spPr bwMode="auto">
            <a:xfrm>
              <a:off x="1028700" y="5511800"/>
              <a:ext cx="22177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CO</a:t>
              </a:r>
              <a:r>
                <a:rPr lang="en-US" baseline="-25000" dirty="0"/>
                <a:t>2</a:t>
              </a:r>
              <a:r>
                <a:rPr lang="en-US" dirty="0"/>
                <a:t> and </a:t>
              </a:r>
              <a:r>
                <a:rPr lang="en-US" dirty="0" err="1"/>
                <a:t>H</a:t>
              </a:r>
              <a:r>
                <a:rPr lang="en-US" baseline="-25000" dirty="0" err="1"/>
                <a:t>2</a:t>
              </a:r>
              <a:r>
                <a:rPr lang="en-US" dirty="0" err="1"/>
                <a:t>O</a:t>
              </a:r>
              <a:endParaRPr lang="en-US" dirty="0"/>
            </a:p>
          </p:txBody>
        </p:sp>
        <p:sp>
          <p:nvSpPr>
            <p:cNvPr id="113" name="Freeform 98"/>
            <p:cNvSpPr/>
            <p:nvPr/>
          </p:nvSpPr>
          <p:spPr>
            <a:xfrm rot="4040002">
              <a:off x="4717256" y="2359819"/>
              <a:ext cx="911225" cy="1357313"/>
            </a:xfrm>
            <a:custGeom>
              <a:avLst/>
              <a:gdLst>
                <a:gd name="connsiteX0" fmla="*/ 0 w 569119"/>
                <a:gd name="connsiteY0" fmla="*/ 392907 h 392907"/>
                <a:gd name="connsiteX1" fmla="*/ 171450 w 569119"/>
                <a:gd name="connsiteY1" fmla="*/ 350044 h 392907"/>
                <a:gd name="connsiteX2" fmla="*/ 447675 w 569119"/>
                <a:gd name="connsiteY2" fmla="*/ 78582 h 392907"/>
                <a:gd name="connsiteX3" fmla="*/ 569119 w 569119"/>
                <a:gd name="connsiteY3" fmla="*/ 0 h 392907"/>
                <a:gd name="connsiteX0" fmla="*/ 0 w 569119"/>
                <a:gd name="connsiteY0" fmla="*/ 392907 h 402431"/>
                <a:gd name="connsiteX1" fmla="*/ 171450 w 569119"/>
                <a:gd name="connsiteY1" fmla="*/ 350044 h 402431"/>
                <a:gd name="connsiteX2" fmla="*/ 447675 w 569119"/>
                <a:gd name="connsiteY2" fmla="*/ 78582 h 402431"/>
                <a:gd name="connsiteX3" fmla="*/ 569119 w 569119"/>
                <a:gd name="connsiteY3" fmla="*/ 0 h 402431"/>
                <a:gd name="connsiteX0" fmla="*/ 0 w 733425"/>
                <a:gd name="connsiteY0" fmla="*/ 559594 h 569118"/>
                <a:gd name="connsiteX1" fmla="*/ 171450 w 733425"/>
                <a:gd name="connsiteY1" fmla="*/ 516731 h 569118"/>
                <a:gd name="connsiteX2" fmla="*/ 447675 w 733425"/>
                <a:gd name="connsiteY2" fmla="*/ 245269 h 569118"/>
                <a:gd name="connsiteX3" fmla="*/ 733425 w 733425"/>
                <a:gd name="connsiteY3" fmla="*/ 0 h 569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425" h="569118">
                  <a:moveTo>
                    <a:pt x="0" y="559594"/>
                  </a:moveTo>
                  <a:cubicBezTo>
                    <a:pt x="57150" y="545306"/>
                    <a:pt x="96838" y="569118"/>
                    <a:pt x="171450" y="516731"/>
                  </a:cubicBezTo>
                  <a:cubicBezTo>
                    <a:pt x="246062" y="464344"/>
                    <a:pt x="381397" y="303610"/>
                    <a:pt x="447675" y="245269"/>
                  </a:cubicBezTo>
                  <a:lnTo>
                    <a:pt x="733425" y="0"/>
                  </a:lnTo>
                </a:path>
              </a:pathLst>
            </a:custGeom>
            <a:ln w="73025" cap="rnd" cmpd="sng">
              <a:solidFill>
                <a:schemeClr val="accent1"/>
              </a:solidFill>
              <a:bevel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4C2A1D"/>
                </a:solidFill>
              </a:endParaRPr>
            </a:p>
          </p:txBody>
        </p:sp>
        <p:sp>
          <p:nvSpPr>
            <p:cNvPr id="114" name="Freeform 100"/>
            <p:cNvSpPr/>
            <p:nvPr/>
          </p:nvSpPr>
          <p:spPr>
            <a:xfrm rot="2355114">
              <a:off x="1741488" y="2660650"/>
              <a:ext cx="858838" cy="1006475"/>
            </a:xfrm>
            <a:custGeom>
              <a:avLst/>
              <a:gdLst>
                <a:gd name="connsiteX0" fmla="*/ 0 w 569119"/>
                <a:gd name="connsiteY0" fmla="*/ 392907 h 392907"/>
                <a:gd name="connsiteX1" fmla="*/ 171450 w 569119"/>
                <a:gd name="connsiteY1" fmla="*/ 350044 h 392907"/>
                <a:gd name="connsiteX2" fmla="*/ 447675 w 569119"/>
                <a:gd name="connsiteY2" fmla="*/ 78582 h 392907"/>
                <a:gd name="connsiteX3" fmla="*/ 569119 w 569119"/>
                <a:gd name="connsiteY3" fmla="*/ 0 h 392907"/>
                <a:gd name="connsiteX0" fmla="*/ 0 w 569119"/>
                <a:gd name="connsiteY0" fmla="*/ 392907 h 402431"/>
                <a:gd name="connsiteX1" fmla="*/ 171450 w 569119"/>
                <a:gd name="connsiteY1" fmla="*/ 350044 h 402431"/>
                <a:gd name="connsiteX2" fmla="*/ 447675 w 569119"/>
                <a:gd name="connsiteY2" fmla="*/ 78582 h 402431"/>
                <a:gd name="connsiteX3" fmla="*/ 569119 w 569119"/>
                <a:gd name="connsiteY3" fmla="*/ 0 h 402431"/>
                <a:gd name="connsiteX0" fmla="*/ 0 w 733425"/>
                <a:gd name="connsiteY0" fmla="*/ 559594 h 569118"/>
                <a:gd name="connsiteX1" fmla="*/ 171450 w 733425"/>
                <a:gd name="connsiteY1" fmla="*/ 516731 h 569118"/>
                <a:gd name="connsiteX2" fmla="*/ 447675 w 733425"/>
                <a:gd name="connsiteY2" fmla="*/ 245269 h 569118"/>
                <a:gd name="connsiteX3" fmla="*/ 733425 w 733425"/>
                <a:gd name="connsiteY3" fmla="*/ 0 h 569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425" h="569118">
                  <a:moveTo>
                    <a:pt x="0" y="559594"/>
                  </a:moveTo>
                  <a:cubicBezTo>
                    <a:pt x="57150" y="545306"/>
                    <a:pt x="96838" y="569118"/>
                    <a:pt x="171450" y="516731"/>
                  </a:cubicBezTo>
                  <a:cubicBezTo>
                    <a:pt x="246062" y="464344"/>
                    <a:pt x="381397" y="303610"/>
                    <a:pt x="447675" y="245269"/>
                  </a:cubicBezTo>
                  <a:lnTo>
                    <a:pt x="733425" y="0"/>
                  </a:lnTo>
                </a:path>
              </a:pathLst>
            </a:custGeom>
            <a:ln w="73025" cap="rnd" cmpd="sng">
              <a:solidFill>
                <a:schemeClr val="accent1"/>
              </a:solidFill>
              <a:bevel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4C2A1D"/>
                </a:solidFill>
              </a:endParaRPr>
            </a:p>
          </p:txBody>
        </p:sp>
        <p:sp>
          <p:nvSpPr>
            <p:cNvPr id="115" name="Freeform 101"/>
            <p:cNvSpPr/>
            <p:nvPr/>
          </p:nvSpPr>
          <p:spPr>
            <a:xfrm rot="2017363">
              <a:off x="5313362" y="3679825"/>
              <a:ext cx="788988" cy="765175"/>
            </a:xfrm>
            <a:custGeom>
              <a:avLst/>
              <a:gdLst>
                <a:gd name="connsiteX0" fmla="*/ 0 w 569119"/>
                <a:gd name="connsiteY0" fmla="*/ 392907 h 392907"/>
                <a:gd name="connsiteX1" fmla="*/ 171450 w 569119"/>
                <a:gd name="connsiteY1" fmla="*/ 350044 h 392907"/>
                <a:gd name="connsiteX2" fmla="*/ 447675 w 569119"/>
                <a:gd name="connsiteY2" fmla="*/ 78582 h 392907"/>
                <a:gd name="connsiteX3" fmla="*/ 569119 w 569119"/>
                <a:gd name="connsiteY3" fmla="*/ 0 h 392907"/>
                <a:gd name="connsiteX0" fmla="*/ 0 w 569119"/>
                <a:gd name="connsiteY0" fmla="*/ 392907 h 402431"/>
                <a:gd name="connsiteX1" fmla="*/ 171450 w 569119"/>
                <a:gd name="connsiteY1" fmla="*/ 350044 h 402431"/>
                <a:gd name="connsiteX2" fmla="*/ 447675 w 569119"/>
                <a:gd name="connsiteY2" fmla="*/ 78582 h 402431"/>
                <a:gd name="connsiteX3" fmla="*/ 569119 w 569119"/>
                <a:gd name="connsiteY3" fmla="*/ 0 h 402431"/>
                <a:gd name="connsiteX0" fmla="*/ 0 w 733425"/>
                <a:gd name="connsiteY0" fmla="*/ 559594 h 569118"/>
                <a:gd name="connsiteX1" fmla="*/ 171450 w 733425"/>
                <a:gd name="connsiteY1" fmla="*/ 516731 h 569118"/>
                <a:gd name="connsiteX2" fmla="*/ 447675 w 733425"/>
                <a:gd name="connsiteY2" fmla="*/ 245269 h 569118"/>
                <a:gd name="connsiteX3" fmla="*/ 733425 w 733425"/>
                <a:gd name="connsiteY3" fmla="*/ 0 h 569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425" h="569118">
                  <a:moveTo>
                    <a:pt x="0" y="559594"/>
                  </a:moveTo>
                  <a:cubicBezTo>
                    <a:pt x="57150" y="545306"/>
                    <a:pt x="96838" y="569118"/>
                    <a:pt x="171450" y="516731"/>
                  </a:cubicBezTo>
                  <a:cubicBezTo>
                    <a:pt x="246062" y="464344"/>
                    <a:pt x="381397" y="303610"/>
                    <a:pt x="447675" y="245269"/>
                  </a:cubicBezTo>
                  <a:lnTo>
                    <a:pt x="733425" y="0"/>
                  </a:lnTo>
                </a:path>
              </a:pathLst>
            </a:custGeom>
            <a:ln w="73025" cap="rnd" cmpd="sng">
              <a:solidFill>
                <a:schemeClr val="accent1"/>
              </a:solidFill>
              <a:bevel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4C2A1D"/>
                </a:solidFill>
              </a:endParaRPr>
            </a:p>
          </p:txBody>
        </p:sp>
        <p:grpSp>
          <p:nvGrpSpPr>
            <p:cNvPr id="116" name="Group 163"/>
            <p:cNvGrpSpPr>
              <a:grpSpLocks/>
            </p:cNvGrpSpPr>
            <p:nvPr/>
          </p:nvGrpSpPr>
          <p:grpSpPr bwMode="auto">
            <a:xfrm>
              <a:off x="6553200" y="2835275"/>
              <a:ext cx="509588" cy="400050"/>
              <a:chOff x="114300" y="2695575"/>
              <a:chExt cx="509588" cy="400050"/>
            </a:xfrm>
          </p:grpSpPr>
          <p:sp>
            <p:nvSpPr>
              <p:cNvPr id="123" name="Oval 16"/>
              <p:cNvSpPr>
                <a:spLocks noChangeArrowheads="1"/>
              </p:cNvSpPr>
              <p:nvPr/>
            </p:nvSpPr>
            <p:spPr bwMode="auto">
              <a:xfrm>
                <a:off x="153987" y="2695575"/>
                <a:ext cx="404813" cy="400050"/>
              </a:xfrm>
              <a:prstGeom prst="ellipse">
                <a:avLst/>
              </a:prstGeom>
              <a:solidFill>
                <a:schemeClr val="tx2"/>
              </a:solidFill>
              <a:ln w="158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24" name="Text Box 23"/>
              <p:cNvSpPr txBox="1">
                <a:spLocks noChangeArrowheads="1"/>
              </p:cNvSpPr>
              <p:nvPr/>
            </p:nvSpPr>
            <p:spPr bwMode="auto">
              <a:xfrm>
                <a:off x="114300" y="2729011"/>
                <a:ext cx="50958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>
                    <a:solidFill>
                      <a:schemeClr val="bg1"/>
                    </a:solidFill>
                  </a:rPr>
                  <a:t>E</a:t>
                </a:r>
                <a:r>
                  <a:rPr lang="en-GB" sz="1400" b="1" baseline="-2500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sp>
          <p:nvSpPr>
            <p:cNvPr id="117" name="Oval 7"/>
            <p:cNvSpPr>
              <a:spLocks noChangeArrowheads="1"/>
            </p:cNvSpPr>
            <p:nvPr/>
          </p:nvSpPr>
          <p:spPr bwMode="auto">
            <a:xfrm>
              <a:off x="1343025" y="3495675"/>
              <a:ext cx="285750" cy="282575"/>
            </a:xfrm>
            <a:prstGeom prst="ellipse">
              <a:avLst/>
            </a:prstGeom>
            <a:solidFill>
              <a:schemeClr val="accent2"/>
            </a:solidFill>
            <a:ln w="9525">
              <a:pattFill prst="pct90">
                <a:fgClr>
                  <a:schemeClr val="accent2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600">
                <a:solidFill>
                  <a:srgbClr val="4C2A1D"/>
                </a:solidFill>
              </a:endParaRPr>
            </a:p>
          </p:txBody>
        </p:sp>
        <p:sp>
          <p:nvSpPr>
            <p:cNvPr id="118" name="Text Box 45"/>
            <p:cNvSpPr txBox="1">
              <a:spLocks noChangeArrowheads="1"/>
            </p:cNvSpPr>
            <p:nvPr/>
          </p:nvSpPr>
          <p:spPr bwMode="auto">
            <a:xfrm>
              <a:off x="1341438" y="3495675"/>
              <a:ext cx="325437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 b="1">
                  <a:solidFill>
                    <a:srgbClr val="333333"/>
                  </a:solidFill>
                </a:rPr>
                <a:t>V</a:t>
              </a:r>
            </a:p>
          </p:txBody>
        </p:sp>
        <p:grpSp>
          <p:nvGrpSpPr>
            <p:cNvPr id="119" name="Group 112"/>
            <p:cNvGrpSpPr>
              <a:grpSpLocks/>
            </p:cNvGrpSpPr>
            <p:nvPr/>
          </p:nvGrpSpPr>
          <p:grpSpPr bwMode="auto">
            <a:xfrm>
              <a:off x="1003300" y="3676650"/>
              <a:ext cx="509588" cy="400050"/>
              <a:chOff x="114300" y="2695575"/>
              <a:chExt cx="509588" cy="400050"/>
            </a:xfrm>
          </p:grpSpPr>
          <p:sp>
            <p:nvSpPr>
              <p:cNvPr id="121" name="Oval 16"/>
              <p:cNvSpPr>
                <a:spLocks noChangeArrowheads="1"/>
              </p:cNvSpPr>
              <p:nvPr/>
            </p:nvSpPr>
            <p:spPr bwMode="auto">
              <a:xfrm>
                <a:off x="153988" y="2695575"/>
                <a:ext cx="404813" cy="400050"/>
              </a:xfrm>
              <a:prstGeom prst="ellipse">
                <a:avLst/>
              </a:prstGeom>
              <a:solidFill>
                <a:schemeClr val="tx2"/>
              </a:solidFill>
              <a:ln w="15875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22" name="Text Box 23"/>
              <p:cNvSpPr txBox="1">
                <a:spLocks noChangeArrowheads="1"/>
              </p:cNvSpPr>
              <p:nvPr/>
            </p:nvSpPr>
            <p:spPr bwMode="auto">
              <a:xfrm>
                <a:off x="114300" y="2729011"/>
                <a:ext cx="50958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>
                    <a:solidFill>
                      <a:schemeClr val="bg1"/>
                    </a:solidFill>
                  </a:rPr>
                  <a:t>E</a:t>
                </a:r>
                <a:r>
                  <a:rPr lang="en-GB" sz="1400" b="1" baseline="-2500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sp>
          <p:nvSpPr>
            <p:cNvPr id="120" name="Freeform 68"/>
            <p:cNvSpPr>
              <a:spLocks/>
            </p:cNvSpPr>
            <p:nvPr/>
          </p:nvSpPr>
          <p:spPr bwMode="auto">
            <a:xfrm rot="-10541903">
              <a:off x="2968625" y="3522663"/>
              <a:ext cx="157163" cy="1331912"/>
            </a:xfrm>
            <a:custGeom>
              <a:avLst/>
              <a:gdLst>
                <a:gd name="T0" fmla="*/ 0 w 733425"/>
                <a:gd name="T1" fmla="*/ 2147483647 h 569118"/>
                <a:gd name="T2" fmla="*/ 0 w 733425"/>
                <a:gd name="T3" fmla="*/ 2147483647 h 569118"/>
                <a:gd name="T4" fmla="*/ 0 w 733425"/>
                <a:gd name="T5" fmla="*/ 2147483647 h 569118"/>
                <a:gd name="T6" fmla="*/ 0 w 733425"/>
                <a:gd name="T7" fmla="*/ 0 h 5691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3425"/>
                <a:gd name="T13" fmla="*/ 0 h 569118"/>
                <a:gd name="T14" fmla="*/ 733425 w 733425"/>
                <a:gd name="T15" fmla="*/ 569118 h 5691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3425" h="569118">
                  <a:moveTo>
                    <a:pt x="0" y="559594"/>
                  </a:moveTo>
                  <a:cubicBezTo>
                    <a:pt x="57150" y="545306"/>
                    <a:pt x="96838" y="569118"/>
                    <a:pt x="171450" y="516731"/>
                  </a:cubicBezTo>
                  <a:cubicBezTo>
                    <a:pt x="246062" y="464344"/>
                    <a:pt x="381397" y="303610"/>
                    <a:pt x="447675" y="245269"/>
                  </a:cubicBezTo>
                  <a:lnTo>
                    <a:pt x="733425" y="0"/>
                  </a:lnTo>
                </a:path>
              </a:pathLst>
            </a:custGeom>
            <a:noFill/>
            <a:ln w="41275" cap="rnd">
              <a:solidFill>
                <a:schemeClr val="accent1"/>
              </a:solidFill>
              <a:bevel/>
              <a:headEnd/>
              <a:tailEnd type="stealth" w="lg" len="lg"/>
            </a:ln>
          </p:spPr>
          <p:txBody>
            <a:bodyPr anchor="ctr"/>
            <a:lstStyle/>
            <a:p>
              <a:endParaRPr lang="tr-TR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Jinekoloji polikliniğine başvuruların 1/3 ‘ünü </a:t>
            </a:r>
            <a:r>
              <a:rPr lang="tr-TR" dirty="0" err="1" smtClean="0"/>
              <a:t>AUK</a:t>
            </a:r>
            <a:r>
              <a:rPr lang="tr-TR" dirty="0" smtClean="0"/>
              <a:t> oluşturur.</a:t>
            </a:r>
          </a:p>
          <a:p>
            <a:endParaRPr lang="tr-TR" dirty="0" smtClean="0"/>
          </a:p>
          <a:p>
            <a:r>
              <a:rPr lang="tr-TR" dirty="0" smtClean="0"/>
              <a:t>En fazla (%70) </a:t>
            </a:r>
            <a:r>
              <a:rPr lang="tr-TR" dirty="0" err="1" smtClean="0"/>
              <a:t>reprodüktif</a:t>
            </a:r>
            <a:r>
              <a:rPr lang="tr-TR" dirty="0" smtClean="0"/>
              <a:t> dönemin başlangıcında </a:t>
            </a:r>
            <a:r>
              <a:rPr lang="tr-TR" dirty="0" smtClean="0">
                <a:solidFill>
                  <a:srgbClr val="FF0000"/>
                </a:solidFill>
              </a:rPr>
              <a:t>(</a:t>
            </a:r>
            <a:r>
              <a:rPr lang="tr-TR" dirty="0" err="1" smtClean="0">
                <a:solidFill>
                  <a:srgbClr val="FF0000"/>
                </a:solidFill>
              </a:rPr>
              <a:t>menarş</a:t>
            </a:r>
            <a:r>
              <a:rPr lang="tr-TR" dirty="0" smtClean="0">
                <a:solidFill>
                  <a:srgbClr val="FF0000"/>
                </a:solidFill>
              </a:rPr>
              <a:t> sonrası</a:t>
            </a:r>
            <a:r>
              <a:rPr lang="tr-TR" dirty="0" smtClean="0"/>
              <a:t>) ve sonunda (</a:t>
            </a:r>
            <a:r>
              <a:rPr lang="tr-TR" dirty="0" err="1" smtClean="0">
                <a:solidFill>
                  <a:srgbClr val="FF0000"/>
                </a:solidFill>
              </a:rPr>
              <a:t>perimenopozal</a:t>
            </a:r>
            <a:r>
              <a:rPr lang="tr-TR" dirty="0" smtClean="0">
                <a:solidFill>
                  <a:srgbClr val="FF0000"/>
                </a:solidFill>
              </a:rPr>
              <a:t> dönem</a:t>
            </a:r>
            <a:r>
              <a:rPr lang="tr-TR" dirty="0" smtClean="0"/>
              <a:t>) görülür. </a:t>
            </a:r>
          </a:p>
          <a:p>
            <a:endParaRPr lang="tr-TR" dirty="0" smtClean="0"/>
          </a:p>
          <a:p>
            <a:r>
              <a:rPr lang="tr-TR" dirty="0" smtClean="0"/>
              <a:t>Geriye kalan, %30 kadarı da </a:t>
            </a:r>
            <a:r>
              <a:rPr lang="tr-TR" dirty="0" err="1" smtClean="0"/>
              <a:t>reprodüktif</a:t>
            </a:r>
            <a:r>
              <a:rPr lang="tr-TR" dirty="0" smtClean="0"/>
              <a:t> dönemde görülür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EV+</a:t>
            </a:r>
            <a:r>
              <a:rPr lang="tr-TR" sz="2800" b="1" dirty="0" err="1" smtClean="0">
                <a:solidFill>
                  <a:srgbClr val="FF0000"/>
                </a:solidFill>
              </a:rPr>
              <a:t>DN</a:t>
            </a:r>
            <a:r>
              <a:rPr lang="tr-TR" sz="2800" b="1" dirty="0" smtClean="0">
                <a:solidFill>
                  <a:srgbClr val="FF0000"/>
                </a:solidFill>
              </a:rPr>
              <a:t>: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AUK</a:t>
            </a:r>
            <a:r>
              <a:rPr lang="tr-TR" sz="2800" b="1" dirty="0" smtClean="0">
                <a:solidFill>
                  <a:srgbClr val="FF0000"/>
                </a:solidFill>
              </a:rPr>
              <a:t> tedavisinde etki mekanizması </a:t>
            </a:r>
            <a:br>
              <a:rPr lang="tr-TR" sz="2800" b="1" dirty="0" smtClean="0">
                <a:solidFill>
                  <a:srgbClr val="FF0000"/>
                </a:solidFill>
              </a:rPr>
            </a:b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Dienogestin</a:t>
            </a:r>
            <a:r>
              <a:rPr lang="tr-TR" dirty="0" smtClean="0"/>
              <a:t> güçlü </a:t>
            </a:r>
            <a:r>
              <a:rPr lang="tr-TR" dirty="0" err="1" smtClean="0"/>
              <a:t>antiproliferatif</a:t>
            </a:r>
            <a:r>
              <a:rPr lang="tr-TR" dirty="0" smtClean="0"/>
              <a:t> etkisi</a:t>
            </a:r>
          </a:p>
          <a:p>
            <a:r>
              <a:rPr lang="tr-TR" dirty="0" smtClean="0"/>
              <a:t>Normal </a:t>
            </a:r>
            <a:r>
              <a:rPr lang="tr-TR" dirty="0" err="1" smtClean="0"/>
              <a:t>menstruel</a:t>
            </a:r>
            <a:r>
              <a:rPr lang="tr-TR" dirty="0" smtClean="0"/>
              <a:t> </a:t>
            </a:r>
            <a:r>
              <a:rPr lang="tr-TR" dirty="0" err="1" smtClean="0"/>
              <a:t>siklustakine</a:t>
            </a:r>
            <a:r>
              <a:rPr lang="tr-TR" dirty="0" smtClean="0"/>
              <a:t> benzer hormon dozları</a:t>
            </a:r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357158" y="2643182"/>
            <a:ext cx="8358246" cy="22860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qlair-ista-ile-dinamik-dozlama-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Dikdörtgen"/>
          <p:cNvSpPr/>
          <p:nvPr/>
        </p:nvSpPr>
        <p:spPr>
          <a:xfrm>
            <a:off x="2214546" y="285728"/>
            <a:ext cx="5072098" cy="5715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Hormon içeren 26 adet ve hormon içermeyen </a:t>
            </a:r>
            <a:br>
              <a:rPr lang="tr-TR" sz="2400" dirty="0" smtClean="0"/>
            </a:br>
            <a:r>
              <a:rPr lang="tr-TR" sz="2400" dirty="0" smtClean="0"/>
              <a:t>2 adet film kaplı tablet- </a:t>
            </a:r>
            <a:r>
              <a:rPr lang="tr-TR" sz="2400" b="1" dirty="0" smtClean="0">
                <a:solidFill>
                  <a:srgbClr val="FF0000"/>
                </a:solidFill>
              </a:rPr>
              <a:t>DİNAMİK DOZ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400" dirty="0" smtClean="0"/>
              <a:t>3 mg </a:t>
            </a:r>
            <a:r>
              <a:rPr lang="tr-TR" sz="2400" dirty="0" err="1" smtClean="0"/>
              <a:t>estradiol</a:t>
            </a:r>
            <a:r>
              <a:rPr lang="tr-TR" sz="2400" dirty="0" smtClean="0"/>
              <a:t> </a:t>
            </a:r>
            <a:r>
              <a:rPr lang="tr-TR" sz="2400" dirty="0" err="1" smtClean="0"/>
              <a:t>valerat</a:t>
            </a:r>
            <a:r>
              <a:rPr lang="tr-TR" sz="2400" dirty="0" smtClean="0"/>
              <a:t> içeren 2  koyu sarı </a:t>
            </a:r>
            <a:r>
              <a:rPr lang="tr-TR" sz="2400" dirty="0" err="1" smtClean="0"/>
              <a:t>tb</a:t>
            </a:r>
            <a:endParaRPr lang="tr-TR" sz="2400" dirty="0" smtClean="0"/>
          </a:p>
          <a:p>
            <a:pPr>
              <a:buNone/>
            </a:pPr>
            <a:r>
              <a:rPr lang="tr-TR" sz="2400" b="1" dirty="0" smtClean="0"/>
              <a:t>2 mg </a:t>
            </a:r>
            <a:r>
              <a:rPr lang="tr-TR" sz="2400" b="1" dirty="0" err="1" smtClean="0"/>
              <a:t>estradiol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valerat</a:t>
            </a:r>
            <a:r>
              <a:rPr lang="tr-TR" sz="2400" b="1" dirty="0" smtClean="0"/>
              <a:t> </a:t>
            </a:r>
            <a:r>
              <a:rPr lang="tr-TR" sz="2400" dirty="0" smtClean="0"/>
              <a:t>ve </a:t>
            </a:r>
            <a:r>
              <a:rPr lang="tr-TR" sz="2400" b="1" dirty="0" smtClean="0">
                <a:solidFill>
                  <a:srgbClr val="FF0000"/>
                </a:solidFill>
              </a:rPr>
              <a:t>2 mg </a:t>
            </a:r>
            <a:r>
              <a:rPr lang="tr-TR" sz="2400" b="1" dirty="0" err="1" smtClean="0">
                <a:solidFill>
                  <a:srgbClr val="FF0000"/>
                </a:solidFill>
              </a:rPr>
              <a:t>dienogest</a:t>
            </a:r>
            <a:r>
              <a:rPr lang="tr-TR" sz="2400" b="1" dirty="0" smtClean="0">
                <a:solidFill>
                  <a:srgbClr val="FF0000"/>
                </a:solidFill>
              </a:rPr>
              <a:t> ,</a:t>
            </a:r>
            <a:r>
              <a:rPr lang="tr-TR" sz="2400" dirty="0" smtClean="0"/>
              <a:t> 5 kırmızı </a:t>
            </a:r>
            <a:r>
              <a:rPr lang="tr-TR" sz="2400" dirty="0" err="1" smtClean="0"/>
              <a:t>tb</a:t>
            </a:r>
            <a:endParaRPr lang="tr-TR" sz="2400" dirty="0" smtClean="0"/>
          </a:p>
          <a:p>
            <a:pPr>
              <a:buNone/>
            </a:pPr>
            <a:r>
              <a:rPr lang="tr-TR" sz="2400" b="1" dirty="0" smtClean="0"/>
              <a:t>2 mg </a:t>
            </a:r>
            <a:r>
              <a:rPr lang="tr-TR" sz="2400" b="1" dirty="0" err="1" smtClean="0"/>
              <a:t>estradiol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valerat</a:t>
            </a:r>
            <a:r>
              <a:rPr lang="tr-TR" sz="2400" b="1" dirty="0" smtClean="0"/>
              <a:t> </a:t>
            </a:r>
            <a:r>
              <a:rPr lang="tr-TR" sz="2400" dirty="0" smtClean="0"/>
              <a:t>ve </a:t>
            </a:r>
            <a:r>
              <a:rPr lang="tr-TR" sz="2400" b="1" dirty="0" smtClean="0">
                <a:solidFill>
                  <a:srgbClr val="FF0000"/>
                </a:solidFill>
              </a:rPr>
              <a:t>3 mg </a:t>
            </a:r>
            <a:r>
              <a:rPr lang="tr-TR" sz="2400" b="1" dirty="0" err="1" smtClean="0">
                <a:solidFill>
                  <a:srgbClr val="FF0000"/>
                </a:solidFill>
              </a:rPr>
              <a:t>dienogest</a:t>
            </a:r>
            <a:r>
              <a:rPr lang="tr-TR" sz="2400" b="1" dirty="0" smtClean="0">
                <a:solidFill>
                  <a:srgbClr val="FF0000"/>
                </a:solidFill>
              </a:rPr>
              <a:t> ,</a:t>
            </a:r>
            <a:r>
              <a:rPr lang="tr-TR" sz="2400" dirty="0" smtClean="0"/>
              <a:t> 17 açık sarı </a:t>
            </a:r>
            <a:r>
              <a:rPr lang="tr-TR" sz="2400" dirty="0" err="1" smtClean="0"/>
              <a:t>tb</a:t>
            </a:r>
            <a:endParaRPr lang="tr-TR" sz="2400" dirty="0" smtClean="0"/>
          </a:p>
          <a:p>
            <a:pPr>
              <a:buNone/>
            </a:pPr>
            <a:r>
              <a:rPr lang="tr-TR" sz="2400" b="1" dirty="0" smtClean="0"/>
              <a:t>1 mg </a:t>
            </a:r>
            <a:r>
              <a:rPr lang="tr-TR" sz="2400" b="1" dirty="0" err="1" smtClean="0"/>
              <a:t>estradiol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valerat</a:t>
            </a:r>
            <a:r>
              <a:rPr lang="tr-TR" sz="2400" b="1" dirty="0" smtClean="0"/>
              <a:t> </a:t>
            </a:r>
            <a:r>
              <a:rPr lang="tr-TR" sz="2400" dirty="0" smtClean="0"/>
              <a:t>içeren 2 adet koyu kırmızı  </a:t>
            </a:r>
            <a:r>
              <a:rPr lang="tr-TR" sz="2400" dirty="0" err="1" smtClean="0"/>
              <a:t>tb</a:t>
            </a:r>
            <a:r>
              <a:rPr lang="tr-TR" sz="2400" dirty="0" smtClean="0"/>
              <a:t> </a:t>
            </a:r>
          </a:p>
          <a:p>
            <a:pPr>
              <a:buNone/>
            </a:pPr>
            <a:r>
              <a:rPr lang="tr-TR" sz="2400" dirty="0" smtClean="0"/>
              <a:t>2 adet beyaz renkli </a:t>
            </a:r>
            <a:r>
              <a:rPr lang="tr-TR" sz="2400" dirty="0" err="1" smtClean="0"/>
              <a:t>tb</a:t>
            </a:r>
            <a:r>
              <a:rPr lang="tr-TR" sz="2400" dirty="0" smtClean="0"/>
              <a:t> (hormon içermeyen)</a:t>
            </a:r>
          </a:p>
          <a:p>
            <a:pPr>
              <a:buNone/>
            </a:pPr>
            <a:endParaRPr lang="tr-TR" sz="2000" dirty="0" smtClean="0"/>
          </a:p>
          <a:p>
            <a:pPr>
              <a:buNone/>
            </a:pPr>
            <a:endParaRPr lang="tr-TR" sz="2000" dirty="0"/>
          </a:p>
        </p:txBody>
      </p:sp>
      <p:pic>
        <p:nvPicPr>
          <p:cNvPr id="4" name="Picture 2" descr="C:\Users\LENOVO\Desktop\indir (1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000504"/>
            <a:ext cx="4214842" cy="2457456"/>
          </a:xfrm>
          <a:prstGeom prst="rect">
            <a:avLst/>
          </a:prstGeom>
          <a:noFill/>
        </p:spPr>
      </p:pic>
      <p:cxnSp>
        <p:nvCxnSpPr>
          <p:cNvPr id="6" name="5 Düz Ok Bağlayıcısı"/>
          <p:cNvCxnSpPr/>
          <p:nvPr/>
        </p:nvCxnSpPr>
        <p:spPr>
          <a:xfrm rot="5400000">
            <a:off x="-464379" y="2536025"/>
            <a:ext cx="164307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Ok Bağlayıcısı"/>
          <p:cNvCxnSpPr/>
          <p:nvPr/>
        </p:nvCxnSpPr>
        <p:spPr>
          <a:xfrm rot="5400000" flipH="1" flipV="1">
            <a:off x="7679553" y="2393149"/>
            <a:ext cx="164307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Neden </a:t>
            </a:r>
            <a:r>
              <a:rPr lang="tr-TR" dirty="0" err="1" smtClean="0"/>
              <a:t>Estradiol</a:t>
            </a:r>
            <a:r>
              <a:rPr lang="tr-TR" dirty="0" smtClean="0"/>
              <a:t> </a:t>
            </a:r>
            <a:r>
              <a:rPr lang="tr-TR" dirty="0" err="1" smtClean="0"/>
              <a:t>Valerat</a:t>
            </a:r>
            <a:r>
              <a:rPr lang="tr-TR" dirty="0" smtClean="0"/>
              <a:t> 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tr-TR" dirty="0" smtClean="0"/>
              <a:t>• </a:t>
            </a:r>
            <a:r>
              <a:rPr lang="tr-TR" dirty="0" err="1" smtClean="0"/>
              <a:t>EE</a:t>
            </a:r>
            <a:r>
              <a:rPr lang="tr-TR" dirty="0" smtClean="0"/>
              <a:t> yan etkilerden sorumlu</a:t>
            </a:r>
          </a:p>
          <a:p>
            <a:pPr>
              <a:buNone/>
            </a:pPr>
            <a:r>
              <a:rPr lang="tr-TR" dirty="0" smtClean="0"/>
              <a:t>    –</a:t>
            </a:r>
            <a:r>
              <a:rPr lang="tr-TR" b="1" dirty="0" smtClean="0"/>
              <a:t>Karaciğer metabolizması </a:t>
            </a:r>
            <a:r>
              <a:rPr lang="tr-TR" dirty="0" smtClean="0"/>
              <a:t>üzerine etki</a:t>
            </a:r>
          </a:p>
          <a:p>
            <a:pPr>
              <a:buNone/>
            </a:pPr>
            <a:r>
              <a:rPr lang="tr-TR" dirty="0" smtClean="0"/>
              <a:t>   –</a:t>
            </a:r>
            <a:r>
              <a:rPr lang="tr-TR" b="1" dirty="0" err="1" smtClean="0"/>
              <a:t>Venöz</a:t>
            </a:r>
            <a:r>
              <a:rPr lang="tr-TR" b="1" dirty="0" smtClean="0"/>
              <a:t> </a:t>
            </a:r>
            <a:r>
              <a:rPr lang="tr-TR" b="1" dirty="0" err="1" smtClean="0"/>
              <a:t>thromboemboli</a:t>
            </a:r>
            <a:r>
              <a:rPr lang="tr-TR" b="1" dirty="0" smtClean="0"/>
              <a:t> </a:t>
            </a:r>
            <a:r>
              <a:rPr lang="tr-TR" dirty="0" smtClean="0"/>
              <a:t>riskinde artış (</a:t>
            </a:r>
            <a:r>
              <a:rPr lang="tr-TR" dirty="0" err="1" smtClean="0"/>
              <a:t>VTE</a:t>
            </a:r>
            <a:r>
              <a:rPr lang="tr-TR" dirty="0" smtClean="0"/>
              <a:t>)</a:t>
            </a:r>
          </a:p>
          <a:p>
            <a:pPr>
              <a:buNone/>
            </a:pPr>
            <a:r>
              <a:rPr lang="tr-TR" dirty="0" smtClean="0"/>
              <a:t>   –</a:t>
            </a:r>
            <a:r>
              <a:rPr lang="tr-TR" b="1" dirty="0" err="1" smtClean="0"/>
              <a:t>Lipid</a:t>
            </a:r>
            <a:r>
              <a:rPr lang="tr-TR" b="1" dirty="0" smtClean="0"/>
              <a:t> seviyeleri ve kan basıncı </a:t>
            </a:r>
            <a:r>
              <a:rPr lang="tr-TR" dirty="0" smtClean="0"/>
              <a:t>üzerine etki</a:t>
            </a:r>
          </a:p>
          <a:p>
            <a:pPr>
              <a:buNone/>
            </a:pPr>
            <a:r>
              <a:rPr lang="tr-TR" dirty="0" smtClean="0"/>
              <a:t>• Karaciğer üzerine olan etkilerin </a:t>
            </a:r>
            <a:r>
              <a:rPr lang="tr-TR" b="1" dirty="0" err="1" smtClean="0"/>
              <a:t>etinil</a:t>
            </a:r>
            <a:r>
              <a:rPr lang="tr-TR" b="1" dirty="0" smtClean="0"/>
              <a:t> grup </a:t>
            </a:r>
            <a:r>
              <a:rPr lang="tr-TR" dirty="0" smtClean="0"/>
              <a:t>ile</a:t>
            </a:r>
          </a:p>
          <a:p>
            <a:pPr>
              <a:buNone/>
            </a:pPr>
            <a:r>
              <a:rPr lang="tr-TR" dirty="0" smtClean="0"/>
              <a:t>ilgili olduğu düşünülüyor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796908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EE</a:t>
            </a:r>
            <a:r>
              <a:rPr lang="tr-TR" dirty="0" smtClean="0"/>
              <a:t> ve EV </a:t>
            </a:r>
            <a:r>
              <a:rPr lang="tr-TR" dirty="0" err="1" smtClean="0"/>
              <a:t>nin</a:t>
            </a:r>
            <a:r>
              <a:rPr lang="tr-TR" dirty="0" smtClean="0"/>
              <a:t> biyolojik etkilerinin karşılaştırılması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000100" y="1397000"/>
          <a:ext cx="7358114" cy="4814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  <a:gridCol w="4286280"/>
              </a:tblGrid>
              <a:tr h="906466">
                <a:tc>
                  <a:txBody>
                    <a:bodyPr/>
                    <a:lstStyle/>
                    <a:p>
                      <a:endParaRPr lang="tr-TR" sz="2400" dirty="0" smtClean="0"/>
                    </a:p>
                    <a:p>
                      <a:r>
                        <a:rPr lang="tr-TR" sz="2400" dirty="0" smtClean="0"/>
                        <a:t>Biyolojik Etki</a:t>
                      </a:r>
                    </a:p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dirty="0" smtClean="0"/>
                    </a:p>
                    <a:p>
                      <a:r>
                        <a:rPr lang="tr-TR" sz="2400" dirty="0" err="1" smtClean="0"/>
                        <a:t>EE</a:t>
                      </a:r>
                      <a:r>
                        <a:rPr lang="tr-TR" sz="2400" baseline="0" dirty="0" smtClean="0"/>
                        <a:t> ye kıyasla EV</a:t>
                      </a:r>
                      <a:endParaRPr lang="tr-TR" sz="2400" dirty="0"/>
                    </a:p>
                  </a:txBody>
                  <a:tcPr/>
                </a:tc>
              </a:tr>
              <a:tr h="906466"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FSH</a:t>
                      </a:r>
                      <a:r>
                        <a:rPr lang="tr-TR" sz="2400" baseline="0" dirty="0" smtClean="0"/>
                        <a:t> baskılama                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E2V</a:t>
                      </a:r>
                      <a:r>
                        <a:rPr lang="tr-TR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 mg = 20 </a:t>
                      </a:r>
                      <a:r>
                        <a:rPr lang="tr-TR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mcg</a:t>
                      </a:r>
                      <a:r>
                        <a:rPr lang="tr-TR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EE</a:t>
                      </a:r>
                      <a:endParaRPr lang="tr-TR" sz="2400" dirty="0"/>
                    </a:p>
                  </a:txBody>
                  <a:tcPr/>
                </a:tc>
              </a:tr>
              <a:tr h="906466"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Endometrium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E2V</a:t>
                      </a:r>
                      <a:r>
                        <a:rPr lang="tr-TR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 mg = 20 </a:t>
                      </a:r>
                      <a:r>
                        <a:rPr lang="tr-TR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mcg</a:t>
                      </a:r>
                      <a:r>
                        <a:rPr lang="tr-TR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EE</a:t>
                      </a:r>
                      <a:endParaRPr lang="tr-TR" sz="2400" dirty="0"/>
                    </a:p>
                  </a:txBody>
                  <a:tcPr/>
                </a:tc>
              </a:tr>
              <a:tr h="906466"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Vajen</a:t>
                      </a:r>
                      <a:r>
                        <a:rPr lang="tr-TR" sz="2400" dirty="0" smtClean="0"/>
                        <a:t> </a:t>
                      </a:r>
                      <a:r>
                        <a:rPr lang="tr-TR" sz="2400" dirty="0" err="1" smtClean="0"/>
                        <a:t>epiteli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E2V</a:t>
                      </a:r>
                      <a:r>
                        <a:rPr lang="tr-TR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 mg = yaklaşık 20 </a:t>
                      </a:r>
                      <a:r>
                        <a:rPr lang="tr-TR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mcg</a:t>
                      </a:r>
                      <a:r>
                        <a:rPr lang="tr-TR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EE</a:t>
                      </a:r>
                      <a:endParaRPr lang="tr-TR" sz="2400" dirty="0"/>
                    </a:p>
                  </a:txBody>
                  <a:tcPr/>
                </a:tc>
              </a:tr>
              <a:tr h="906466">
                <a:tc>
                  <a:txBody>
                    <a:bodyPr/>
                    <a:lstStyle/>
                    <a:p>
                      <a:endParaRPr lang="tr-TR" sz="2400" dirty="0" smtClean="0"/>
                    </a:p>
                    <a:p>
                      <a:r>
                        <a:rPr lang="tr-TR" sz="2400" dirty="0" err="1" smtClean="0"/>
                        <a:t>Hepatik</a:t>
                      </a:r>
                      <a:r>
                        <a:rPr lang="tr-TR" sz="2400" dirty="0" smtClean="0"/>
                        <a:t> protein sentezi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E2V</a:t>
                      </a:r>
                      <a:r>
                        <a:rPr lang="tr-TR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 mg </a:t>
                      </a:r>
                      <a:r>
                        <a:rPr lang="tr-TR" sz="2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&lt;  </a:t>
                      </a:r>
                      <a:r>
                        <a:rPr lang="tr-TR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20 </a:t>
                      </a:r>
                      <a:r>
                        <a:rPr lang="tr-TR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mcg</a:t>
                      </a:r>
                      <a:r>
                        <a:rPr lang="tr-TR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EE</a:t>
                      </a:r>
                      <a:endParaRPr lang="tr-TR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582594"/>
          </a:xfrm>
        </p:spPr>
        <p:txBody>
          <a:bodyPr>
            <a:noAutofit/>
          </a:bodyPr>
          <a:lstStyle/>
          <a:p>
            <a:r>
              <a:rPr lang="tr-TR" sz="3200" b="1" dirty="0" err="1" smtClean="0"/>
              <a:t>DİENOGEST</a:t>
            </a:r>
            <a:r>
              <a:rPr lang="tr-TR" sz="3200" b="1" dirty="0" smtClean="0"/>
              <a:t>: </a:t>
            </a:r>
            <a:r>
              <a:rPr lang="tr-TR" sz="3200" b="1" dirty="0" err="1" smtClean="0"/>
              <a:t>Antiandrojenik</a:t>
            </a:r>
            <a:r>
              <a:rPr lang="tr-TR" sz="3200" b="1" dirty="0" smtClean="0"/>
              <a:t>-</a:t>
            </a:r>
            <a:r>
              <a:rPr lang="tr-TR" sz="3200" b="1" dirty="0" err="1" smtClean="0"/>
              <a:t>Antimineralokortikoid</a:t>
            </a:r>
            <a:endParaRPr lang="tr-TR" sz="3200" b="1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14280" y="1071546"/>
          <a:ext cx="8929720" cy="5522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44"/>
                <a:gridCol w="1428768"/>
                <a:gridCol w="1928826"/>
                <a:gridCol w="1928826"/>
                <a:gridCol w="1857356"/>
              </a:tblGrid>
              <a:tr h="1014287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ANDROJENİK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ANTİANDROJENİK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GLUKOKORTİKOİD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ANTİMİNERALOKORTİKOİD</a:t>
                      </a:r>
                      <a:endParaRPr lang="tr-TR" dirty="0"/>
                    </a:p>
                  </a:txBody>
                  <a:tcPr/>
                </a:tc>
              </a:tr>
              <a:tr h="414471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Progesteron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 </a:t>
                      </a:r>
                      <a:r>
                        <a:rPr lang="tr-TR" sz="2800" baseline="0" dirty="0" smtClean="0"/>
                        <a:t>   -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 +/-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-</a:t>
                      </a:r>
                    </a:p>
                    <a:p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 +</a:t>
                      </a:r>
                      <a:endParaRPr lang="tr-TR" sz="2800" dirty="0"/>
                    </a:p>
                  </a:txBody>
                  <a:tcPr/>
                </a:tc>
              </a:tr>
              <a:tr h="520205">
                <a:tc>
                  <a:txBody>
                    <a:bodyPr/>
                    <a:lstStyle/>
                    <a:p>
                      <a:r>
                        <a:rPr lang="tr-TR" b="1" dirty="0" err="1" smtClean="0">
                          <a:solidFill>
                            <a:srgbClr val="FF0000"/>
                          </a:solidFill>
                        </a:rPr>
                        <a:t>DİENOGEST</a:t>
                      </a:r>
                      <a:endParaRPr lang="tr-T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 </a:t>
                      </a:r>
                      <a:r>
                        <a:rPr lang="tr-TR" sz="2800" baseline="0" dirty="0" smtClean="0"/>
                        <a:t>   -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+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-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-</a:t>
                      </a:r>
                      <a:endParaRPr lang="tr-TR" sz="2800" dirty="0"/>
                    </a:p>
                  </a:txBody>
                  <a:tcPr/>
                </a:tc>
              </a:tr>
              <a:tr h="587642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Levanorgestrel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+/-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-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-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-</a:t>
                      </a:r>
                      <a:endParaRPr lang="tr-TR" sz="2800" dirty="0"/>
                    </a:p>
                  </a:txBody>
                  <a:tcPr/>
                </a:tc>
              </a:tr>
              <a:tr h="587642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err="1" smtClean="0"/>
                        <a:t>Desogestrel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+/-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-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-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-</a:t>
                      </a:r>
                      <a:endParaRPr lang="tr-TR" sz="2800" dirty="0"/>
                    </a:p>
                  </a:txBody>
                  <a:tcPr/>
                </a:tc>
              </a:tr>
              <a:tr h="587642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err="1" smtClean="0"/>
                        <a:t>Gestoden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+/-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-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-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+/-</a:t>
                      </a:r>
                      <a:endParaRPr lang="tr-TR" sz="2800" dirty="0"/>
                    </a:p>
                  </a:txBody>
                  <a:tcPr/>
                </a:tc>
              </a:tr>
              <a:tr h="587642">
                <a:tc>
                  <a:txBody>
                    <a:bodyPr/>
                    <a:lstStyle/>
                    <a:p>
                      <a:r>
                        <a:rPr lang="tr-TR" b="0" dirty="0" err="1" smtClean="0">
                          <a:solidFill>
                            <a:schemeClr val="tx1"/>
                          </a:solidFill>
                        </a:rPr>
                        <a:t>Siproteron</a:t>
                      </a:r>
                      <a:r>
                        <a:rPr lang="tr-TR" b="0" dirty="0" smtClean="0">
                          <a:solidFill>
                            <a:schemeClr val="tx1"/>
                          </a:solidFill>
                        </a:rPr>
                        <a:t> asetat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-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+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+/-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-</a:t>
                      </a:r>
                      <a:endParaRPr lang="tr-TR" sz="2800" dirty="0"/>
                    </a:p>
                  </a:txBody>
                  <a:tcPr/>
                </a:tc>
              </a:tr>
              <a:tr h="587642">
                <a:tc>
                  <a:txBody>
                    <a:bodyPr/>
                    <a:lstStyle/>
                    <a:p>
                      <a:r>
                        <a:rPr lang="tr-TR" b="0" dirty="0" err="1" smtClean="0">
                          <a:solidFill>
                            <a:schemeClr val="tx1"/>
                          </a:solidFill>
                        </a:rPr>
                        <a:t>Drospirenon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-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+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-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+</a:t>
                      </a:r>
                      <a:endParaRPr lang="tr-TR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Oval"/>
          <p:cNvSpPr/>
          <p:nvPr/>
        </p:nvSpPr>
        <p:spPr>
          <a:xfrm>
            <a:off x="3357554" y="3071810"/>
            <a:ext cx="1214446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Progestinlerin</a:t>
            </a:r>
            <a:r>
              <a:rPr lang="tr-TR" dirty="0" smtClean="0"/>
              <a:t> </a:t>
            </a:r>
            <a:r>
              <a:rPr lang="tr-TR" dirty="0" err="1" smtClean="0"/>
              <a:t>endometrium</a:t>
            </a:r>
            <a:r>
              <a:rPr lang="tr-TR" dirty="0" smtClean="0"/>
              <a:t> etkisi</a:t>
            </a:r>
            <a:endParaRPr lang="tr-TR" dirty="0"/>
          </a:p>
        </p:txBody>
      </p:sp>
      <p:grpSp>
        <p:nvGrpSpPr>
          <p:cNvPr id="4" name="Group 4"/>
          <p:cNvGrpSpPr>
            <a:grpSpLocks noGrp="1"/>
          </p:cNvGrpSpPr>
          <p:nvPr>
            <p:ph idx="1"/>
          </p:nvPr>
        </p:nvGrpSpPr>
        <p:grpSpPr bwMode="auto">
          <a:xfrm>
            <a:off x="457200" y="1600200"/>
            <a:ext cx="8229600" cy="4525963"/>
            <a:chOff x="476" y="1117"/>
            <a:chExt cx="4320" cy="2882"/>
          </a:xfrm>
        </p:grpSpPr>
        <p:sp>
          <p:nvSpPr>
            <p:cNvPr id="5" name="AutoShape 5"/>
            <p:cNvSpPr>
              <a:spLocks noChangeAspect="1" noChangeArrowheads="1" noTextEdit="1"/>
            </p:cNvSpPr>
            <p:nvPr/>
          </p:nvSpPr>
          <p:spPr bwMode="auto">
            <a:xfrm>
              <a:off x="476" y="1117"/>
              <a:ext cx="4320" cy="2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552" y="2951"/>
              <a:ext cx="284" cy="35"/>
            </a:xfrm>
            <a:prstGeom prst="rect">
              <a:avLst/>
            </a:prstGeom>
            <a:solidFill>
              <a:srgbClr val="FDB415"/>
            </a:solidFill>
            <a:ln w="11176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949" y="2866"/>
              <a:ext cx="283" cy="120"/>
            </a:xfrm>
            <a:prstGeom prst="rect">
              <a:avLst/>
            </a:prstGeom>
            <a:solidFill>
              <a:srgbClr val="FDB415"/>
            </a:solidFill>
            <a:ln w="11176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346" y="2852"/>
              <a:ext cx="283" cy="134"/>
            </a:xfrm>
            <a:prstGeom prst="rect">
              <a:avLst/>
            </a:prstGeom>
            <a:solidFill>
              <a:srgbClr val="FDB415"/>
            </a:solidFill>
            <a:ln w="11176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742" y="2717"/>
              <a:ext cx="291" cy="269"/>
            </a:xfrm>
            <a:prstGeom prst="rect">
              <a:avLst/>
            </a:prstGeom>
            <a:solidFill>
              <a:srgbClr val="FDB415"/>
            </a:solidFill>
            <a:ln w="11176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153" y="2710"/>
              <a:ext cx="283" cy="276"/>
            </a:xfrm>
            <a:prstGeom prst="rect">
              <a:avLst/>
            </a:prstGeom>
            <a:solidFill>
              <a:srgbClr val="FDB415"/>
            </a:solidFill>
            <a:ln w="11176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550" y="2526"/>
              <a:ext cx="283" cy="460"/>
            </a:xfrm>
            <a:prstGeom prst="rect">
              <a:avLst/>
            </a:prstGeom>
            <a:solidFill>
              <a:srgbClr val="FDB415"/>
            </a:solidFill>
            <a:ln w="11176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946" y="2356"/>
              <a:ext cx="283" cy="630"/>
            </a:xfrm>
            <a:prstGeom prst="rect">
              <a:avLst/>
            </a:prstGeom>
            <a:solidFill>
              <a:srgbClr val="FDB415"/>
            </a:solidFill>
            <a:ln w="11176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343" y="1450"/>
              <a:ext cx="283" cy="1536"/>
            </a:xfrm>
            <a:prstGeom prst="rect">
              <a:avLst/>
            </a:prstGeom>
            <a:solidFill>
              <a:srgbClr val="61210F"/>
            </a:solidFill>
            <a:ln w="11176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1496" y="1329"/>
              <a:ext cx="0" cy="165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1448" y="2984"/>
              <a:ext cx="43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1453" y="2802"/>
              <a:ext cx="43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1453" y="2618"/>
              <a:ext cx="43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1453" y="2434"/>
              <a:ext cx="43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1453" y="2250"/>
              <a:ext cx="43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1453" y="2059"/>
              <a:ext cx="43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1453" y="1882"/>
              <a:ext cx="43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1453" y="1698"/>
              <a:ext cx="43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1453" y="1506"/>
              <a:ext cx="43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1453" y="1329"/>
              <a:ext cx="43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1496" y="2986"/>
              <a:ext cx="3194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1351" y="2916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0</a:t>
              </a:r>
              <a:endParaRPr lang="en-US"/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1351" y="2731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1351" y="2540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4</a:t>
              </a:r>
              <a:endParaRPr lang="en-US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1351" y="2356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6</a:t>
              </a:r>
              <a:endParaRPr lang="en-US"/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1351" y="2179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8</a:t>
              </a:r>
              <a:endParaRPr lang="en-US"/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1279" y="1988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10</a:t>
              </a:r>
              <a:endParaRPr lang="en-US"/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1279" y="1804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12</a:t>
              </a:r>
              <a:endParaRPr lang="en-US"/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1279" y="1620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14</a:t>
              </a:r>
              <a:endParaRPr lang="en-US"/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1279" y="143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16</a:t>
              </a:r>
              <a:endParaRPr lang="en-US"/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1279" y="1252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18</a:t>
              </a:r>
              <a:endParaRPr lang="en-US"/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 rot="-2375663">
              <a:off x="936" y="3253"/>
              <a:ext cx="91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Norethisterone</a:t>
              </a:r>
              <a:endParaRPr lang="en-US"/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 rot="-2384722">
              <a:off x="1549" y="3174"/>
              <a:ext cx="66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Gestodene</a:t>
              </a:r>
              <a:endParaRPr lang="en-US"/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 rot="-2375663">
              <a:off x="1694" y="3257"/>
              <a:ext cx="9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Levonorgestrel</a:t>
              </a:r>
              <a:endParaRPr lang="en-US"/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 rot="-2375663">
              <a:off x="2206" y="3224"/>
              <a:ext cx="8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Norgestimate</a:t>
              </a:r>
              <a:endParaRPr lang="en-US"/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 rot="-2375663">
              <a:off x="2693" y="3204"/>
              <a:ext cx="7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Desogestrel</a:t>
              </a:r>
              <a:endParaRPr lang="en-US"/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 rot="-2353206">
              <a:off x="2606" y="3354"/>
              <a:ext cx="123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Cyproterone acetate</a:t>
              </a:r>
              <a:endParaRPr lang="en-US"/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 rot="-2353206">
              <a:off x="2845" y="3410"/>
              <a:ext cx="141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Chlormadinone acetate</a:t>
              </a:r>
              <a:endParaRPr lang="en-US"/>
            </a:p>
          </p:txBody>
        </p:sp>
        <p:sp>
          <p:nvSpPr>
            <p:cNvPr id="43" name="Rectangle 43"/>
            <p:cNvSpPr>
              <a:spLocks noChangeArrowheads="1"/>
            </p:cNvSpPr>
            <p:nvPr/>
          </p:nvSpPr>
          <p:spPr bwMode="auto">
            <a:xfrm rot="-2375663">
              <a:off x="3978" y="3160"/>
              <a:ext cx="6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Dienogest</a:t>
              </a:r>
              <a:endParaRPr lang="en-US"/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 rot="-5400000">
              <a:off x="554" y="2088"/>
              <a:ext cx="1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Uterotropic index*</a:t>
              </a:r>
              <a:endParaRPr lang="en-US"/>
            </a:p>
          </p:txBody>
        </p:sp>
        <p:sp>
          <p:nvSpPr>
            <p:cNvPr id="45" name="Rectangle 45"/>
            <p:cNvSpPr>
              <a:spLocks noChangeArrowheads="1"/>
            </p:cNvSpPr>
            <p:nvPr/>
          </p:nvSpPr>
          <p:spPr bwMode="auto">
            <a:xfrm>
              <a:off x="2052" y="2710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1.3</a:t>
              </a:r>
              <a:endParaRPr lang="en-US"/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3242" y="2541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3.0</a:t>
              </a:r>
              <a:endParaRPr lang="en-US"/>
            </a:p>
          </p:txBody>
        </p:sp>
        <p:sp>
          <p:nvSpPr>
            <p:cNvPr id="47" name="Rectangle 47"/>
            <p:cNvSpPr>
              <a:spLocks noChangeArrowheads="1"/>
            </p:cNvSpPr>
            <p:nvPr/>
          </p:nvSpPr>
          <p:spPr bwMode="auto">
            <a:xfrm>
              <a:off x="2845" y="2555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2.9</a:t>
              </a:r>
              <a:endParaRPr lang="en-US"/>
            </a:p>
          </p:txBody>
        </p:sp>
        <p:sp>
          <p:nvSpPr>
            <p:cNvPr id="48" name="Rectangle 48"/>
            <p:cNvSpPr>
              <a:spLocks noChangeArrowheads="1"/>
            </p:cNvSpPr>
            <p:nvPr/>
          </p:nvSpPr>
          <p:spPr bwMode="auto">
            <a:xfrm>
              <a:off x="2413" y="2710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1.5</a:t>
              </a:r>
              <a:endParaRPr lang="en-US"/>
            </a:p>
          </p:txBody>
        </p:sp>
        <p:sp>
          <p:nvSpPr>
            <p:cNvPr id="49" name="Rectangle 49"/>
            <p:cNvSpPr>
              <a:spLocks noChangeArrowheads="1"/>
            </p:cNvSpPr>
            <p:nvPr/>
          </p:nvSpPr>
          <p:spPr bwMode="auto">
            <a:xfrm>
              <a:off x="3645" y="2385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5.0</a:t>
              </a:r>
              <a:endParaRPr lang="en-US"/>
            </a:p>
          </p:txBody>
        </p:sp>
        <p:sp>
          <p:nvSpPr>
            <p:cNvPr id="50" name="Rectangle 50"/>
            <p:cNvSpPr>
              <a:spLocks noChangeArrowheads="1"/>
            </p:cNvSpPr>
            <p:nvPr/>
          </p:nvSpPr>
          <p:spPr bwMode="auto">
            <a:xfrm>
              <a:off x="1641" y="2753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0.4</a:t>
              </a:r>
              <a:endParaRPr lang="en-US"/>
            </a:p>
          </p:txBody>
        </p:sp>
        <p:sp>
          <p:nvSpPr>
            <p:cNvPr id="51" name="Rectangle 51"/>
            <p:cNvSpPr>
              <a:spLocks noChangeArrowheads="1"/>
            </p:cNvSpPr>
            <p:nvPr/>
          </p:nvSpPr>
          <p:spPr bwMode="auto">
            <a:xfrm>
              <a:off x="4035" y="2201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6.8</a:t>
              </a:r>
              <a:endParaRPr lang="en-US"/>
            </a:p>
          </p:txBody>
        </p:sp>
        <p:sp>
          <p:nvSpPr>
            <p:cNvPr id="52" name="Rectangle 52"/>
            <p:cNvSpPr>
              <a:spLocks noChangeArrowheads="1"/>
            </p:cNvSpPr>
            <p:nvPr/>
          </p:nvSpPr>
          <p:spPr bwMode="auto">
            <a:xfrm>
              <a:off x="4411" y="1301"/>
              <a:ext cx="21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16.7</a:t>
              </a:r>
              <a:endParaRPr lang="en-US"/>
            </a:p>
          </p:txBody>
        </p:sp>
      </p:grpSp>
      <p:sp>
        <p:nvSpPr>
          <p:cNvPr id="53" name="52 Dikdörtgen"/>
          <p:cNvSpPr/>
          <p:nvPr/>
        </p:nvSpPr>
        <p:spPr>
          <a:xfrm>
            <a:off x="642910" y="5934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aseline="30000" dirty="0" err="1" smtClean="0"/>
              <a:t>1</a:t>
            </a:r>
            <a:r>
              <a:rPr lang="en-US" dirty="0" err="1" smtClean="0"/>
              <a:t>Oettel</a:t>
            </a:r>
            <a:r>
              <a:rPr lang="en-US" dirty="0" smtClean="0"/>
              <a:t> M, et al. </a:t>
            </a:r>
            <a:r>
              <a:rPr lang="en-US" dirty="0" err="1" smtClean="0"/>
              <a:t>Eur</a:t>
            </a:r>
            <a:r>
              <a:rPr lang="en-US" dirty="0" smtClean="0"/>
              <a:t> J </a:t>
            </a:r>
            <a:r>
              <a:rPr lang="en-US" dirty="0" err="1" smtClean="0"/>
              <a:t>Contracept</a:t>
            </a:r>
            <a:r>
              <a:rPr lang="en-US" dirty="0" smtClean="0"/>
              <a:t> </a:t>
            </a:r>
            <a:r>
              <a:rPr lang="en-US" dirty="0" err="1" smtClean="0"/>
              <a:t>Reprod</a:t>
            </a:r>
            <a:r>
              <a:rPr lang="en-US" dirty="0" smtClean="0"/>
              <a:t> Health Care 1999;4(Suppl. 1): 2–13; </a:t>
            </a:r>
            <a:r>
              <a:rPr lang="en-US" baseline="30000" dirty="0" err="1" smtClean="0"/>
              <a:t>2</a:t>
            </a:r>
            <a:r>
              <a:rPr lang="en-US" dirty="0" err="1" smtClean="0"/>
              <a:t>Kuhl</a:t>
            </a:r>
            <a:r>
              <a:rPr lang="en-US" dirty="0" smtClean="0"/>
              <a:t> H. Drugs 1996;51(2):188–215</a:t>
            </a:r>
            <a:endParaRPr lang="tr-T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NOVO\Desktop\Aşırı+menstrüel+kanaması+olan+kadınların+menstrüel+kan+kaybını+azaltmada+Qlairista®+çok+etkili+bulunmuş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Dikdörtgen"/>
          <p:cNvSpPr/>
          <p:nvPr/>
        </p:nvSpPr>
        <p:spPr>
          <a:xfrm>
            <a:off x="0" y="1214422"/>
            <a:ext cx="22859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Dikdörtgen"/>
          <p:cNvSpPr/>
          <p:nvPr/>
        </p:nvSpPr>
        <p:spPr>
          <a:xfrm>
            <a:off x="2714612" y="1714488"/>
            <a:ext cx="321471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b="1" dirty="0" smtClean="0"/>
              <a:t>EV+</a:t>
            </a:r>
            <a:r>
              <a:rPr lang="tr-TR" sz="2000" b="1" dirty="0" err="1" smtClean="0"/>
              <a:t>DG</a:t>
            </a:r>
            <a:r>
              <a:rPr lang="tr-TR" sz="2000" b="1" dirty="0" smtClean="0"/>
              <a:t>                     </a:t>
            </a:r>
            <a:r>
              <a:rPr lang="tr-TR" sz="2000" b="1" dirty="0" err="1" smtClean="0"/>
              <a:t>Plasebo</a:t>
            </a:r>
            <a:endParaRPr lang="tr-TR" sz="2000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21429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i="1" dirty="0" err="1" smtClean="0"/>
              <a:t>Contraception</a:t>
            </a:r>
            <a:r>
              <a:rPr lang="tr-TR" i="1" dirty="0" smtClean="0"/>
              <a:t>. 2009 </a:t>
            </a:r>
            <a:r>
              <a:rPr lang="tr-TR" i="1" dirty="0" err="1" smtClean="0"/>
              <a:t>Bleeding</a:t>
            </a:r>
            <a:r>
              <a:rPr lang="tr-TR" i="1" dirty="0" smtClean="0"/>
              <a:t> </a:t>
            </a:r>
            <a:r>
              <a:rPr lang="tr-TR" i="1" dirty="0" err="1" smtClean="0"/>
              <a:t>pattern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cycle</a:t>
            </a:r>
            <a:r>
              <a:rPr lang="tr-TR" i="1" dirty="0" smtClean="0"/>
              <a:t> </a:t>
            </a:r>
            <a:r>
              <a:rPr lang="tr-TR" i="1" dirty="0" err="1" smtClean="0"/>
              <a:t>control</a:t>
            </a:r>
            <a:r>
              <a:rPr lang="tr-TR" i="1" dirty="0" smtClean="0"/>
              <a:t> </a:t>
            </a:r>
            <a:r>
              <a:rPr lang="tr-TR" i="1" dirty="0" err="1" smtClean="0"/>
              <a:t>with</a:t>
            </a:r>
            <a:r>
              <a:rPr lang="tr-TR" i="1" dirty="0" smtClean="0"/>
              <a:t> an </a:t>
            </a:r>
            <a:r>
              <a:rPr lang="tr-TR" i="1" dirty="0" err="1" smtClean="0"/>
              <a:t>estradiol</a:t>
            </a:r>
            <a:r>
              <a:rPr lang="tr-TR" i="1" dirty="0" smtClean="0"/>
              <a:t>-</a:t>
            </a:r>
            <a:r>
              <a:rPr lang="tr-TR" i="1" dirty="0" err="1" smtClean="0"/>
              <a:t>based</a:t>
            </a:r>
            <a:r>
              <a:rPr lang="tr-TR" i="1" dirty="0" smtClean="0"/>
              <a:t> oral </a:t>
            </a:r>
            <a:r>
              <a:rPr lang="tr-TR" i="1" dirty="0" err="1" smtClean="0"/>
              <a:t>contraceptive</a:t>
            </a:r>
            <a:r>
              <a:rPr lang="tr-TR" i="1" dirty="0" smtClean="0"/>
              <a:t>: a seven-</a:t>
            </a:r>
            <a:r>
              <a:rPr lang="tr-TR" i="1" dirty="0" err="1" smtClean="0"/>
              <a:t>cycle</a:t>
            </a:r>
            <a:r>
              <a:rPr lang="tr-TR" i="1" dirty="0" smtClean="0"/>
              <a:t>, </a:t>
            </a:r>
            <a:r>
              <a:rPr lang="tr-TR" i="1" dirty="0" err="1" smtClean="0"/>
              <a:t>randomized</a:t>
            </a:r>
            <a:r>
              <a:rPr lang="tr-TR" i="1" dirty="0" smtClean="0"/>
              <a:t> </a:t>
            </a:r>
            <a:r>
              <a:rPr lang="tr-TR" i="1" dirty="0" err="1" smtClean="0"/>
              <a:t>comparative</a:t>
            </a:r>
            <a:r>
              <a:rPr lang="tr-TR" i="1" dirty="0" smtClean="0"/>
              <a:t> </a:t>
            </a:r>
            <a:r>
              <a:rPr lang="tr-TR" i="1" dirty="0" err="1" smtClean="0"/>
              <a:t>trial</a:t>
            </a:r>
            <a:r>
              <a:rPr lang="tr-TR" i="1" dirty="0" smtClean="0"/>
              <a:t> of </a:t>
            </a:r>
            <a:r>
              <a:rPr lang="tr-TR" i="1" dirty="0" err="1" smtClean="0"/>
              <a:t>estradiol</a:t>
            </a:r>
            <a:r>
              <a:rPr lang="tr-TR" i="1" dirty="0" smtClean="0"/>
              <a:t> </a:t>
            </a:r>
            <a:r>
              <a:rPr lang="tr-TR" i="1" dirty="0" err="1" smtClean="0"/>
              <a:t>valerate</a:t>
            </a:r>
            <a:r>
              <a:rPr lang="tr-TR" i="1" dirty="0" smtClean="0"/>
              <a:t>/</a:t>
            </a:r>
            <a:r>
              <a:rPr lang="tr-TR" i="1" dirty="0" err="1" smtClean="0"/>
              <a:t>dienogest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ethinyl</a:t>
            </a:r>
            <a:r>
              <a:rPr lang="tr-TR" i="1" dirty="0" smtClean="0"/>
              <a:t> </a:t>
            </a:r>
            <a:r>
              <a:rPr lang="tr-TR" i="1" dirty="0" err="1" smtClean="0"/>
              <a:t>estradiol</a:t>
            </a:r>
            <a:r>
              <a:rPr lang="tr-TR" i="1" dirty="0" smtClean="0"/>
              <a:t>/</a:t>
            </a:r>
            <a:r>
              <a:rPr lang="tr-TR" i="1" dirty="0" err="1" smtClean="0"/>
              <a:t>levonorgestrel</a:t>
            </a:r>
            <a:r>
              <a:rPr lang="tr-TR" i="1" dirty="0" smtClean="0"/>
              <a:t>. </a:t>
            </a:r>
            <a:r>
              <a:rPr lang="tr-TR" i="1" dirty="0" err="1" smtClean="0"/>
              <a:t>Ahrendt</a:t>
            </a:r>
            <a:r>
              <a:rPr lang="tr-TR" i="1" dirty="0" smtClean="0"/>
              <a:t> </a:t>
            </a:r>
            <a:r>
              <a:rPr lang="tr-TR" i="1" dirty="0" err="1" smtClean="0"/>
              <a:t>HJ1</a:t>
            </a:r>
            <a:r>
              <a:rPr lang="tr-TR" i="1" dirty="0" smtClean="0"/>
              <a:t>, </a:t>
            </a:r>
            <a:r>
              <a:rPr lang="tr-TR" i="1" dirty="0" err="1" smtClean="0"/>
              <a:t>Makalová</a:t>
            </a:r>
            <a:r>
              <a:rPr lang="tr-TR" i="1" dirty="0" smtClean="0"/>
              <a:t> D, Parke S, </a:t>
            </a:r>
            <a:r>
              <a:rPr lang="tr-TR" i="1" dirty="0" err="1" smtClean="0"/>
              <a:t>Mellinger</a:t>
            </a:r>
            <a:r>
              <a:rPr lang="tr-TR" i="1" dirty="0" smtClean="0"/>
              <a:t> U, </a:t>
            </a:r>
            <a:r>
              <a:rPr lang="tr-TR" i="1" dirty="0" err="1" smtClean="0"/>
              <a:t>Mansour</a:t>
            </a:r>
            <a:r>
              <a:rPr lang="tr-TR" i="1" dirty="0" smtClean="0"/>
              <a:t> D.</a:t>
            </a:r>
            <a:endParaRPr lang="tr-TR" i="1" dirty="0"/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428596" y="1397000"/>
          <a:ext cx="8072496" cy="33073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18124"/>
                <a:gridCol w="2018124"/>
                <a:gridCol w="2018124"/>
                <a:gridCol w="2018124"/>
              </a:tblGrid>
              <a:tr h="826826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err="1" smtClean="0"/>
                        <a:t>E2V</a:t>
                      </a:r>
                      <a:r>
                        <a:rPr lang="tr-TR" dirty="0" smtClean="0"/>
                        <a:t>/</a:t>
                      </a:r>
                      <a:r>
                        <a:rPr lang="tr-TR" dirty="0" err="1" smtClean="0"/>
                        <a:t>DN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err="1" smtClean="0"/>
                        <a:t>20mcg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EE</a:t>
                      </a:r>
                      <a:r>
                        <a:rPr lang="tr-TR" baseline="0" dirty="0" smtClean="0"/>
                        <a:t>/</a:t>
                      </a:r>
                      <a:r>
                        <a:rPr lang="tr-TR" baseline="0" dirty="0" err="1" smtClean="0"/>
                        <a:t>LNG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P 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value</a:t>
                      </a:r>
                      <a:endParaRPr lang="tr-TR" dirty="0"/>
                    </a:p>
                  </a:txBody>
                  <a:tcPr/>
                </a:tc>
              </a:tr>
              <a:tr h="826826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I. </a:t>
                      </a:r>
                      <a:r>
                        <a:rPr lang="tr-TR" dirty="0" err="1" smtClean="0"/>
                        <a:t>SİKLUS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17.3 +/- 10.4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21.5+/-8.6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P</a:t>
                      </a:r>
                      <a:r>
                        <a:rPr lang="tr-TR" baseline="0" dirty="0" smtClean="0"/>
                        <a:t> &lt;</a:t>
                      </a:r>
                      <a:r>
                        <a:rPr lang="tr-TR" dirty="0" smtClean="0"/>
                        <a:t> 0.001</a:t>
                      </a:r>
                      <a:endParaRPr lang="tr-TR" dirty="0"/>
                    </a:p>
                  </a:txBody>
                  <a:tcPr/>
                </a:tc>
              </a:tr>
              <a:tr h="826826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err="1" smtClean="0"/>
                        <a:t>II</a:t>
                      </a:r>
                      <a:r>
                        <a:rPr lang="tr-TR" dirty="0" smtClean="0"/>
                        <a:t>.</a:t>
                      </a:r>
                      <a:r>
                        <a:rPr lang="tr-TR" dirty="0" err="1" smtClean="0"/>
                        <a:t>SİKLUS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13.4+/-9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15.9+/-7.1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P</a:t>
                      </a:r>
                      <a:r>
                        <a:rPr lang="tr-TR" baseline="0" dirty="0" smtClean="0"/>
                        <a:t> &lt; </a:t>
                      </a:r>
                      <a:r>
                        <a:rPr lang="tr-TR" dirty="0" smtClean="0"/>
                        <a:t>0.001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826826">
                <a:tc>
                  <a:txBody>
                    <a:bodyPr/>
                    <a:lstStyle/>
                    <a:p>
                      <a:r>
                        <a:rPr lang="tr-TR" dirty="0" smtClean="0"/>
                        <a:t>Ara kanama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10.5-18.6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9.9-17.1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P&gt;0.05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ENOVO\Desktop\Kişiselleştirilmiş+OKS+Kullanımı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286808" cy="6572272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6215074" y="1357298"/>
            <a:ext cx="1928826" cy="47863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      EV+</a:t>
            </a:r>
            <a:r>
              <a:rPr lang="tr-TR" b="1" dirty="0" err="1" smtClean="0">
                <a:solidFill>
                  <a:srgbClr val="FF0000"/>
                </a:solidFill>
              </a:rPr>
              <a:t>Dienogest</a:t>
            </a:r>
            <a:endParaRPr lang="tr-T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Beşgen"/>
          <p:cNvSpPr/>
          <p:nvPr/>
        </p:nvSpPr>
        <p:spPr>
          <a:xfrm>
            <a:off x="214282" y="2357430"/>
            <a:ext cx="428596" cy="214314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Beşgen"/>
          <p:cNvSpPr/>
          <p:nvPr/>
        </p:nvSpPr>
        <p:spPr>
          <a:xfrm>
            <a:off x="214282" y="3000372"/>
            <a:ext cx="428596" cy="214314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Beşgen"/>
          <p:cNvSpPr/>
          <p:nvPr/>
        </p:nvSpPr>
        <p:spPr>
          <a:xfrm>
            <a:off x="214282" y="3643314"/>
            <a:ext cx="428596" cy="214314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Beşgen"/>
          <p:cNvSpPr/>
          <p:nvPr/>
        </p:nvSpPr>
        <p:spPr>
          <a:xfrm>
            <a:off x="214282" y="4286256"/>
            <a:ext cx="428596" cy="214314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Sağ Ayraç"/>
          <p:cNvSpPr/>
          <p:nvPr/>
        </p:nvSpPr>
        <p:spPr>
          <a:xfrm>
            <a:off x="6215074" y="2071678"/>
            <a:ext cx="571504" cy="2428892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      </a:t>
            </a:r>
            <a:endParaRPr lang="tr-TR" dirty="0"/>
          </a:p>
        </p:txBody>
      </p:sp>
      <p:sp>
        <p:nvSpPr>
          <p:cNvPr id="11" name="10 Beşgen"/>
          <p:cNvSpPr/>
          <p:nvPr/>
        </p:nvSpPr>
        <p:spPr>
          <a:xfrm>
            <a:off x="214282" y="1928802"/>
            <a:ext cx="428596" cy="214314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NOVO\Desktop\aub-profsalah-roshdy-11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500042"/>
            <a:ext cx="7143800" cy="5363449"/>
          </a:xfrm>
          <a:prstGeom prst="rect">
            <a:avLst/>
          </a:prstGeom>
          <a:noFill/>
        </p:spPr>
      </p:pic>
      <p:sp>
        <p:nvSpPr>
          <p:cNvPr id="3" name="2 Dikdörtgen"/>
          <p:cNvSpPr/>
          <p:nvPr/>
        </p:nvSpPr>
        <p:spPr>
          <a:xfrm>
            <a:off x="785786" y="6000768"/>
            <a:ext cx="7072362" cy="46166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Normal:       24-38 gün/ 4,5-8 gün / 5-80 ml kanama</a:t>
            </a:r>
            <a:endParaRPr lang="tr-TR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1800" dirty="0" err="1" smtClean="0"/>
              <a:t>Obstet</a:t>
            </a:r>
            <a:r>
              <a:rPr lang="tr-TR" sz="1800" dirty="0" smtClean="0"/>
              <a:t> </a:t>
            </a:r>
            <a:r>
              <a:rPr lang="tr-TR" sz="1800" dirty="0" err="1" smtClean="0"/>
              <a:t>Gynecol</a:t>
            </a:r>
            <a:r>
              <a:rPr lang="tr-TR" sz="1800" dirty="0" smtClean="0"/>
              <a:t>. 2013 Mar;121(3): </a:t>
            </a:r>
            <a:r>
              <a:rPr lang="tr-TR" sz="1800" dirty="0" err="1" smtClean="0"/>
              <a:t>Nonsurgical</a:t>
            </a:r>
            <a:r>
              <a:rPr lang="tr-TR" sz="1800" dirty="0" smtClean="0"/>
              <a:t> </a:t>
            </a:r>
            <a:r>
              <a:rPr lang="tr-TR" sz="1800" dirty="0" err="1" smtClean="0"/>
              <a:t>management</a:t>
            </a:r>
            <a:r>
              <a:rPr lang="tr-TR" sz="1800" dirty="0" smtClean="0"/>
              <a:t> of </a:t>
            </a:r>
            <a:r>
              <a:rPr lang="tr-TR" sz="1800" dirty="0" err="1" smtClean="0"/>
              <a:t>heavy</a:t>
            </a:r>
            <a:r>
              <a:rPr lang="tr-TR" sz="1800" dirty="0" smtClean="0"/>
              <a:t> </a:t>
            </a:r>
            <a:r>
              <a:rPr lang="tr-TR" sz="1800" dirty="0" err="1" smtClean="0"/>
              <a:t>menstrual</a:t>
            </a:r>
            <a:r>
              <a:rPr lang="tr-TR" sz="1800" dirty="0" smtClean="0"/>
              <a:t> </a:t>
            </a:r>
            <a:r>
              <a:rPr lang="tr-TR" sz="1800" dirty="0" err="1" smtClean="0"/>
              <a:t>bleeding</a:t>
            </a:r>
            <a:r>
              <a:rPr lang="tr-TR" sz="1800" dirty="0" smtClean="0"/>
              <a:t>: a </a:t>
            </a:r>
            <a:r>
              <a:rPr lang="tr-TR" sz="1800" dirty="0" err="1" smtClean="0"/>
              <a:t>systematic</a:t>
            </a:r>
            <a:r>
              <a:rPr lang="tr-TR" sz="1800" dirty="0" smtClean="0"/>
              <a:t> </a:t>
            </a:r>
            <a:r>
              <a:rPr lang="tr-TR" sz="1800" dirty="0" err="1" smtClean="0"/>
              <a:t>review</a:t>
            </a:r>
            <a:r>
              <a:rPr lang="tr-TR" sz="1800" dirty="0" smtClean="0"/>
              <a:t>. </a:t>
            </a:r>
            <a:r>
              <a:rPr lang="tr-TR" sz="1800" dirty="0" err="1" smtClean="0"/>
              <a:t>Matteson</a:t>
            </a:r>
            <a:r>
              <a:rPr lang="tr-TR" sz="1800" dirty="0" smtClean="0"/>
              <a:t> </a:t>
            </a:r>
            <a:r>
              <a:rPr lang="tr-TR" sz="1800" dirty="0" err="1" smtClean="0"/>
              <a:t>KA1</a:t>
            </a:r>
            <a:r>
              <a:rPr lang="tr-TR" sz="1800" dirty="0" smtClean="0"/>
              <a:t>, </a:t>
            </a:r>
            <a:r>
              <a:rPr lang="tr-TR" sz="1800" dirty="0" err="1" smtClean="0"/>
              <a:t>Rahn</a:t>
            </a:r>
            <a:r>
              <a:rPr lang="tr-TR" sz="1800" dirty="0" smtClean="0"/>
              <a:t> </a:t>
            </a:r>
            <a:r>
              <a:rPr lang="tr-TR" sz="1800" dirty="0" err="1" smtClean="0"/>
              <a:t>DD</a:t>
            </a:r>
            <a:r>
              <a:rPr lang="tr-TR" sz="1800" dirty="0" smtClean="0"/>
              <a:t>, </a:t>
            </a:r>
            <a:r>
              <a:rPr lang="tr-TR" sz="1800" dirty="0" err="1" smtClean="0"/>
              <a:t>Wheeler</a:t>
            </a:r>
            <a:r>
              <a:rPr lang="tr-TR" sz="1800" dirty="0" smtClean="0"/>
              <a:t> TL </a:t>
            </a:r>
            <a:r>
              <a:rPr lang="tr-TR" sz="1800" dirty="0" err="1" smtClean="0"/>
              <a:t>2nd</a:t>
            </a:r>
            <a:r>
              <a:rPr lang="tr-TR" sz="1800" dirty="0" smtClean="0"/>
              <a:t>, </a:t>
            </a:r>
            <a:r>
              <a:rPr lang="tr-TR" sz="1800" dirty="0" err="1" smtClean="0"/>
              <a:t>Casiano</a:t>
            </a:r>
            <a:r>
              <a:rPr lang="tr-TR" sz="1800" dirty="0" smtClean="0"/>
              <a:t> E, </a:t>
            </a:r>
            <a:r>
              <a:rPr lang="tr-TR" sz="1800" dirty="0" err="1" smtClean="0"/>
              <a:t>Siddiqui</a:t>
            </a:r>
            <a:r>
              <a:rPr lang="tr-TR" sz="1800" dirty="0" smtClean="0"/>
              <a:t> </a:t>
            </a:r>
            <a:r>
              <a:rPr lang="tr-TR" sz="1800" dirty="0" err="1" smtClean="0"/>
              <a:t>NY</a:t>
            </a:r>
            <a:r>
              <a:rPr lang="tr-TR" sz="1800" dirty="0" smtClean="0"/>
              <a:t>, </a:t>
            </a:r>
            <a:r>
              <a:rPr lang="tr-TR" sz="1800" dirty="0" err="1" smtClean="0"/>
              <a:t>Harvie</a:t>
            </a:r>
            <a:r>
              <a:rPr lang="tr-TR" sz="1800" dirty="0" smtClean="0"/>
              <a:t> </a:t>
            </a:r>
            <a:r>
              <a:rPr lang="tr-TR" sz="1800" dirty="0" err="1" smtClean="0"/>
              <a:t>HS</a:t>
            </a:r>
            <a:r>
              <a:rPr lang="tr-TR" sz="1800" dirty="0" smtClean="0"/>
              <a:t>, </a:t>
            </a:r>
            <a:r>
              <a:rPr lang="tr-TR" sz="1800" dirty="0" err="1" smtClean="0"/>
              <a:t>Mamik</a:t>
            </a:r>
            <a:r>
              <a:rPr lang="tr-TR" sz="1800" dirty="0" smtClean="0"/>
              <a:t> MM, </a:t>
            </a:r>
            <a:r>
              <a:rPr lang="tr-TR" sz="1800" dirty="0" err="1" smtClean="0"/>
              <a:t>Balk</a:t>
            </a:r>
            <a:r>
              <a:rPr lang="tr-TR" sz="1800" dirty="0" smtClean="0"/>
              <a:t> EM, </a:t>
            </a:r>
            <a:r>
              <a:rPr lang="tr-TR" sz="1800" dirty="0" err="1" smtClean="0"/>
              <a:t>Sung</a:t>
            </a:r>
            <a:r>
              <a:rPr lang="tr-TR" sz="1800" dirty="0" smtClean="0"/>
              <a:t> </a:t>
            </a:r>
            <a:r>
              <a:rPr lang="tr-TR" sz="1800" dirty="0" err="1" smtClean="0"/>
              <a:t>VW</a:t>
            </a:r>
            <a:r>
              <a:rPr lang="tr-TR" sz="1800" dirty="0" smtClean="0"/>
              <a:t>; </a:t>
            </a:r>
            <a:r>
              <a:rPr lang="tr-TR" sz="1800" dirty="0" err="1" smtClean="0"/>
              <a:t>Society</a:t>
            </a:r>
            <a:r>
              <a:rPr lang="tr-TR" sz="1800" dirty="0" smtClean="0"/>
              <a:t> of </a:t>
            </a:r>
            <a:r>
              <a:rPr lang="tr-TR" sz="1800" dirty="0" err="1" smtClean="0"/>
              <a:t>Gynecologic</a:t>
            </a:r>
            <a:r>
              <a:rPr lang="tr-TR" sz="1800" dirty="0" smtClean="0"/>
              <a:t> </a:t>
            </a:r>
            <a:r>
              <a:rPr lang="tr-TR" sz="1800" dirty="0" err="1" smtClean="0"/>
              <a:t>Surgeons</a:t>
            </a:r>
            <a:r>
              <a:rPr lang="tr-TR" sz="1800" dirty="0" smtClean="0"/>
              <a:t> </a:t>
            </a:r>
            <a:r>
              <a:rPr lang="tr-TR" sz="1800" dirty="0" err="1" smtClean="0"/>
              <a:t>Systematic</a:t>
            </a:r>
            <a:r>
              <a:rPr lang="tr-TR" sz="1800" dirty="0" smtClean="0"/>
              <a:t> </a:t>
            </a:r>
            <a:r>
              <a:rPr lang="tr-TR" sz="1800" dirty="0" err="1" smtClean="0"/>
              <a:t>Review</a:t>
            </a:r>
            <a:r>
              <a:rPr lang="tr-TR" sz="1800" dirty="0" smtClean="0"/>
              <a:t> </a:t>
            </a:r>
            <a:r>
              <a:rPr lang="tr-TR" sz="1800" dirty="0" err="1" smtClean="0"/>
              <a:t>Group</a:t>
            </a:r>
            <a:endParaRPr lang="tr-TR" sz="1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Goal</a:t>
            </a:r>
            <a:r>
              <a:rPr lang="tr-TR" dirty="0" smtClean="0"/>
              <a:t>: </a:t>
            </a:r>
            <a:r>
              <a:rPr lang="en-US" dirty="0" smtClean="0"/>
              <a:t>evidence-based guideline on </a:t>
            </a:r>
            <a:r>
              <a:rPr lang="en-US" i="1" dirty="0" smtClean="0"/>
              <a:t>non-surgical</a:t>
            </a:r>
            <a:r>
              <a:rPr lang="en-US" dirty="0" smtClean="0"/>
              <a:t> treatment decision-making for </a:t>
            </a:r>
            <a:r>
              <a:rPr lang="en-US" b="1" dirty="0" err="1" smtClean="0">
                <a:solidFill>
                  <a:srgbClr val="FF0000"/>
                </a:solidFill>
              </a:rPr>
              <a:t>AUB</a:t>
            </a:r>
            <a:r>
              <a:rPr lang="en-US" b="1" dirty="0" smtClean="0">
                <a:solidFill>
                  <a:srgbClr val="FF0000"/>
                </a:solidFill>
              </a:rPr>
              <a:t>-O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rgbClr val="FF0000"/>
                </a:solidFill>
              </a:rPr>
              <a:t>AUB</a:t>
            </a:r>
            <a:r>
              <a:rPr lang="en-US" b="1" dirty="0" smtClean="0">
                <a:solidFill>
                  <a:srgbClr val="FF0000"/>
                </a:solidFill>
              </a:rPr>
              <a:t>-E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LNG</a:t>
            </a:r>
            <a:r>
              <a:rPr lang="tr-TR" dirty="0" smtClean="0"/>
              <a:t>-</a:t>
            </a:r>
            <a:r>
              <a:rPr lang="tr-TR" dirty="0" err="1" smtClean="0"/>
              <a:t>IUD</a:t>
            </a:r>
            <a:r>
              <a:rPr lang="tr-TR" dirty="0" smtClean="0"/>
              <a:t> &gt; </a:t>
            </a:r>
            <a:r>
              <a:rPr lang="tr-TR" dirty="0" err="1" smtClean="0"/>
              <a:t>COC</a:t>
            </a:r>
            <a:r>
              <a:rPr lang="tr-TR" dirty="0" smtClean="0"/>
              <a:t> , </a:t>
            </a:r>
            <a:r>
              <a:rPr lang="tr-TR" dirty="0" err="1" smtClean="0"/>
              <a:t>antifibrinolitik</a:t>
            </a:r>
            <a:r>
              <a:rPr lang="tr-TR" dirty="0" smtClean="0"/>
              <a:t> &gt; </a:t>
            </a:r>
            <a:r>
              <a:rPr lang="tr-TR" dirty="0" err="1" smtClean="0"/>
              <a:t>NSAIDs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i="1" dirty="0" smtClean="0"/>
              <a:t>Combined hormonal contraceptives for heavy menstrual bleeding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Lethaby</a:t>
            </a:r>
            <a:r>
              <a:rPr lang="en-US" sz="2400" i="1" dirty="0" smtClean="0"/>
              <a:t> A, Wise </a:t>
            </a:r>
            <a:r>
              <a:rPr lang="en-US" sz="2400" i="1" dirty="0" err="1" smtClean="0"/>
              <a:t>MR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Weterings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MAJ</a:t>
            </a:r>
            <a:r>
              <a:rPr lang="en-US" sz="2400" i="1" dirty="0" smtClean="0"/>
              <a:t>, </a:t>
            </a:r>
            <a:r>
              <a:rPr lang="tr-TR" sz="2400" i="1" dirty="0" smtClean="0"/>
              <a:t/>
            </a:r>
            <a:br>
              <a:rPr lang="tr-TR" sz="2400" i="1" dirty="0" smtClean="0"/>
            </a:br>
            <a:r>
              <a:rPr lang="en-US" sz="2400" i="1" dirty="0" err="1" smtClean="0"/>
              <a:t>Bofill</a:t>
            </a:r>
            <a:r>
              <a:rPr lang="en-US" sz="2400" i="1" dirty="0" smtClean="0"/>
              <a:t> Rodriguez M, Brown J</a:t>
            </a:r>
            <a:r>
              <a:rPr lang="tr-TR" sz="2400" i="1" dirty="0" smtClean="0"/>
              <a:t>, Şubat 2019</a:t>
            </a:r>
            <a:br>
              <a:rPr lang="tr-TR" sz="2400" i="1" dirty="0" smtClean="0"/>
            </a:b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sz="2000" b="1" i="1" dirty="0" smtClean="0"/>
          </a:p>
          <a:p>
            <a:r>
              <a:rPr lang="tr-TR" sz="2000" b="1" i="1" dirty="0" err="1" smtClean="0"/>
              <a:t>COC</a:t>
            </a:r>
            <a:r>
              <a:rPr lang="tr-TR" sz="2000" b="1" i="1" dirty="0" smtClean="0"/>
              <a:t> X </a:t>
            </a:r>
            <a:r>
              <a:rPr lang="tr-TR" sz="2000" b="1" i="1" dirty="0" err="1" smtClean="0"/>
              <a:t>Placebo</a:t>
            </a:r>
            <a:r>
              <a:rPr lang="tr-TR" sz="2000" b="1" i="1" dirty="0" smtClean="0"/>
              <a:t> X </a:t>
            </a:r>
            <a:r>
              <a:rPr lang="tr-TR" sz="2000" b="1" i="1" dirty="0" err="1" smtClean="0"/>
              <a:t>other</a:t>
            </a:r>
            <a:r>
              <a:rPr lang="tr-TR" sz="2000" b="1" i="1" dirty="0" smtClean="0"/>
              <a:t> </a:t>
            </a:r>
            <a:r>
              <a:rPr lang="tr-TR" sz="2000" b="1" i="1" dirty="0" err="1" smtClean="0"/>
              <a:t>medical</a:t>
            </a:r>
            <a:r>
              <a:rPr lang="tr-TR" sz="2000" b="1" i="1" dirty="0" smtClean="0"/>
              <a:t> </a:t>
            </a:r>
            <a:r>
              <a:rPr lang="tr-TR" sz="2000" b="1" i="1" dirty="0" err="1" smtClean="0"/>
              <a:t>agents</a:t>
            </a:r>
            <a:endParaRPr lang="tr-TR" sz="2000" b="1" i="1" dirty="0" smtClean="0"/>
          </a:p>
          <a:p>
            <a:r>
              <a:rPr lang="en-US" sz="2000" dirty="0" err="1" smtClean="0"/>
              <a:t>COC</a:t>
            </a:r>
            <a:r>
              <a:rPr lang="en-US" sz="2000" dirty="0" smtClean="0"/>
              <a:t>, </a:t>
            </a:r>
            <a:r>
              <a:rPr lang="en-US" sz="2000" dirty="0" smtClean="0"/>
              <a:t>with a step-down </a:t>
            </a:r>
            <a:r>
              <a:rPr lang="en-US" sz="2000" dirty="0" err="1" smtClean="0"/>
              <a:t>oestrogen</a:t>
            </a:r>
            <a:r>
              <a:rPr lang="en-US" sz="2000" dirty="0" smtClean="0"/>
              <a:t> and step-up </a:t>
            </a:r>
            <a:r>
              <a:rPr lang="en-US" sz="2000" dirty="0" err="1" smtClean="0"/>
              <a:t>progestogen</a:t>
            </a:r>
            <a:r>
              <a:rPr lang="en-US" sz="2000" dirty="0" smtClean="0"/>
              <a:t> regimen, improved response to treatment (</a:t>
            </a:r>
            <a:r>
              <a:rPr lang="en-US" sz="2000" dirty="0" smtClean="0">
                <a:solidFill>
                  <a:srgbClr val="FF0000"/>
                </a:solidFill>
              </a:rPr>
              <a:t>return to menstrual 'normality') </a:t>
            </a:r>
            <a:r>
              <a:rPr lang="en-US" sz="2000" dirty="0" smtClean="0"/>
              <a:t>(</a:t>
            </a:r>
            <a:r>
              <a:rPr lang="en-US" sz="2000" dirty="0" err="1" smtClean="0"/>
              <a:t>OR22.12</a:t>
            </a:r>
            <a:r>
              <a:rPr lang="en-US" sz="2000" dirty="0" smtClean="0"/>
              <a:t>, 95% CI 4.40 to 111.12; 2 trials; 363 participants; </a:t>
            </a:r>
            <a:r>
              <a:rPr lang="en-US" sz="2000" dirty="0" err="1" smtClean="0"/>
              <a:t>I</a:t>
            </a:r>
            <a:r>
              <a:rPr lang="en-US" sz="2000" baseline="30000" dirty="0" err="1" smtClean="0"/>
              <a:t>2</a:t>
            </a:r>
            <a:r>
              <a:rPr lang="en-US" sz="2000" baseline="30000" dirty="0" smtClean="0"/>
              <a:t> </a:t>
            </a:r>
            <a:r>
              <a:rPr lang="en-US" sz="2000" dirty="0" smtClean="0"/>
              <a:t>= 50%; moderate-quality evidence), </a:t>
            </a:r>
            <a:r>
              <a:rPr lang="en-US" sz="2000" dirty="0" smtClean="0">
                <a:solidFill>
                  <a:srgbClr val="FF0000"/>
                </a:solidFill>
              </a:rPr>
              <a:t>and lowered </a:t>
            </a:r>
            <a:r>
              <a:rPr lang="en-US" sz="2000" dirty="0" err="1" smtClean="0">
                <a:solidFill>
                  <a:srgbClr val="FF0000"/>
                </a:solidFill>
              </a:rPr>
              <a:t>MBL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(OR 5.15, 95% CI 3.16 to 8.40; 2 trials; 339 participants; </a:t>
            </a:r>
            <a:r>
              <a:rPr lang="en-US" sz="2000" dirty="0" err="1" smtClean="0"/>
              <a:t>I</a:t>
            </a:r>
            <a:r>
              <a:rPr lang="en-US" sz="2000" baseline="30000" dirty="0" err="1" smtClean="0"/>
              <a:t>2</a:t>
            </a:r>
            <a:r>
              <a:rPr lang="en-US" sz="2000" baseline="30000" dirty="0" smtClean="0"/>
              <a:t> </a:t>
            </a:r>
            <a:r>
              <a:rPr lang="en-US" sz="2000" dirty="0" smtClean="0"/>
              <a:t>= 0%; moderate-quality evidence) when compared to </a:t>
            </a:r>
            <a:r>
              <a:rPr lang="en-US" sz="2000" b="1" dirty="0" smtClean="0">
                <a:solidFill>
                  <a:srgbClr val="FF0000"/>
                </a:solidFill>
              </a:rPr>
              <a:t>placebo.</a:t>
            </a:r>
            <a:endParaRPr lang="tr-TR" sz="2000" b="1" i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The LNG </a:t>
            </a:r>
            <a:r>
              <a:rPr lang="en-US" sz="2000" b="1" dirty="0" err="1" smtClean="0">
                <a:solidFill>
                  <a:srgbClr val="FF0000"/>
                </a:solidFill>
              </a:rPr>
              <a:t>IUS</a:t>
            </a:r>
            <a:r>
              <a:rPr lang="en-US" sz="2000" b="1" dirty="0" smtClean="0">
                <a:solidFill>
                  <a:srgbClr val="FF0000"/>
                </a:solidFill>
              </a:rPr>
              <a:t> was more effective than </a:t>
            </a:r>
            <a:r>
              <a:rPr lang="en-US" sz="2000" b="1" dirty="0" err="1" smtClean="0">
                <a:solidFill>
                  <a:srgbClr val="FF0000"/>
                </a:solidFill>
              </a:rPr>
              <a:t>COCP</a:t>
            </a:r>
            <a:r>
              <a:rPr lang="tr-TR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in reducing </a:t>
            </a:r>
            <a:r>
              <a:rPr lang="en-US" sz="2000" dirty="0" err="1" smtClean="0"/>
              <a:t>MBL</a:t>
            </a:r>
            <a:r>
              <a:rPr lang="en-US" sz="2000" dirty="0" smtClean="0"/>
              <a:t> (OR 0.21, 95% CI 0.09 to 0.48; 2 trials; 151 participants; </a:t>
            </a:r>
            <a:r>
              <a:rPr lang="en-US" sz="2000" dirty="0" err="1" smtClean="0"/>
              <a:t>I</a:t>
            </a:r>
            <a:r>
              <a:rPr lang="en-US" sz="2000" baseline="30000" dirty="0" err="1" smtClean="0"/>
              <a:t>2</a:t>
            </a:r>
            <a:r>
              <a:rPr lang="en-US" sz="2000" baseline="30000" dirty="0" smtClean="0"/>
              <a:t> </a:t>
            </a:r>
            <a:r>
              <a:rPr lang="en-US" sz="2000" dirty="0" smtClean="0"/>
              <a:t>= 0%; low-quality evidence)</a:t>
            </a:r>
            <a:endParaRPr lang="tr-TR" sz="2000" dirty="0" smtClean="0"/>
          </a:p>
          <a:p>
            <a:r>
              <a:rPr lang="en-US" sz="2000" dirty="0" smtClean="0"/>
              <a:t>Two studies found that a type of </a:t>
            </a:r>
            <a:r>
              <a:rPr lang="en-US" sz="2000" dirty="0" err="1" smtClean="0"/>
              <a:t>COCP</a:t>
            </a:r>
            <a:r>
              <a:rPr lang="en-US" sz="2000" dirty="0" smtClean="0"/>
              <a:t>, containing </a:t>
            </a:r>
            <a:r>
              <a:rPr lang="en-US" sz="2000" dirty="0" err="1" smtClean="0"/>
              <a:t>estradiol</a:t>
            </a:r>
            <a:r>
              <a:rPr lang="en-US" sz="2000" dirty="0" smtClean="0"/>
              <a:t> </a:t>
            </a:r>
            <a:r>
              <a:rPr lang="en-US" sz="2000" dirty="0" err="1" smtClean="0"/>
              <a:t>valerate</a:t>
            </a:r>
            <a:r>
              <a:rPr lang="en-US" sz="2000" dirty="0" smtClean="0"/>
              <a:t> and </a:t>
            </a:r>
            <a:r>
              <a:rPr lang="en-US" sz="2000" dirty="0" err="1" smtClean="0"/>
              <a:t>dienogest</a:t>
            </a:r>
            <a:r>
              <a:rPr lang="en-US" sz="2000" dirty="0" smtClean="0"/>
              <a:t>, reduced </a:t>
            </a:r>
            <a:r>
              <a:rPr lang="en-US" sz="2000" dirty="0" err="1" smtClean="0"/>
              <a:t>HMB</a:t>
            </a:r>
            <a:r>
              <a:rPr lang="en-US" sz="2000" dirty="0" smtClean="0"/>
              <a:t> and improved quality of life and </a:t>
            </a:r>
            <a:r>
              <a:rPr lang="en-US" sz="2000" dirty="0" err="1" smtClean="0"/>
              <a:t>haemoglobin</a:t>
            </a:r>
            <a:r>
              <a:rPr lang="en-US" sz="2000" dirty="0" smtClean="0"/>
              <a:t> levels when compared with placebo</a:t>
            </a:r>
            <a:endParaRPr lang="tr-TR" sz="2000" dirty="0" smtClean="0"/>
          </a:p>
          <a:p>
            <a:endParaRPr lang="tr-TR" sz="2000" b="1" i="1" dirty="0" smtClean="0"/>
          </a:p>
          <a:p>
            <a:endParaRPr lang="tr-TR" sz="2000" b="1" i="1" dirty="0" smtClean="0"/>
          </a:p>
          <a:p>
            <a:endParaRPr lang="tr-TR" sz="2000" b="1" i="1" dirty="0" smtClean="0"/>
          </a:p>
          <a:p>
            <a:endParaRPr lang="en-US" sz="2000" b="1" i="1" dirty="0"/>
          </a:p>
        </p:txBody>
      </p:sp>
      <p:pic>
        <p:nvPicPr>
          <p:cNvPr id="2050" name="Picture 2" descr="C:\Users\LENOVO\Desktop\indir (1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1142984"/>
            <a:ext cx="2143108" cy="10481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was insufficient evidence to determine whether the </a:t>
            </a:r>
            <a:r>
              <a:rPr lang="en-US" dirty="0" err="1" smtClean="0"/>
              <a:t>COCP</a:t>
            </a:r>
            <a:r>
              <a:rPr lang="en-US" dirty="0" smtClean="0"/>
              <a:t> reduced </a:t>
            </a:r>
            <a:r>
              <a:rPr lang="en-US" dirty="0" err="1" smtClean="0"/>
              <a:t>MBL</a:t>
            </a:r>
            <a:r>
              <a:rPr lang="en-US" dirty="0" smtClean="0"/>
              <a:t> when compared to </a:t>
            </a:r>
            <a:r>
              <a:rPr lang="en-US" dirty="0" err="1" smtClean="0"/>
              <a:t>NSAIDs</a:t>
            </a:r>
            <a:endParaRPr lang="tr-TR" dirty="0" smtClean="0"/>
          </a:p>
          <a:p>
            <a:r>
              <a:rPr lang="en-US" dirty="0" smtClean="0"/>
              <a:t>Two trials found no evidence of different effects between the oral contraceptive pill or the hormonal vaginal ring. </a:t>
            </a: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Sonuç: </a:t>
            </a:r>
            <a:r>
              <a:rPr lang="tr-TR" dirty="0" err="1" smtClean="0">
                <a:solidFill>
                  <a:srgbClr val="FF0000"/>
                </a:solidFill>
              </a:rPr>
              <a:t>LNGIUD</a:t>
            </a:r>
            <a:r>
              <a:rPr lang="tr-TR" dirty="0" smtClean="0">
                <a:solidFill>
                  <a:srgbClr val="FF0000"/>
                </a:solidFill>
              </a:rPr>
              <a:t>&gt; </a:t>
            </a:r>
            <a:r>
              <a:rPr lang="tr-TR" dirty="0" err="1" smtClean="0">
                <a:solidFill>
                  <a:srgbClr val="FF0000"/>
                </a:solidFill>
              </a:rPr>
              <a:t>COC</a:t>
            </a:r>
            <a:r>
              <a:rPr lang="tr-TR" dirty="0" smtClean="0">
                <a:solidFill>
                  <a:srgbClr val="FF0000"/>
                </a:solidFill>
              </a:rPr>
              <a:t> &gt; </a:t>
            </a:r>
            <a:r>
              <a:rPr lang="tr-TR" dirty="0" err="1" smtClean="0">
                <a:solidFill>
                  <a:srgbClr val="FF0000"/>
                </a:solidFill>
              </a:rPr>
              <a:t>plasebo</a:t>
            </a:r>
            <a:r>
              <a:rPr lang="tr-TR" dirty="0" smtClean="0">
                <a:solidFill>
                  <a:srgbClr val="FF0000"/>
                </a:solidFill>
              </a:rPr>
              <a:t>, diğer tedaviler ile kıyaslanan çalışma kalitesi düşük ve sonuca varmak için yetersiz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LENOVO\Desktop\indir (1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14290"/>
            <a:ext cx="3057525" cy="1495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val"/>
          <p:cNvSpPr/>
          <p:nvPr/>
        </p:nvSpPr>
        <p:spPr>
          <a:xfrm>
            <a:off x="1643042" y="1357298"/>
            <a:ext cx="1714512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1" y="0"/>
          <a:ext cx="9143999" cy="6850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41"/>
                <a:gridCol w="1714512"/>
                <a:gridCol w="1661334"/>
                <a:gridCol w="1077113"/>
                <a:gridCol w="3047999"/>
              </a:tblGrid>
              <a:tr h="764113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TEDAVİ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ETKİ MEKANİZMASI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KULLANIM</a:t>
                      </a:r>
                      <a:r>
                        <a:rPr lang="tr-TR" sz="1600" baseline="0" dirty="0" smtClean="0"/>
                        <a:t> ŞEKLİ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KANAMADA AZALMA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YAN ETKİ</a:t>
                      </a:r>
                      <a:endParaRPr lang="tr-TR" sz="1600" dirty="0"/>
                    </a:p>
                  </a:txBody>
                  <a:tcPr/>
                </a:tc>
              </a:tr>
              <a:tr h="736657">
                <a:tc>
                  <a:txBody>
                    <a:bodyPr/>
                    <a:lstStyle/>
                    <a:p>
                      <a:r>
                        <a:rPr lang="tr-TR" sz="1600" b="0" dirty="0" smtClean="0"/>
                        <a:t>KOK</a:t>
                      </a:r>
                      <a:endParaRPr lang="tr-T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0" dirty="0" err="1" smtClean="0"/>
                        <a:t>Ovulasyonu</a:t>
                      </a:r>
                      <a:r>
                        <a:rPr lang="tr-TR" sz="1600" b="0" dirty="0" smtClean="0"/>
                        <a:t> </a:t>
                      </a:r>
                      <a:r>
                        <a:rPr lang="tr-TR" sz="1600" b="0" dirty="0" err="1" smtClean="0"/>
                        <a:t>suprese</a:t>
                      </a:r>
                      <a:r>
                        <a:rPr lang="tr-TR" sz="1600" b="0" dirty="0" smtClean="0"/>
                        <a:t> eder</a:t>
                      </a:r>
                      <a:endParaRPr lang="tr-T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0" dirty="0" smtClean="0"/>
                        <a:t>%</a:t>
                      </a:r>
                      <a:r>
                        <a:rPr lang="tr-TR" sz="1600" b="0" baseline="0" dirty="0" smtClean="0"/>
                        <a:t> 40</a:t>
                      </a:r>
                      <a:r>
                        <a:rPr lang="tr-TR" sz="1600" b="0" dirty="0" smtClean="0"/>
                        <a:t>-60</a:t>
                      </a:r>
                      <a:endParaRPr lang="tr-T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5100" marR="121285" indent="-153035">
                        <a:lnSpc>
                          <a:spcPct val="119700"/>
                        </a:lnSpc>
                      </a:pPr>
                      <a:r>
                        <a:rPr lang="tr-TR" sz="1600" b="0" kern="1200" spc="4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mbria"/>
                        </a:rPr>
                        <a:t>Başağrısı</a:t>
                      </a:r>
                      <a:r>
                        <a:rPr lang="tr-TR" sz="1600" b="0" kern="1200" spc="4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mbria"/>
                        </a:rPr>
                        <a:t>, mide bulantısı, ödem, </a:t>
                      </a:r>
                      <a:r>
                        <a:rPr lang="tr-TR" sz="1600" b="0" kern="1200" spc="4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mbria"/>
                        </a:rPr>
                        <a:t>meme </a:t>
                      </a:r>
                      <a:r>
                        <a:rPr lang="tr-TR" sz="1600" b="0" kern="1200" spc="4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mbria"/>
                        </a:rPr>
                        <a:t>hassasiyeti, </a:t>
                      </a:r>
                      <a:r>
                        <a:rPr lang="tr-TR" sz="1600" b="0" kern="1200" spc="4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mbria"/>
                        </a:rPr>
                        <a:t>VTE</a:t>
                      </a:r>
                      <a:r>
                        <a:rPr lang="tr-TR" sz="1600" b="0" kern="1200" spc="4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mbria"/>
                        </a:rPr>
                        <a:t>, </a:t>
                      </a:r>
                      <a:endParaRPr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Cambria"/>
                      </a:endParaRPr>
                    </a:p>
                  </a:txBody>
                  <a:tcPr/>
                </a:tc>
              </a:tr>
              <a:tr h="810353">
                <a:tc>
                  <a:txBody>
                    <a:bodyPr/>
                    <a:lstStyle/>
                    <a:p>
                      <a:r>
                        <a:rPr lang="tr-TR" sz="1600" b="0" dirty="0" smtClean="0"/>
                        <a:t>EV+</a:t>
                      </a:r>
                      <a:r>
                        <a:rPr lang="tr-TR" sz="1600" b="0" dirty="0" err="1" smtClean="0"/>
                        <a:t>DN</a:t>
                      </a:r>
                      <a:endParaRPr lang="tr-T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0" dirty="0" err="1" smtClean="0"/>
                        <a:t>Kontraseptif</a:t>
                      </a:r>
                      <a:r>
                        <a:rPr lang="tr-TR" sz="1600" b="0" dirty="0" smtClean="0"/>
                        <a:t> etki</a:t>
                      </a:r>
                    </a:p>
                    <a:p>
                      <a:r>
                        <a:rPr lang="tr-TR" sz="1600" b="0" dirty="0" err="1" smtClean="0"/>
                        <a:t>AUK</a:t>
                      </a:r>
                      <a:r>
                        <a:rPr lang="tr-TR" sz="1600" b="0" baseline="0" dirty="0" smtClean="0"/>
                        <a:t> da etkin</a:t>
                      </a:r>
                      <a:endParaRPr lang="tr-TR" sz="1600" b="0" dirty="0" smtClean="0"/>
                    </a:p>
                    <a:p>
                      <a:endParaRPr lang="tr-T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0" dirty="0" smtClean="0"/>
                        <a:t> % </a:t>
                      </a:r>
                      <a:r>
                        <a:rPr lang="tr-TR" sz="1600" b="0" dirty="0" smtClean="0"/>
                        <a:t>88</a:t>
                      </a:r>
                      <a:endParaRPr lang="tr-T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5100" marR="121285" indent="-153035">
                        <a:lnSpc>
                          <a:spcPct val="119700"/>
                        </a:lnSpc>
                      </a:pPr>
                      <a:endParaRPr lang="tr-TR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Cambria"/>
                      </a:endParaRPr>
                    </a:p>
                  </a:txBody>
                  <a:tcPr/>
                </a:tc>
              </a:tr>
              <a:tr h="1092738">
                <a:tc>
                  <a:txBody>
                    <a:bodyPr/>
                    <a:lstStyle/>
                    <a:p>
                      <a:r>
                        <a:rPr lang="tr-TR" sz="1600" b="0" dirty="0" smtClean="0"/>
                        <a:t>Oral </a:t>
                      </a:r>
                      <a:r>
                        <a:rPr lang="tr-TR" sz="1600" b="0" dirty="0" err="1" smtClean="0"/>
                        <a:t>progestinler</a:t>
                      </a:r>
                      <a:endParaRPr lang="tr-T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kern="1200" spc="-15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mbria"/>
                        </a:rPr>
                        <a:t>Endometrium</a:t>
                      </a:r>
                      <a:r>
                        <a:rPr lang="tr-TR" sz="1600" b="0" kern="1200" spc="-15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mbria"/>
                        </a:rPr>
                        <a:t> </a:t>
                      </a:r>
                      <a:r>
                        <a:rPr lang="tr-TR" sz="1600" b="0" kern="1200" spc="-15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mbria"/>
                        </a:rPr>
                        <a:t>proliferasyon</a:t>
                      </a:r>
                      <a:r>
                        <a:rPr lang="tr-TR" sz="1600" b="0" kern="1200" spc="-15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mbria"/>
                        </a:rPr>
                        <a:t> </a:t>
                      </a:r>
                      <a:r>
                        <a:rPr lang="tr-TR" sz="1600" b="0" kern="1200" spc="-15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mbria"/>
                        </a:rPr>
                        <a:t>supresyonu</a:t>
                      </a:r>
                      <a:endParaRPr lang="tr-TR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Cambria"/>
                      </a:endParaRPr>
                    </a:p>
                    <a:p>
                      <a:endParaRPr lang="tr-T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kern="1200" spc="-1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mbria"/>
                        </a:rPr>
                        <a:t>Siklusun</a:t>
                      </a:r>
                      <a:r>
                        <a:rPr lang="tr-TR" sz="1600" b="0" kern="1200" spc="-1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mbria"/>
                        </a:rPr>
                        <a:t>  </a:t>
                      </a:r>
                      <a:r>
                        <a:rPr lang="tr-TR" sz="1600" b="0" kern="1200" spc="-15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mbria"/>
                        </a:rPr>
                        <a:t>5</a:t>
                      </a:r>
                      <a:r>
                        <a:rPr lang="tr-TR" sz="1600" b="0" kern="1200" spc="-15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–</a:t>
                      </a:r>
                      <a:r>
                        <a:rPr lang="tr-TR" sz="1600" b="0" kern="1200" spc="-15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mbria"/>
                        </a:rPr>
                        <a:t>26 günlerinde günde 5 mg </a:t>
                      </a:r>
                      <a:endParaRPr lang="tr-TR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Cambria"/>
                      </a:endParaRPr>
                    </a:p>
                    <a:p>
                      <a:endParaRPr lang="tr-T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0" dirty="0" smtClean="0"/>
                        <a:t>%22</a:t>
                      </a:r>
                      <a:endParaRPr lang="tr-T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mbria"/>
                        </a:rPr>
                        <a:t>Kilo artışı, akne, ödem, saç dökülmesi, ciltte kuruluk ve kabalaşma, , uzun dönem kullanımda kemik erimesi.</a:t>
                      </a:r>
                      <a:endParaRPr lang="tr-TR" sz="1600" b="0" dirty="0"/>
                    </a:p>
                  </a:txBody>
                  <a:tcPr/>
                </a:tc>
              </a:tr>
              <a:tr h="901582">
                <a:tc>
                  <a:txBody>
                    <a:bodyPr/>
                    <a:lstStyle/>
                    <a:p>
                      <a:r>
                        <a:rPr lang="tr-TR" sz="1600" b="0" dirty="0" err="1" smtClean="0"/>
                        <a:t>Levonorgestrel</a:t>
                      </a:r>
                      <a:r>
                        <a:rPr lang="tr-TR" sz="1600" b="0" baseline="0" dirty="0" smtClean="0"/>
                        <a:t> </a:t>
                      </a:r>
                      <a:r>
                        <a:rPr lang="tr-TR" sz="1600" b="0" baseline="0" dirty="0" err="1" smtClean="0"/>
                        <a:t>RİA</a:t>
                      </a:r>
                      <a:endParaRPr lang="tr-T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kern="1200" spc="-15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mbria"/>
                        </a:rPr>
                        <a:t>Endometrium</a:t>
                      </a:r>
                      <a:r>
                        <a:rPr lang="tr-TR" sz="1600" b="0" kern="1200" spc="-15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mbria"/>
                        </a:rPr>
                        <a:t> </a:t>
                      </a:r>
                      <a:r>
                        <a:rPr lang="tr-TR" sz="1600" b="0" kern="1200" spc="-15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mbria"/>
                        </a:rPr>
                        <a:t>proliferasyon</a:t>
                      </a:r>
                      <a:r>
                        <a:rPr lang="tr-TR" sz="1600" b="0" kern="1200" spc="-15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mbria"/>
                        </a:rPr>
                        <a:t> </a:t>
                      </a:r>
                      <a:r>
                        <a:rPr lang="tr-TR" sz="1600" b="0" kern="1200" spc="-15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mbria"/>
                        </a:rPr>
                        <a:t>supresyonu</a:t>
                      </a:r>
                      <a:endParaRPr lang="tr-T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4465" marR="5080" indent="-152400">
                        <a:lnSpc>
                          <a:spcPct val="119600"/>
                        </a:lnSpc>
                      </a:pPr>
                      <a:r>
                        <a:rPr lang="tr-TR" sz="1600" b="0" kern="1200" spc="-5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mbria"/>
                        </a:rPr>
                        <a:t>Günde 20 </a:t>
                      </a:r>
                      <a:r>
                        <a:rPr lang="tr-TR" sz="1600" b="0" kern="1200" spc="-5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mbria"/>
                        </a:rPr>
                        <a:t>mcg</a:t>
                      </a:r>
                      <a:endParaRPr lang="tr-TR" sz="1600" b="0" kern="1200" spc="-5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Cambria"/>
                      </a:endParaRPr>
                    </a:p>
                    <a:p>
                      <a:pPr marL="164465" marR="5080" indent="-152400">
                        <a:lnSpc>
                          <a:spcPct val="119600"/>
                        </a:lnSpc>
                      </a:pPr>
                      <a:r>
                        <a:rPr lang="tr-TR" sz="1600" b="0" kern="1200" spc="95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mbria"/>
                        </a:rPr>
                        <a:t>Levonorgestrel</a:t>
                      </a:r>
                      <a:r>
                        <a:rPr lang="tr-TR" sz="1600" b="0" kern="1200" spc="95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mbria"/>
                        </a:rPr>
                        <a:t> </a:t>
                      </a:r>
                      <a:endParaRPr lang="tr-TR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Cambria"/>
                      </a:endParaRPr>
                    </a:p>
                    <a:p>
                      <a:endParaRPr lang="tr-T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0" dirty="0" smtClean="0"/>
                        <a:t>%80-90</a:t>
                      </a:r>
                      <a:endParaRPr lang="tr-T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kern="1200" spc="-15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mbria"/>
                        </a:rPr>
                        <a:t>Ara kanama, lekelenme, ruhsal durum değişikliği, baş ağrısı, bulantı,, akne, cilt değişikliği</a:t>
                      </a:r>
                      <a:endParaRPr lang="tr-TR" sz="1600" b="0" dirty="0"/>
                    </a:p>
                  </a:txBody>
                  <a:tcPr/>
                </a:tc>
              </a:tr>
              <a:tr h="1032341">
                <a:tc>
                  <a:txBody>
                    <a:bodyPr/>
                    <a:lstStyle/>
                    <a:p>
                      <a:pPr marL="165100" marR="5080" indent="-153035">
                        <a:lnSpc>
                          <a:spcPct val="119300"/>
                        </a:lnSpc>
                      </a:pPr>
                      <a:r>
                        <a:rPr lang="tr-TR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mbria"/>
                        </a:rPr>
                        <a:t>Antifibrinolitikler</a:t>
                      </a:r>
                      <a:endParaRPr lang="tr-TR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Cambria"/>
                      </a:endParaRPr>
                    </a:p>
                    <a:p>
                      <a:pPr marL="165100" marR="5080" indent="-153035">
                        <a:lnSpc>
                          <a:spcPct val="119300"/>
                        </a:lnSpc>
                      </a:pPr>
                      <a:r>
                        <a:rPr lang="tr-TR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mbria"/>
                        </a:rPr>
                        <a:t>traneksamik</a:t>
                      </a:r>
                      <a:r>
                        <a:rPr lang="tr-T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mbria"/>
                        </a:rPr>
                        <a:t> asit</a:t>
                      </a:r>
                    </a:p>
                    <a:p>
                      <a:endParaRPr lang="tr-TR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kern="1200" spc="5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mbria"/>
                        </a:rPr>
                        <a:t>Pıhtılaşma sisteminin aktivasyonunu sağlar</a:t>
                      </a:r>
                      <a:endParaRPr lang="tr-TR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0" dirty="0" err="1" smtClean="0">
                          <a:solidFill>
                            <a:schemeClr val="tx1"/>
                          </a:solidFill>
                        </a:rPr>
                        <a:t>500mg</a:t>
                      </a:r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/gün</a:t>
                      </a:r>
                      <a:endParaRPr lang="tr-TR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0" dirty="0" smtClean="0">
                          <a:solidFill>
                            <a:schemeClr val="tx1"/>
                          </a:solidFill>
                        </a:rPr>
                        <a:t>%40-60</a:t>
                      </a:r>
                      <a:endParaRPr lang="tr-TR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mbria"/>
                        </a:rPr>
                        <a:t>tromboemboli</a:t>
                      </a:r>
                      <a:endParaRPr lang="tr-TR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Cambria"/>
                      </a:endParaRPr>
                    </a:p>
                    <a:p>
                      <a:endParaRPr lang="tr-TR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55106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NSAID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Enflamasyonu</a:t>
                      </a:r>
                      <a:r>
                        <a:rPr lang="tr-TR" sz="1600" dirty="0" smtClean="0"/>
                        <a:t> baskılar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50mg</a:t>
                      </a:r>
                      <a:r>
                        <a:rPr lang="tr-TR" sz="1600" dirty="0" smtClean="0"/>
                        <a:t>/gün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%12-39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kern="1200" spc="2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mbria"/>
                        </a:rPr>
                        <a:t>Gastrointestinal</a:t>
                      </a:r>
                      <a:r>
                        <a:rPr lang="tr-TR" sz="1600" b="0" kern="1200" spc="2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mbria"/>
                        </a:rPr>
                        <a:t> problemler</a:t>
                      </a:r>
                      <a:endParaRPr lang="tr-TR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Cambria"/>
                      </a:endParaRPr>
                    </a:p>
                    <a:p>
                      <a:endParaRPr lang="tr-T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Dikdörtgen"/>
          <p:cNvSpPr/>
          <p:nvPr/>
        </p:nvSpPr>
        <p:spPr>
          <a:xfrm>
            <a:off x="5072066" y="785794"/>
            <a:ext cx="928694" cy="59293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Dikdörtgen"/>
          <p:cNvSpPr/>
          <p:nvPr/>
        </p:nvSpPr>
        <p:spPr>
          <a:xfrm>
            <a:off x="0" y="1714488"/>
            <a:ext cx="8715404" cy="785818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Dikdörtgen"/>
          <p:cNvSpPr/>
          <p:nvPr/>
        </p:nvSpPr>
        <p:spPr>
          <a:xfrm>
            <a:off x="0" y="3714752"/>
            <a:ext cx="8715404" cy="785818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Gülen Yüz"/>
          <p:cNvSpPr/>
          <p:nvPr/>
        </p:nvSpPr>
        <p:spPr>
          <a:xfrm>
            <a:off x="8501090" y="1928802"/>
            <a:ext cx="428628" cy="35719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Gülen Yüz"/>
          <p:cNvSpPr/>
          <p:nvPr/>
        </p:nvSpPr>
        <p:spPr>
          <a:xfrm>
            <a:off x="8501090" y="4000504"/>
            <a:ext cx="428628" cy="35719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Şiddetli </a:t>
            </a:r>
            <a:r>
              <a:rPr lang="tr-TR" b="1" dirty="0" err="1" smtClean="0">
                <a:solidFill>
                  <a:srgbClr val="FF0000"/>
                </a:solidFill>
              </a:rPr>
              <a:t>Mestruel</a:t>
            </a:r>
            <a:r>
              <a:rPr lang="tr-TR" b="1" dirty="0" smtClean="0">
                <a:solidFill>
                  <a:srgbClr val="FF0000"/>
                </a:solidFill>
              </a:rPr>
              <a:t> Kanamada Tedavi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167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smtClean="0"/>
              <a:t> </a:t>
            </a:r>
            <a:r>
              <a:rPr lang="tr-TR" b="1" dirty="0" err="1" smtClean="0"/>
              <a:t>levonorgestrel</a:t>
            </a:r>
            <a:r>
              <a:rPr lang="tr-TR" b="1" dirty="0" smtClean="0"/>
              <a:t> </a:t>
            </a:r>
            <a:r>
              <a:rPr lang="tr-TR" b="1" dirty="0" err="1" smtClean="0"/>
              <a:t>RİA</a:t>
            </a:r>
            <a:r>
              <a:rPr lang="tr-TR" b="1" dirty="0" smtClean="0"/>
              <a:t>  &gt;  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smtClean="0"/>
              <a:t>EV+</a:t>
            </a:r>
            <a:r>
              <a:rPr lang="tr-TR" b="1" dirty="0" err="1" smtClean="0"/>
              <a:t>DN</a:t>
            </a:r>
            <a:r>
              <a:rPr lang="tr-TR" b="1" dirty="0" smtClean="0"/>
              <a:t>&gt; KOK ≥  </a:t>
            </a:r>
            <a:r>
              <a:rPr lang="tr-TR" b="1" dirty="0" err="1" smtClean="0"/>
              <a:t>Trenaksenamik</a:t>
            </a:r>
            <a:r>
              <a:rPr lang="tr-TR" b="1" dirty="0" smtClean="0"/>
              <a:t> asit &gt; </a:t>
            </a:r>
            <a:r>
              <a:rPr lang="tr-TR" b="1" dirty="0" err="1" smtClean="0"/>
              <a:t>NSAIDs</a:t>
            </a:r>
            <a:r>
              <a:rPr lang="tr-TR" b="1" dirty="0" smtClean="0"/>
              <a:t> </a:t>
            </a:r>
            <a:endParaRPr lang="tr-TR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AKUT KANAMADA YAKLAŞIM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 Hastayı hızla değerlendir. Klinik tablonun şiddetini belirle. </a:t>
            </a:r>
          </a:p>
          <a:p>
            <a:endParaRPr lang="tr-TR" dirty="0" smtClean="0"/>
          </a:p>
          <a:p>
            <a:r>
              <a:rPr lang="tr-TR" dirty="0" smtClean="0"/>
              <a:t>2. </a:t>
            </a:r>
            <a:r>
              <a:rPr lang="tr-TR" dirty="0" err="1" smtClean="0"/>
              <a:t>Etyolojiyi</a:t>
            </a:r>
            <a:r>
              <a:rPr lang="tr-TR" dirty="0" smtClean="0"/>
              <a:t> sapta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3. Tedavi et</a:t>
            </a:r>
            <a:endParaRPr lang="tr-T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57158" y="1643050"/>
            <a:ext cx="4038600" cy="2214578"/>
          </a:xfrm>
          <a:ln w="76200"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13-18 yaş:</a:t>
            </a:r>
          </a:p>
          <a:p>
            <a:r>
              <a:rPr lang="tr-TR" dirty="0" err="1" smtClean="0"/>
              <a:t>Anovulatuar</a:t>
            </a:r>
            <a:r>
              <a:rPr lang="tr-TR" dirty="0" smtClean="0"/>
              <a:t> kanamalar (</a:t>
            </a:r>
            <a:r>
              <a:rPr lang="tr-TR" b="1" dirty="0" err="1" smtClean="0">
                <a:solidFill>
                  <a:srgbClr val="FF0000"/>
                </a:solidFill>
              </a:rPr>
              <a:t>AUB</a:t>
            </a:r>
            <a:r>
              <a:rPr lang="tr-TR" b="1" dirty="0" smtClean="0">
                <a:solidFill>
                  <a:srgbClr val="FF0000"/>
                </a:solidFill>
              </a:rPr>
              <a:t>-O</a:t>
            </a:r>
            <a:r>
              <a:rPr lang="tr-TR" dirty="0" smtClean="0"/>
              <a:t>) sık. %19 hastada akut </a:t>
            </a:r>
            <a:r>
              <a:rPr lang="tr-TR" dirty="0" err="1" smtClean="0"/>
              <a:t>AUB</a:t>
            </a:r>
            <a:r>
              <a:rPr lang="tr-TR" dirty="0" smtClean="0"/>
              <a:t> </a:t>
            </a:r>
            <a:r>
              <a:rPr lang="tr-TR" dirty="0" err="1" smtClean="0"/>
              <a:t>koagulapati</a:t>
            </a:r>
            <a:r>
              <a:rPr lang="tr-TR" dirty="0" smtClean="0"/>
              <a:t> </a:t>
            </a:r>
            <a:r>
              <a:rPr lang="tr-TR" dirty="0" err="1" smtClean="0"/>
              <a:t>sekonder</a:t>
            </a:r>
            <a:r>
              <a:rPr lang="tr-TR" dirty="0" smtClean="0"/>
              <a:t> </a:t>
            </a:r>
            <a:r>
              <a:rPr lang="tr-TR" dirty="0" err="1" smtClean="0"/>
              <a:t>hospitalize</a:t>
            </a:r>
            <a:r>
              <a:rPr lang="tr-TR" dirty="0" smtClean="0"/>
              <a:t> edilir.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1328734"/>
          </a:xfrm>
          <a:ln w="76200"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&gt; 40 yaş:</a:t>
            </a:r>
          </a:p>
          <a:p>
            <a:r>
              <a:rPr lang="tr-TR" b="1" dirty="0" err="1" smtClean="0">
                <a:solidFill>
                  <a:srgbClr val="FF0000"/>
                </a:solidFill>
              </a:rPr>
              <a:t>AUB</a:t>
            </a:r>
            <a:r>
              <a:rPr lang="tr-TR" b="1" dirty="0" smtClean="0">
                <a:solidFill>
                  <a:srgbClr val="FF0000"/>
                </a:solidFill>
              </a:rPr>
              <a:t>-0 </a:t>
            </a:r>
            <a:r>
              <a:rPr lang="tr-TR" dirty="0" smtClean="0"/>
              <a:t>sık. </a:t>
            </a:r>
            <a:r>
              <a:rPr lang="tr-TR" b="1" dirty="0" err="1" smtClean="0"/>
              <a:t>Maligniteyi</a:t>
            </a:r>
            <a:r>
              <a:rPr lang="tr-TR" b="1" dirty="0" smtClean="0"/>
              <a:t> unutma</a:t>
            </a:r>
            <a:endParaRPr lang="tr-TR" b="1" dirty="0"/>
          </a:p>
        </p:txBody>
      </p:sp>
      <p:sp>
        <p:nvSpPr>
          <p:cNvPr id="5" name="4 Dikdörtgen"/>
          <p:cNvSpPr/>
          <p:nvPr/>
        </p:nvSpPr>
        <p:spPr>
          <a:xfrm>
            <a:off x="2214546" y="4214818"/>
            <a:ext cx="4614879" cy="1902059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800" dirty="0" smtClean="0">
                <a:solidFill>
                  <a:prstClr val="black"/>
                </a:solidFill>
              </a:rPr>
              <a:t>19-39 yaş: </a:t>
            </a:r>
            <a:endParaRPr lang="tr-TR" sz="2800" dirty="0" smtClean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tr-TR" sz="2800" dirty="0" smtClean="0">
                <a:solidFill>
                  <a:prstClr val="black"/>
                </a:solidFill>
              </a:rPr>
              <a:t> </a:t>
            </a:r>
            <a:r>
              <a:rPr lang="tr-TR" sz="2800" dirty="0" smtClean="0">
                <a:solidFill>
                  <a:prstClr val="black"/>
                </a:solidFill>
              </a:rPr>
              <a:t>   yapısal </a:t>
            </a:r>
            <a:r>
              <a:rPr lang="tr-TR" sz="2800" dirty="0" smtClean="0">
                <a:solidFill>
                  <a:prstClr val="black"/>
                </a:solidFill>
              </a:rPr>
              <a:t>sebepler ön planda (</a:t>
            </a:r>
            <a:r>
              <a:rPr lang="tr-TR" sz="2800" b="1" dirty="0" err="1" smtClean="0">
                <a:solidFill>
                  <a:srgbClr val="FF0000"/>
                </a:solidFill>
              </a:rPr>
              <a:t>PALM</a:t>
            </a:r>
            <a:r>
              <a:rPr lang="tr-TR" sz="2800" dirty="0" smtClean="0">
                <a:solidFill>
                  <a:prstClr val="black"/>
                </a:solidFill>
              </a:rPr>
              <a:t>). </a:t>
            </a:r>
            <a:r>
              <a:rPr lang="tr-TR" sz="2800" dirty="0" smtClean="0">
                <a:solidFill>
                  <a:prstClr val="black"/>
                </a:solidFill>
              </a:rPr>
              <a:t>(ayrıca </a:t>
            </a:r>
            <a:r>
              <a:rPr lang="tr-TR" sz="2800" dirty="0" err="1" smtClean="0">
                <a:solidFill>
                  <a:prstClr val="black"/>
                </a:solidFill>
              </a:rPr>
              <a:t>PCOS</a:t>
            </a:r>
            <a:r>
              <a:rPr lang="tr-TR" sz="2800" dirty="0" smtClean="0">
                <a:solidFill>
                  <a:prstClr val="black"/>
                </a:solidFill>
              </a:rPr>
              <a:t>, hormon kullanımı)</a:t>
            </a:r>
            <a:endParaRPr lang="tr-TR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Akut  </a:t>
            </a:r>
            <a:r>
              <a:rPr lang="tr-TR" dirty="0" err="1" smtClean="0"/>
              <a:t>AUK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Estrojen</a:t>
            </a:r>
            <a:r>
              <a:rPr lang="tr-TR" dirty="0" smtClean="0"/>
              <a:t> kullanabilir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97397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1.</a:t>
            </a:r>
            <a:r>
              <a:rPr lang="tr-TR" dirty="0" err="1" smtClean="0"/>
              <a:t>Konjuge</a:t>
            </a:r>
            <a:r>
              <a:rPr lang="tr-TR" dirty="0" smtClean="0"/>
              <a:t> </a:t>
            </a:r>
            <a:r>
              <a:rPr lang="tr-TR" dirty="0" err="1" smtClean="0"/>
              <a:t>estrojen</a:t>
            </a:r>
            <a:r>
              <a:rPr lang="tr-TR" dirty="0" smtClean="0"/>
              <a:t>: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25 </a:t>
            </a:r>
            <a:r>
              <a:rPr lang="tr-TR" dirty="0" smtClean="0"/>
              <a:t>mg </a:t>
            </a:r>
            <a:r>
              <a:rPr lang="tr-TR" dirty="0" err="1" smtClean="0"/>
              <a:t>IV</a:t>
            </a:r>
            <a:r>
              <a:rPr lang="tr-TR" dirty="0" smtClean="0"/>
              <a:t>, 4‐6 saatte bir -24 saat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2. KOK: 35 </a:t>
            </a:r>
            <a:r>
              <a:rPr lang="tr-TR" dirty="0" err="1" smtClean="0"/>
              <a:t>mcg</a:t>
            </a:r>
            <a:r>
              <a:rPr lang="tr-TR" dirty="0" smtClean="0"/>
              <a:t> (</a:t>
            </a:r>
            <a:r>
              <a:rPr lang="tr-TR" dirty="0" err="1" smtClean="0"/>
              <a:t>monofazik</a:t>
            </a:r>
            <a:r>
              <a:rPr lang="tr-TR" dirty="0" smtClean="0"/>
              <a:t>) </a:t>
            </a:r>
            <a:r>
              <a:rPr lang="tr-TR" dirty="0" err="1" smtClean="0"/>
              <a:t>3x1</a:t>
            </a:r>
            <a:r>
              <a:rPr lang="tr-TR" dirty="0" smtClean="0"/>
              <a:t> / 7 gün ( 3 gün içinde %88 kanamayı durdurur</a:t>
            </a:r>
            <a:r>
              <a:rPr lang="tr-TR" dirty="0" smtClean="0"/>
              <a:t>)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dirty="0" err="1" smtClean="0">
                <a:solidFill>
                  <a:srgbClr val="FF0000"/>
                </a:solidFill>
              </a:rPr>
              <a:t>Koagülopati</a:t>
            </a:r>
            <a:r>
              <a:rPr lang="tr-TR" b="1" dirty="0" smtClean="0">
                <a:solidFill>
                  <a:srgbClr val="FF0000"/>
                </a:solidFill>
              </a:rPr>
              <a:t> düşünülmüyorsa </a:t>
            </a:r>
            <a:r>
              <a:rPr lang="tr-TR" b="1" dirty="0" err="1" smtClean="0">
                <a:solidFill>
                  <a:srgbClr val="FF0000"/>
                </a:solidFill>
              </a:rPr>
              <a:t>HORMONAL</a:t>
            </a:r>
            <a:r>
              <a:rPr lang="tr-TR" b="1" dirty="0" smtClean="0">
                <a:solidFill>
                  <a:srgbClr val="FF0000"/>
                </a:solidFill>
              </a:rPr>
              <a:t> TEDAVİ ilk seçenek.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err="1" smtClean="0"/>
              <a:t>Estrojen</a:t>
            </a:r>
            <a:r>
              <a:rPr lang="tr-TR" dirty="0" smtClean="0"/>
              <a:t> </a:t>
            </a:r>
            <a:r>
              <a:rPr lang="tr-TR" dirty="0" err="1" smtClean="0"/>
              <a:t>kontendike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25959"/>
          </a:xfrm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tr-TR" b="1" dirty="0" err="1" smtClean="0"/>
              <a:t>Metroksiprogesteron</a:t>
            </a:r>
            <a:r>
              <a:rPr lang="tr-TR" b="1" dirty="0" smtClean="0"/>
              <a:t> asetat (</a:t>
            </a:r>
            <a:r>
              <a:rPr lang="tr-TR" b="1" dirty="0" err="1" smtClean="0"/>
              <a:t>MPA</a:t>
            </a:r>
            <a:r>
              <a:rPr lang="tr-TR" b="1" dirty="0" smtClean="0"/>
              <a:t>): </a:t>
            </a:r>
            <a:endParaRPr lang="tr-TR" b="1" dirty="0" smtClean="0"/>
          </a:p>
          <a:p>
            <a:pPr marL="457200" indent="-457200">
              <a:buNone/>
            </a:pPr>
            <a:r>
              <a:rPr lang="tr-TR" b="1" dirty="0" smtClean="0"/>
              <a:t> </a:t>
            </a:r>
            <a:r>
              <a:rPr lang="tr-TR" b="1" dirty="0" smtClean="0"/>
              <a:t>      </a:t>
            </a:r>
            <a:r>
              <a:rPr lang="tr-TR" b="1" dirty="0" smtClean="0"/>
              <a:t>20 </a:t>
            </a:r>
            <a:r>
              <a:rPr lang="tr-TR" b="1" dirty="0" smtClean="0"/>
              <a:t>mg (</a:t>
            </a:r>
            <a:r>
              <a:rPr lang="tr-TR" b="1" dirty="0" err="1" smtClean="0"/>
              <a:t>3x1</a:t>
            </a:r>
            <a:r>
              <a:rPr lang="tr-TR" b="1" dirty="0" smtClean="0"/>
              <a:t>)</a:t>
            </a:r>
          </a:p>
          <a:p>
            <a:pPr marL="457200" indent="-457200">
              <a:buNone/>
            </a:pPr>
            <a:r>
              <a:rPr lang="tr-TR" b="1" dirty="0" smtClean="0"/>
              <a:t> </a:t>
            </a:r>
            <a:r>
              <a:rPr lang="tr-TR" b="1" dirty="0" smtClean="0"/>
              <a:t>     </a:t>
            </a:r>
            <a:r>
              <a:rPr lang="tr-TR" b="1" dirty="0" smtClean="0"/>
              <a:t>(%76 akut kanamayı durdurur)</a:t>
            </a:r>
            <a:endParaRPr lang="tr-TR" b="1" dirty="0" smtClean="0"/>
          </a:p>
          <a:p>
            <a:pPr marL="457200" indent="-457200">
              <a:buAutoNum type="arabicPeriod"/>
            </a:pPr>
            <a:endParaRPr lang="tr-TR" b="1" dirty="0" smtClean="0"/>
          </a:p>
          <a:p>
            <a:pPr marL="457200" indent="-457200">
              <a:buNone/>
            </a:pPr>
            <a:r>
              <a:rPr lang="tr-TR" b="1" dirty="0" smtClean="0"/>
              <a:t>2.    </a:t>
            </a:r>
            <a:r>
              <a:rPr lang="tr-TR" b="1" dirty="0" err="1" smtClean="0"/>
              <a:t>Trenaksenamik</a:t>
            </a:r>
            <a:r>
              <a:rPr lang="tr-TR" b="1" dirty="0" smtClean="0"/>
              <a:t> </a:t>
            </a:r>
            <a:r>
              <a:rPr lang="tr-TR" b="1" dirty="0" smtClean="0"/>
              <a:t>asit </a:t>
            </a:r>
            <a:endParaRPr lang="tr-TR" b="1" dirty="0" smtClean="0"/>
          </a:p>
          <a:p>
            <a:pPr marL="457200" indent="-457200">
              <a:buNone/>
            </a:pPr>
            <a:r>
              <a:rPr lang="tr-TR" b="1" dirty="0" smtClean="0"/>
              <a:t> </a:t>
            </a:r>
            <a:r>
              <a:rPr lang="tr-TR" b="1" dirty="0" smtClean="0"/>
              <a:t>      </a:t>
            </a:r>
            <a:r>
              <a:rPr lang="tr-TR" b="1" dirty="0" smtClean="0"/>
              <a:t>( </a:t>
            </a:r>
            <a:r>
              <a:rPr lang="tr-TR" b="1" dirty="0" smtClean="0"/>
              <a:t>1.</a:t>
            </a:r>
            <a:r>
              <a:rPr lang="tr-TR" b="1" dirty="0" err="1" smtClean="0"/>
              <a:t>3gr</a:t>
            </a:r>
            <a:r>
              <a:rPr lang="tr-TR" b="1" dirty="0" smtClean="0"/>
              <a:t> o</a:t>
            </a:r>
            <a:r>
              <a:rPr lang="tr-TR" b="1" dirty="0" smtClean="0"/>
              <a:t>ral </a:t>
            </a:r>
            <a:r>
              <a:rPr lang="tr-TR" b="1" dirty="0" err="1" smtClean="0"/>
              <a:t>3x1</a:t>
            </a:r>
            <a:r>
              <a:rPr lang="tr-TR" b="1" dirty="0" smtClean="0"/>
              <a:t>) </a:t>
            </a:r>
            <a:endParaRPr lang="tr-TR" b="1" dirty="0" smtClean="0"/>
          </a:p>
          <a:p>
            <a:pPr marL="457200" indent="-457200">
              <a:buNone/>
            </a:pPr>
            <a:r>
              <a:rPr lang="tr-TR" b="1" dirty="0" smtClean="0"/>
              <a:t> </a:t>
            </a:r>
            <a:r>
              <a:rPr lang="tr-TR" b="1" dirty="0" smtClean="0"/>
              <a:t>       </a:t>
            </a:r>
            <a:r>
              <a:rPr lang="tr-TR" b="1" dirty="0" smtClean="0"/>
              <a:t>( </a:t>
            </a:r>
            <a:r>
              <a:rPr lang="tr-TR" b="1" dirty="0" smtClean="0"/>
              <a:t>%20-55 kanamayı durdurur)</a:t>
            </a:r>
          </a:p>
          <a:p>
            <a:pPr marL="457200" indent="-457200">
              <a:buNone/>
            </a:pPr>
            <a:endParaRPr lang="tr-TR" b="1" dirty="0" smtClean="0"/>
          </a:p>
          <a:p>
            <a:pPr marL="457200" indent="-457200">
              <a:buNone/>
            </a:pPr>
            <a:r>
              <a:rPr lang="tr-TR" b="1" dirty="0" smtClean="0"/>
              <a:t>3. </a:t>
            </a:r>
            <a:r>
              <a:rPr lang="tr-TR" b="1" dirty="0" err="1" smtClean="0"/>
              <a:t>Intrauterin</a:t>
            </a:r>
            <a:r>
              <a:rPr lang="tr-TR" b="1" dirty="0" smtClean="0"/>
              <a:t> </a:t>
            </a:r>
            <a:r>
              <a:rPr lang="tr-TR" b="1" dirty="0" err="1" smtClean="0"/>
              <a:t>Foley</a:t>
            </a:r>
            <a:r>
              <a:rPr lang="tr-TR" b="1" dirty="0" smtClean="0"/>
              <a:t> (</a:t>
            </a:r>
            <a:r>
              <a:rPr lang="tr-TR" b="1" dirty="0" err="1" smtClean="0"/>
              <a:t>26F</a:t>
            </a:r>
            <a:r>
              <a:rPr lang="tr-TR" b="1" dirty="0" smtClean="0"/>
              <a:t>):30 </a:t>
            </a:r>
            <a:r>
              <a:rPr lang="tr-TR" b="1" dirty="0" err="1" smtClean="0"/>
              <a:t>cc</a:t>
            </a:r>
            <a:r>
              <a:rPr lang="tr-TR" b="1" dirty="0" smtClean="0"/>
              <a:t> şişirilir</a:t>
            </a:r>
          </a:p>
          <a:p>
            <a:pPr marL="457200" indent="-457200">
              <a:buAutoNum type="arabicPeriod"/>
            </a:pPr>
            <a:endParaRPr lang="tr-TR" dirty="0" smtClean="0"/>
          </a:p>
          <a:p>
            <a:pPr marL="457200" indent="-457200">
              <a:buAutoNum type="arabicPeriod"/>
            </a:pPr>
            <a:endParaRPr lang="tr-TR" dirty="0" smtClean="0"/>
          </a:p>
          <a:p>
            <a:pPr marL="457200" indent="-457200">
              <a:buNone/>
            </a:pPr>
            <a:endParaRPr lang="tr-TR" dirty="0" smtClean="0"/>
          </a:p>
          <a:p>
            <a:pPr marL="457200" indent="-457200">
              <a:buNone/>
            </a:pPr>
            <a:endParaRPr lang="tr-TR" dirty="0"/>
          </a:p>
        </p:txBody>
      </p:sp>
      <p:cxnSp>
        <p:nvCxnSpPr>
          <p:cNvPr id="8" name="7 Düz Ok Bağlayıcısı"/>
          <p:cNvCxnSpPr/>
          <p:nvPr/>
        </p:nvCxnSpPr>
        <p:spPr>
          <a:xfrm>
            <a:off x="5572132" y="1142984"/>
            <a:ext cx="785818" cy="42862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Ok Bağlayıcısı"/>
          <p:cNvCxnSpPr/>
          <p:nvPr/>
        </p:nvCxnSpPr>
        <p:spPr>
          <a:xfrm rot="10800000" flipV="1">
            <a:off x="3000364" y="1142984"/>
            <a:ext cx="1009656" cy="41910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Oval"/>
          <p:cNvSpPr/>
          <p:nvPr/>
        </p:nvSpPr>
        <p:spPr>
          <a:xfrm>
            <a:off x="500034" y="4714884"/>
            <a:ext cx="3929090" cy="171451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58" y="1142984"/>
            <a:ext cx="8572560" cy="5548405"/>
          </a:xfrm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42888"/>
            <a:ext cx="82296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Dikdörtgen"/>
          <p:cNvSpPr/>
          <p:nvPr/>
        </p:nvSpPr>
        <p:spPr>
          <a:xfrm>
            <a:off x="3000364" y="6488668"/>
            <a:ext cx="34624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tr-TR" dirty="0" err="1" smtClean="0"/>
              <a:t>Curr</a:t>
            </a:r>
            <a:r>
              <a:rPr lang="tr-TR" dirty="0" smtClean="0"/>
              <a:t> </a:t>
            </a:r>
            <a:r>
              <a:rPr lang="tr-TR" dirty="0" err="1" smtClean="0"/>
              <a:t>Opin</a:t>
            </a:r>
            <a:r>
              <a:rPr lang="tr-TR" dirty="0" smtClean="0"/>
              <a:t> Pediatr 2014.26:413-419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Adolasanda</a:t>
            </a:r>
            <a:r>
              <a:rPr lang="tr-TR" dirty="0" smtClean="0"/>
              <a:t> KOK ve </a:t>
            </a:r>
            <a:r>
              <a:rPr lang="tr-TR" dirty="0" err="1" smtClean="0"/>
              <a:t>LNG</a:t>
            </a:r>
            <a:r>
              <a:rPr lang="tr-TR" dirty="0" smtClean="0"/>
              <a:t>-</a:t>
            </a:r>
            <a:r>
              <a:rPr lang="tr-TR" dirty="0" err="1" smtClean="0"/>
              <a:t>RİA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tr-TR" b="1" dirty="0" smtClean="0">
                <a:ea typeface="ＭＳ Ｐゴシック" pitchFamily="34" charset="-128"/>
              </a:rPr>
              <a:t>KOK </a:t>
            </a:r>
            <a:r>
              <a:rPr lang="tr-TR" b="1" dirty="0" err="1" smtClean="0">
                <a:ea typeface="ＭＳ Ｐゴシック" pitchFamily="34" charset="-128"/>
              </a:rPr>
              <a:t>fertiliteyi</a:t>
            </a:r>
            <a:r>
              <a:rPr lang="tr-TR" b="1" dirty="0" smtClean="0">
                <a:ea typeface="ＭＳ Ｐゴシック" pitchFamily="34" charset="-128"/>
              </a:rPr>
              <a:t> ve hedef kemik kitlesini etkilemez</a:t>
            </a:r>
          </a:p>
          <a:p>
            <a:pPr algn="r">
              <a:buNone/>
            </a:pPr>
            <a:r>
              <a:rPr lang="tr-TR" i="1" dirty="0" smtClean="0">
                <a:ea typeface="ＭＳ Ｐゴシック" pitchFamily="34" charset="-128"/>
              </a:rPr>
              <a:t> </a:t>
            </a:r>
            <a:r>
              <a:rPr lang="en-US" i="1" dirty="0" err="1" smtClean="0">
                <a:solidFill>
                  <a:srgbClr val="558ED5"/>
                </a:solidFill>
                <a:ea typeface="ＭＳ Ｐゴシック" pitchFamily="34" charset="-128"/>
              </a:rPr>
              <a:t>FFPRHC</a:t>
            </a:r>
            <a:r>
              <a:rPr lang="en-US" i="1" dirty="0" smtClean="0">
                <a:solidFill>
                  <a:srgbClr val="558ED5"/>
                </a:solidFill>
                <a:ea typeface="ＭＳ Ｐゴシック" pitchFamily="34" charset="-128"/>
              </a:rPr>
              <a:t>, Faculty of Family Planning and Reproductive</a:t>
            </a:r>
            <a:r>
              <a:rPr lang="tr-TR" i="1" dirty="0" smtClean="0">
                <a:solidFill>
                  <a:srgbClr val="558ED5"/>
                </a:solidFill>
                <a:ea typeface="ＭＳ Ｐゴシック" pitchFamily="34" charset="-128"/>
              </a:rPr>
              <a:t> </a:t>
            </a:r>
            <a:r>
              <a:rPr lang="en-US" i="1" dirty="0" smtClean="0">
                <a:solidFill>
                  <a:srgbClr val="558ED5"/>
                </a:solidFill>
                <a:ea typeface="ＭＳ Ｐゴシック" pitchFamily="34" charset="-128"/>
              </a:rPr>
              <a:t>Health Care Clinical Effectiveness Unit. </a:t>
            </a:r>
            <a:r>
              <a:rPr lang="en-US" i="1" dirty="0" err="1" smtClean="0">
                <a:solidFill>
                  <a:srgbClr val="558ED5"/>
                </a:solidFill>
                <a:ea typeface="ＭＳ Ｐゴシック" pitchFamily="34" charset="-128"/>
              </a:rPr>
              <a:t>FFPRHC</a:t>
            </a:r>
            <a:r>
              <a:rPr lang="en-US" i="1" dirty="0" smtClean="0">
                <a:solidFill>
                  <a:srgbClr val="558ED5"/>
                </a:solidFill>
                <a:ea typeface="ＭＳ Ｐゴシック" pitchFamily="34" charset="-128"/>
              </a:rPr>
              <a:t> Guideline</a:t>
            </a:r>
            <a:r>
              <a:rPr lang="tr-TR" i="1" dirty="0" smtClean="0">
                <a:solidFill>
                  <a:srgbClr val="558ED5"/>
                </a:solidFill>
                <a:ea typeface="ＭＳ Ｐゴシック" pitchFamily="34" charset="-128"/>
              </a:rPr>
              <a:t> </a:t>
            </a:r>
            <a:r>
              <a:rPr lang="en-US" i="1" dirty="0" smtClean="0">
                <a:solidFill>
                  <a:srgbClr val="558ED5"/>
                </a:solidFill>
                <a:ea typeface="ＭＳ Ｐゴシック" pitchFamily="34" charset="-128"/>
              </a:rPr>
              <a:t>(October 2004).</a:t>
            </a:r>
            <a:r>
              <a:rPr lang="tr-TR" i="1" dirty="0" smtClean="0">
                <a:solidFill>
                  <a:srgbClr val="558ED5"/>
                </a:solidFill>
                <a:ea typeface="ＭＳ Ｐゴシック" pitchFamily="34" charset="-128"/>
              </a:rPr>
              <a:t> </a:t>
            </a:r>
            <a:r>
              <a:rPr lang="en-US" i="1" dirty="0" smtClean="0">
                <a:solidFill>
                  <a:srgbClr val="558ED5"/>
                </a:solidFill>
                <a:ea typeface="ＭＳ Ｐゴシック" pitchFamily="34" charset="-128"/>
              </a:rPr>
              <a:t>Contraceptive choices for young people.</a:t>
            </a:r>
            <a:r>
              <a:rPr lang="tr-TR" i="1" dirty="0" smtClean="0">
                <a:solidFill>
                  <a:srgbClr val="558ED5"/>
                </a:solidFill>
                <a:ea typeface="ＭＳ Ｐゴシック" pitchFamily="34" charset="-128"/>
              </a:rPr>
              <a:t> </a:t>
            </a:r>
            <a:r>
              <a:rPr lang="en-US" i="1" dirty="0" smtClean="0">
                <a:solidFill>
                  <a:srgbClr val="558ED5"/>
                </a:solidFill>
                <a:ea typeface="ＭＳ Ｐゴシック" pitchFamily="34" charset="-128"/>
              </a:rPr>
              <a:t>J </a:t>
            </a:r>
            <a:r>
              <a:rPr lang="en-US" i="1" dirty="0" err="1" smtClean="0">
                <a:solidFill>
                  <a:srgbClr val="558ED5"/>
                </a:solidFill>
                <a:ea typeface="ＭＳ Ｐゴシック" pitchFamily="34" charset="-128"/>
              </a:rPr>
              <a:t>Fam</a:t>
            </a:r>
            <a:r>
              <a:rPr lang="en-US" i="1" dirty="0" smtClean="0">
                <a:solidFill>
                  <a:srgbClr val="558ED5"/>
                </a:solidFill>
                <a:ea typeface="ＭＳ Ｐゴシック" pitchFamily="34" charset="-128"/>
              </a:rPr>
              <a:t> Plan </a:t>
            </a:r>
            <a:r>
              <a:rPr lang="en-US" i="1" dirty="0" err="1" smtClean="0">
                <a:solidFill>
                  <a:srgbClr val="558ED5"/>
                </a:solidFill>
                <a:ea typeface="ＭＳ Ｐゴシック" pitchFamily="34" charset="-128"/>
              </a:rPr>
              <a:t>Reprod</a:t>
            </a:r>
            <a:r>
              <a:rPr lang="en-US" i="1" dirty="0" smtClean="0">
                <a:solidFill>
                  <a:srgbClr val="558ED5"/>
                </a:solidFill>
                <a:ea typeface="ＭＳ Ｐゴシック" pitchFamily="34" charset="-128"/>
              </a:rPr>
              <a:t> Health Care 2004; 30:237-51.</a:t>
            </a:r>
            <a:endParaRPr lang="tr-TR" i="1" dirty="0" smtClean="0">
              <a:solidFill>
                <a:srgbClr val="558ED5"/>
              </a:solidFill>
              <a:ea typeface="ＭＳ Ｐゴシック" pitchFamily="34" charset="-128"/>
            </a:endParaRPr>
          </a:p>
          <a:p>
            <a:pPr>
              <a:buNone/>
            </a:pPr>
            <a:r>
              <a:rPr lang="tr-TR" b="1" dirty="0" smtClean="0">
                <a:ea typeface="ＭＳ Ｐゴシック" pitchFamily="34" charset="-128"/>
              </a:rPr>
              <a:t>KOK  boy uzunluğunu etkilemez</a:t>
            </a:r>
          </a:p>
          <a:p>
            <a:pPr algn="r">
              <a:buNone/>
            </a:pPr>
            <a:r>
              <a:rPr lang="tr-TR" i="1" dirty="0" smtClean="0">
                <a:solidFill>
                  <a:srgbClr val="558ED5"/>
                </a:solidFill>
                <a:ea typeface="ＭＳ Ｐゴシック" pitchFamily="34" charset="-128"/>
              </a:rPr>
              <a:t>Williams C, </a:t>
            </a:r>
            <a:r>
              <a:rPr lang="tr-TR" i="1" dirty="0" err="1" smtClean="0">
                <a:solidFill>
                  <a:srgbClr val="558ED5"/>
                </a:solidFill>
                <a:ea typeface="ＭＳ Ｐゴシック" pitchFamily="34" charset="-128"/>
              </a:rPr>
              <a:t>Creighton</a:t>
            </a:r>
            <a:r>
              <a:rPr lang="tr-TR" i="1" dirty="0" smtClean="0">
                <a:solidFill>
                  <a:srgbClr val="558ED5"/>
                </a:solidFill>
                <a:ea typeface="ＭＳ Ｐゴシック" pitchFamily="34" charset="-128"/>
              </a:rPr>
              <a:t> S. </a:t>
            </a:r>
            <a:r>
              <a:rPr lang="tr-TR" i="1" dirty="0" err="1" smtClean="0">
                <a:solidFill>
                  <a:srgbClr val="558ED5"/>
                </a:solidFill>
                <a:ea typeface="ＭＳ Ｐゴシック" pitchFamily="34" charset="-128"/>
              </a:rPr>
              <a:t>Menstrual</a:t>
            </a:r>
            <a:r>
              <a:rPr lang="tr-TR" i="1" dirty="0" smtClean="0">
                <a:solidFill>
                  <a:srgbClr val="558ED5"/>
                </a:solidFill>
                <a:ea typeface="ＭＳ Ｐゴシック" pitchFamily="34" charset="-128"/>
              </a:rPr>
              <a:t> </a:t>
            </a:r>
            <a:r>
              <a:rPr lang="tr-TR" i="1" dirty="0" err="1" smtClean="0">
                <a:solidFill>
                  <a:srgbClr val="558ED5"/>
                </a:solidFill>
                <a:ea typeface="ＭＳ Ｐゴシック" pitchFamily="34" charset="-128"/>
              </a:rPr>
              <a:t>disorders</a:t>
            </a:r>
            <a:r>
              <a:rPr lang="tr-TR" i="1" dirty="0" smtClean="0">
                <a:solidFill>
                  <a:srgbClr val="558ED5"/>
                </a:solidFill>
                <a:ea typeface="ＭＳ Ｐゴシック" pitchFamily="34" charset="-128"/>
              </a:rPr>
              <a:t> in </a:t>
            </a:r>
            <a:r>
              <a:rPr lang="tr-TR" i="1" dirty="0" err="1" smtClean="0">
                <a:solidFill>
                  <a:srgbClr val="558ED5"/>
                </a:solidFill>
                <a:ea typeface="ＭＳ Ｐゴシック" pitchFamily="34" charset="-128"/>
              </a:rPr>
              <a:t>adolescents</a:t>
            </a:r>
            <a:r>
              <a:rPr lang="tr-TR" i="1" dirty="0" smtClean="0">
                <a:solidFill>
                  <a:srgbClr val="558ED5"/>
                </a:solidFill>
                <a:ea typeface="ＭＳ Ｐゴシック" pitchFamily="34" charset="-128"/>
              </a:rPr>
              <a:t>: </a:t>
            </a:r>
            <a:r>
              <a:rPr lang="tr-TR" i="1" dirty="0" err="1" smtClean="0">
                <a:solidFill>
                  <a:srgbClr val="558ED5"/>
                </a:solidFill>
                <a:ea typeface="ＭＳ Ｐゴシック" pitchFamily="34" charset="-128"/>
              </a:rPr>
              <a:t>Review</a:t>
            </a:r>
            <a:r>
              <a:rPr lang="tr-TR" i="1" dirty="0" smtClean="0">
                <a:solidFill>
                  <a:srgbClr val="558ED5"/>
                </a:solidFill>
                <a:ea typeface="ＭＳ Ｐゴシック" pitchFamily="34" charset="-128"/>
              </a:rPr>
              <a:t> of </a:t>
            </a:r>
            <a:r>
              <a:rPr lang="tr-TR" i="1" dirty="0" err="1" smtClean="0">
                <a:solidFill>
                  <a:srgbClr val="558ED5"/>
                </a:solidFill>
                <a:ea typeface="ＭＳ Ｐゴシック" pitchFamily="34" charset="-128"/>
              </a:rPr>
              <a:t>current</a:t>
            </a:r>
            <a:r>
              <a:rPr lang="tr-TR" i="1" dirty="0" smtClean="0">
                <a:solidFill>
                  <a:srgbClr val="558ED5"/>
                </a:solidFill>
                <a:ea typeface="ＭＳ Ｐゴシック" pitchFamily="34" charset="-128"/>
              </a:rPr>
              <a:t> </a:t>
            </a:r>
            <a:r>
              <a:rPr lang="tr-TR" i="1" dirty="0" err="1" smtClean="0">
                <a:solidFill>
                  <a:srgbClr val="558ED5"/>
                </a:solidFill>
                <a:ea typeface="ＭＳ Ｐゴシック" pitchFamily="34" charset="-128"/>
              </a:rPr>
              <a:t>practice</a:t>
            </a:r>
            <a:r>
              <a:rPr lang="tr-TR" i="1" dirty="0" smtClean="0">
                <a:solidFill>
                  <a:srgbClr val="558ED5"/>
                </a:solidFill>
                <a:ea typeface="ＭＳ Ｐゴシック" pitchFamily="34" charset="-128"/>
              </a:rPr>
              <a:t>. </a:t>
            </a:r>
            <a:r>
              <a:rPr lang="tr-TR" i="1" dirty="0" err="1" smtClean="0">
                <a:solidFill>
                  <a:srgbClr val="558ED5"/>
                </a:solidFill>
                <a:ea typeface="ＭＳ Ｐゴシック" pitchFamily="34" charset="-128"/>
              </a:rPr>
              <a:t>Horm</a:t>
            </a:r>
            <a:r>
              <a:rPr lang="tr-TR" i="1" dirty="0" smtClean="0">
                <a:solidFill>
                  <a:srgbClr val="558ED5"/>
                </a:solidFill>
                <a:ea typeface="ＭＳ Ｐゴシック" pitchFamily="34" charset="-128"/>
              </a:rPr>
              <a:t> </a:t>
            </a:r>
            <a:r>
              <a:rPr lang="tr-TR" i="1" dirty="0" err="1" smtClean="0">
                <a:solidFill>
                  <a:srgbClr val="558ED5"/>
                </a:solidFill>
                <a:ea typeface="ＭＳ Ｐゴシック" pitchFamily="34" charset="-128"/>
              </a:rPr>
              <a:t>Res</a:t>
            </a:r>
            <a:r>
              <a:rPr lang="tr-TR" i="1" dirty="0" smtClean="0">
                <a:solidFill>
                  <a:srgbClr val="558ED5"/>
                </a:solidFill>
                <a:ea typeface="ＭＳ Ｐゴシック" pitchFamily="34" charset="-128"/>
              </a:rPr>
              <a:t> </a:t>
            </a:r>
            <a:r>
              <a:rPr lang="tr-TR" i="1" dirty="0" err="1" smtClean="0">
                <a:solidFill>
                  <a:srgbClr val="558ED5"/>
                </a:solidFill>
                <a:ea typeface="ＭＳ Ｐゴシック" pitchFamily="34" charset="-128"/>
              </a:rPr>
              <a:t>Paediatr</a:t>
            </a:r>
            <a:r>
              <a:rPr lang="tr-TR" i="1" dirty="0" smtClean="0">
                <a:solidFill>
                  <a:srgbClr val="558ED5"/>
                </a:solidFill>
                <a:ea typeface="ＭＳ Ｐゴシック" pitchFamily="34" charset="-128"/>
              </a:rPr>
              <a:t> 2012;78:135-143.</a:t>
            </a:r>
          </a:p>
          <a:p>
            <a:pPr>
              <a:lnSpc>
                <a:spcPct val="80000"/>
              </a:lnSpc>
              <a:buNone/>
            </a:pPr>
            <a:r>
              <a:rPr lang="tr-TR" b="1" dirty="0" err="1" smtClean="0">
                <a:ea typeface="ＭＳ Ｐゴシック" pitchFamily="34" charset="-128"/>
              </a:rPr>
              <a:t>Adolesanlarda</a:t>
            </a:r>
            <a:r>
              <a:rPr lang="tr-TR" b="1" dirty="0" smtClean="0">
                <a:ea typeface="ＭＳ Ｐゴシック" pitchFamily="34" charset="-128"/>
              </a:rPr>
              <a:t> </a:t>
            </a:r>
            <a:r>
              <a:rPr lang="tr-TR" b="1" dirty="0" err="1" smtClean="0">
                <a:ea typeface="ＭＳ Ｐゴシック" pitchFamily="34" charset="-128"/>
              </a:rPr>
              <a:t>RİA</a:t>
            </a:r>
            <a:r>
              <a:rPr lang="tr-TR" b="1" dirty="0" smtClean="0">
                <a:ea typeface="ＭＳ Ｐゴシック" pitchFamily="34" charset="-128"/>
              </a:rPr>
              <a:t> kullanımı güvenli  (</a:t>
            </a:r>
            <a:r>
              <a:rPr lang="tr-TR" b="1" dirty="0" err="1" smtClean="0">
                <a:ea typeface="ＭＳ Ｐゴシック" pitchFamily="34" charset="-128"/>
              </a:rPr>
              <a:t>ACOG</a:t>
            </a:r>
            <a:r>
              <a:rPr lang="tr-TR" b="1" dirty="0" smtClean="0">
                <a:ea typeface="ＭＳ Ｐゴシック" pitchFamily="34" charset="-128"/>
              </a:rPr>
              <a:t> 2007)</a:t>
            </a:r>
          </a:p>
          <a:p>
            <a:pPr>
              <a:lnSpc>
                <a:spcPct val="80000"/>
              </a:lnSpc>
            </a:pPr>
            <a:endParaRPr lang="tr-TR" b="1" dirty="0" smtClean="0">
              <a:ea typeface="ＭＳ Ｐゴシック" pitchFamily="34" charset="-128"/>
            </a:endParaRPr>
          </a:p>
          <a:p>
            <a:pPr algn="r">
              <a:lnSpc>
                <a:spcPct val="80000"/>
              </a:lnSpc>
              <a:buNone/>
            </a:pPr>
            <a:r>
              <a:rPr lang="en-US" i="1" dirty="0" smtClean="0">
                <a:solidFill>
                  <a:srgbClr val="558ED5"/>
                </a:solidFill>
                <a:ea typeface="ＭＳ Ｐゴシック" pitchFamily="34" charset="-128"/>
              </a:rPr>
              <a:t>American College of Obstetricians and Gynecologists:</a:t>
            </a:r>
            <a:r>
              <a:rPr lang="tr-TR" i="1" dirty="0" smtClean="0">
                <a:solidFill>
                  <a:srgbClr val="558ED5"/>
                </a:solidFill>
                <a:ea typeface="ＭＳ Ｐゴシック" pitchFamily="34" charset="-128"/>
              </a:rPr>
              <a:t> </a:t>
            </a:r>
            <a:r>
              <a:rPr lang="en-US" i="1" dirty="0" err="1" smtClean="0">
                <a:solidFill>
                  <a:srgbClr val="558ED5"/>
                </a:solidFill>
                <a:ea typeface="ＭＳ Ｐゴシック" pitchFamily="34" charset="-128"/>
              </a:rPr>
              <a:t>ACOG</a:t>
            </a:r>
            <a:r>
              <a:rPr lang="en-US" i="1" dirty="0" smtClean="0">
                <a:solidFill>
                  <a:srgbClr val="558ED5"/>
                </a:solidFill>
                <a:ea typeface="ＭＳ Ｐゴシック" pitchFamily="34" charset="-128"/>
              </a:rPr>
              <a:t> Committee Opinion No. 392, December 2007:</a:t>
            </a:r>
            <a:r>
              <a:rPr lang="tr-TR" i="1" dirty="0" smtClean="0">
                <a:solidFill>
                  <a:srgbClr val="558ED5"/>
                </a:solidFill>
                <a:ea typeface="ＭＳ Ｐゴシック" pitchFamily="34" charset="-128"/>
              </a:rPr>
              <a:t> </a:t>
            </a:r>
            <a:r>
              <a:rPr lang="tr-TR" i="1" dirty="0" err="1" smtClean="0">
                <a:solidFill>
                  <a:srgbClr val="558ED5"/>
                </a:solidFill>
                <a:ea typeface="ＭＳ Ｐゴシック" pitchFamily="34" charset="-128"/>
              </a:rPr>
              <a:t>Intrauterine</a:t>
            </a:r>
            <a:r>
              <a:rPr lang="tr-TR" i="1" dirty="0" smtClean="0">
                <a:solidFill>
                  <a:srgbClr val="558ED5"/>
                </a:solidFill>
                <a:ea typeface="ＭＳ Ｐゴシック" pitchFamily="34" charset="-128"/>
              </a:rPr>
              <a:t> device </a:t>
            </a:r>
            <a:r>
              <a:rPr lang="tr-TR" i="1" dirty="0" err="1" smtClean="0">
                <a:solidFill>
                  <a:srgbClr val="558ED5"/>
                </a:solidFill>
                <a:ea typeface="ＭＳ Ｐゴシック" pitchFamily="34" charset="-128"/>
              </a:rPr>
              <a:t>and</a:t>
            </a:r>
            <a:r>
              <a:rPr lang="tr-TR" i="1" dirty="0" smtClean="0">
                <a:solidFill>
                  <a:srgbClr val="558ED5"/>
                </a:solidFill>
                <a:ea typeface="ＭＳ Ｐゴシック" pitchFamily="34" charset="-128"/>
              </a:rPr>
              <a:t> </a:t>
            </a:r>
            <a:r>
              <a:rPr lang="tr-TR" i="1" dirty="0" err="1" smtClean="0">
                <a:solidFill>
                  <a:srgbClr val="558ED5"/>
                </a:solidFill>
                <a:ea typeface="ＭＳ Ｐゴシック" pitchFamily="34" charset="-128"/>
              </a:rPr>
              <a:t>adolescents</a:t>
            </a:r>
            <a:r>
              <a:rPr lang="tr-TR" i="1" dirty="0" smtClean="0">
                <a:solidFill>
                  <a:srgbClr val="558ED5"/>
                </a:solidFill>
                <a:ea typeface="ＭＳ Ｐゴシック" pitchFamily="34" charset="-128"/>
              </a:rPr>
              <a:t>. </a:t>
            </a:r>
            <a:r>
              <a:rPr lang="tr-TR" i="1" dirty="0" err="1" smtClean="0">
                <a:solidFill>
                  <a:srgbClr val="558ED5"/>
                </a:solidFill>
                <a:ea typeface="ＭＳ Ｐゴシック" pitchFamily="34" charset="-128"/>
              </a:rPr>
              <a:t>Obstet</a:t>
            </a:r>
            <a:r>
              <a:rPr lang="tr-TR" i="1" dirty="0" smtClean="0">
                <a:solidFill>
                  <a:srgbClr val="558ED5"/>
                </a:solidFill>
                <a:ea typeface="ＭＳ Ｐゴシック" pitchFamily="34" charset="-128"/>
              </a:rPr>
              <a:t> </a:t>
            </a:r>
            <a:r>
              <a:rPr lang="tr-TR" i="1" dirty="0" err="1" smtClean="0">
                <a:solidFill>
                  <a:srgbClr val="558ED5"/>
                </a:solidFill>
                <a:ea typeface="ＭＳ Ｐゴシック" pitchFamily="34" charset="-128"/>
              </a:rPr>
              <a:t>Gynecol</a:t>
            </a:r>
            <a:r>
              <a:rPr lang="tr-TR" i="1" dirty="0" smtClean="0">
                <a:solidFill>
                  <a:srgbClr val="558ED5"/>
                </a:solidFill>
                <a:ea typeface="ＭＳ Ｐゴシック" pitchFamily="34" charset="-128"/>
              </a:rPr>
              <a:t> 2007; 110:1493</a:t>
            </a:r>
          </a:p>
          <a:p>
            <a:pPr algn="r">
              <a:lnSpc>
                <a:spcPct val="80000"/>
              </a:lnSpc>
              <a:buNone/>
            </a:pPr>
            <a:endParaRPr lang="tr-TR" b="1" dirty="0" smtClean="0">
              <a:solidFill>
                <a:srgbClr val="00B0F0"/>
              </a:solidFill>
              <a:ea typeface="ＭＳ Ｐゴシック" pitchFamily="34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tr-TR" b="1" dirty="0" err="1" smtClean="0">
                <a:solidFill>
                  <a:srgbClr val="000000"/>
                </a:solidFill>
                <a:ea typeface="ＭＳ Ｐゴシック" pitchFamily="34" charset="-128"/>
              </a:rPr>
              <a:t>LNG</a:t>
            </a:r>
            <a:r>
              <a:rPr lang="tr-TR" b="1" dirty="0" smtClean="0">
                <a:solidFill>
                  <a:srgbClr val="000000"/>
                </a:solidFill>
                <a:ea typeface="ＭＳ Ｐゴシック" pitchFamily="34" charset="-128"/>
              </a:rPr>
              <a:t>-</a:t>
            </a:r>
            <a:r>
              <a:rPr lang="tr-TR" b="1" dirty="0" err="1" smtClean="0">
                <a:solidFill>
                  <a:srgbClr val="000000"/>
                </a:solidFill>
                <a:ea typeface="ＭＳ Ｐゴシック" pitchFamily="34" charset="-128"/>
              </a:rPr>
              <a:t>RİA</a:t>
            </a:r>
            <a:r>
              <a:rPr lang="tr-TR" b="1" dirty="0" smtClean="0">
                <a:solidFill>
                  <a:srgbClr val="000000"/>
                </a:solidFill>
                <a:ea typeface="ＭＳ Ｐゴシック" pitchFamily="34" charset="-128"/>
              </a:rPr>
              <a:t> her yaş grubuna önerilebilir</a:t>
            </a:r>
          </a:p>
          <a:p>
            <a:pPr algn="r">
              <a:lnSpc>
                <a:spcPct val="80000"/>
              </a:lnSpc>
            </a:pPr>
            <a:endParaRPr lang="tr-TR" i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algn="r">
              <a:lnSpc>
                <a:spcPct val="80000"/>
              </a:lnSpc>
              <a:buNone/>
            </a:pPr>
            <a:r>
              <a:rPr lang="en-US" i="1" dirty="0" err="1" smtClean="0">
                <a:solidFill>
                  <a:srgbClr val="558ED5"/>
                </a:solidFill>
                <a:ea typeface="ＭＳ Ｐゴシック" pitchFamily="34" charset="-128"/>
              </a:rPr>
              <a:t>Hurskainen</a:t>
            </a:r>
            <a:r>
              <a:rPr lang="en-US" i="1" dirty="0" smtClean="0">
                <a:solidFill>
                  <a:srgbClr val="558ED5"/>
                </a:solidFill>
                <a:ea typeface="ＭＳ Ｐゴシック" pitchFamily="34" charset="-128"/>
              </a:rPr>
              <a:t> R et al. Clinical outcomes and costs with the </a:t>
            </a:r>
            <a:r>
              <a:rPr lang="en-US" i="1" dirty="0" err="1" smtClean="0">
                <a:solidFill>
                  <a:srgbClr val="558ED5"/>
                </a:solidFill>
                <a:ea typeface="ＭＳ Ｐゴシック" pitchFamily="34" charset="-128"/>
              </a:rPr>
              <a:t>levonorgestrel</a:t>
            </a:r>
            <a:r>
              <a:rPr lang="en-US" i="1" dirty="0" smtClean="0">
                <a:solidFill>
                  <a:srgbClr val="558ED5"/>
                </a:solidFill>
                <a:ea typeface="ＭＳ Ｐゴシック" pitchFamily="34" charset="-128"/>
              </a:rPr>
              <a:t>-releasing intrauterine system or hysterectomy for treatment of </a:t>
            </a:r>
            <a:r>
              <a:rPr lang="en-US" i="1" dirty="0" err="1" smtClean="0">
                <a:solidFill>
                  <a:srgbClr val="558ED5"/>
                </a:solidFill>
                <a:ea typeface="ＭＳ Ｐゴシック" pitchFamily="34" charset="-128"/>
              </a:rPr>
              <a:t>menorrhagia</a:t>
            </a:r>
            <a:r>
              <a:rPr lang="en-US" i="1" dirty="0" smtClean="0">
                <a:solidFill>
                  <a:srgbClr val="558ED5"/>
                </a:solidFill>
                <a:ea typeface="ＭＳ Ｐゴシック" pitchFamily="34" charset="-128"/>
              </a:rPr>
              <a:t>: randomized trial 5-year follow-up. </a:t>
            </a:r>
            <a:r>
              <a:rPr lang="en-US" i="1" dirty="0" err="1" smtClean="0">
                <a:solidFill>
                  <a:srgbClr val="558ED5"/>
                </a:solidFill>
                <a:ea typeface="ＭＳ Ｐゴシック" pitchFamily="34" charset="-128"/>
              </a:rPr>
              <a:t>JAMA</a:t>
            </a:r>
            <a:r>
              <a:rPr lang="en-US" i="1" dirty="0" smtClean="0">
                <a:solidFill>
                  <a:srgbClr val="558ED5"/>
                </a:solidFill>
                <a:ea typeface="ＭＳ Ｐゴシック" pitchFamily="34" charset="-128"/>
              </a:rPr>
              <a:t> 2004; 291: 1456-1463</a:t>
            </a:r>
            <a:r>
              <a:rPr lang="en-US" b="1" dirty="0" smtClean="0">
                <a:solidFill>
                  <a:srgbClr val="558ED5"/>
                </a:solidFill>
                <a:ea typeface="ＭＳ Ｐゴシック" pitchFamily="34" charset="-128"/>
              </a:rPr>
              <a:t>. </a:t>
            </a:r>
          </a:p>
          <a:p>
            <a:pPr>
              <a:lnSpc>
                <a:spcPct val="80000"/>
              </a:lnSpc>
            </a:pPr>
            <a:endParaRPr lang="tr-TR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>
              <a:lnSpc>
                <a:spcPct val="80000"/>
              </a:lnSpc>
              <a:buNone/>
            </a:pPr>
            <a:endParaRPr lang="tr-TR" sz="2400" dirty="0" smtClean="0">
              <a:solidFill>
                <a:srgbClr val="558ED5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Yapısal Olan            Yapısal Olmayan</a:t>
            </a:r>
            <a:endParaRPr lang="tr-TR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LENOVO\Downloads\International-Federation-of-Gynecology-and-Obstetrics-PALM-COEIN-abnormal-uterine (1)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57299"/>
            <a:ext cx="9144000" cy="4206096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1142976" y="5000636"/>
            <a:ext cx="72866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PALM</a:t>
            </a:r>
            <a:r>
              <a:rPr lang="tr-T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</a:t>
            </a:r>
            <a:r>
              <a:rPr lang="tr-TR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COEIN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714348" y="5934670"/>
            <a:ext cx="778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i="1" dirty="0" err="1" smtClean="0"/>
              <a:t>Munro</a:t>
            </a:r>
            <a:r>
              <a:rPr lang="tr-TR" i="1" dirty="0" smtClean="0"/>
              <a:t> MG, et al, </a:t>
            </a:r>
            <a:r>
              <a:rPr lang="tr-TR" i="1" dirty="0" err="1" smtClean="0"/>
              <a:t>FIGO</a:t>
            </a:r>
            <a:r>
              <a:rPr lang="tr-TR" i="1" dirty="0" smtClean="0"/>
              <a:t> </a:t>
            </a:r>
            <a:r>
              <a:rPr lang="tr-TR" i="1" dirty="0" err="1" smtClean="0"/>
              <a:t>classification</a:t>
            </a:r>
            <a:r>
              <a:rPr lang="tr-TR" i="1" dirty="0" smtClean="0"/>
              <a:t> </a:t>
            </a:r>
            <a:r>
              <a:rPr lang="tr-TR" i="1" dirty="0" err="1" smtClean="0"/>
              <a:t>system</a:t>
            </a:r>
            <a:r>
              <a:rPr lang="tr-TR" i="1" dirty="0" smtClean="0"/>
              <a:t> (</a:t>
            </a:r>
            <a:r>
              <a:rPr lang="tr-TR" i="1" dirty="0" err="1" smtClean="0"/>
              <a:t>PALM</a:t>
            </a:r>
            <a:r>
              <a:rPr lang="tr-TR" i="1" dirty="0" smtClean="0"/>
              <a:t>-</a:t>
            </a:r>
            <a:r>
              <a:rPr lang="tr-TR" i="1" dirty="0" err="1" smtClean="0"/>
              <a:t>COEIN</a:t>
            </a:r>
            <a:r>
              <a:rPr lang="tr-TR" i="1" dirty="0" smtClean="0"/>
              <a:t>) </a:t>
            </a:r>
            <a:r>
              <a:rPr lang="tr-TR" i="1" dirty="0" err="1" smtClean="0"/>
              <a:t>for</a:t>
            </a:r>
            <a:r>
              <a:rPr lang="tr-TR" i="1" dirty="0" smtClean="0"/>
              <a:t> </a:t>
            </a:r>
            <a:r>
              <a:rPr lang="tr-TR" i="1" dirty="0" err="1" smtClean="0"/>
              <a:t>causes</a:t>
            </a:r>
            <a:r>
              <a:rPr lang="tr-TR" i="1" dirty="0" smtClean="0"/>
              <a:t> of </a:t>
            </a:r>
            <a:r>
              <a:rPr lang="tr-TR" i="1" dirty="0" err="1" smtClean="0"/>
              <a:t>abnormal</a:t>
            </a:r>
            <a:r>
              <a:rPr lang="tr-TR" i="1" dirty="0" smtClean="0"/>
              <a:t> </a:t>
            </a:r>
            <a:r>
              <a:rPr lang="tr-TR" i="1" dirty="0" err="1" smtClean="0"/>
              <a:t>uterine</a:t>
            </a:r>
            <a:r>
              <a:rPr lang="tr-TR" i="1" dirty="0" smtClean="0"/>
              <a:t> </a:t>
            </a:r>
            <a:r>
              <a:rPr lang="tr-TR" i="1" dirty="0" err="1" smtClean="0"/>
              <a:t>bleeding</a:t>
            </a:r>
            <a:r>
              <a:rPr lang="tr-TR" i="1" dirty="0" smtClean="0"/>
              <a:t> in </a:t>
            </a:r>
            <a:r>
              <a:rPr lang="tr-TR" i="1" dirty="0" err="1" smtClean="0"/>
              <a:t>nongravid</a:t>
            </a:r>
            <a:r>
              <a:rPr lang="tr-TR" i="1" dirty="0" smtClean="0"/>
              <a:t> </a:t>
            </a:r>
            <a:r>
              <a:rPr lang="tr-TR" i="1" dirty="0" err="1" smtClean="0"/>
              <a:t>women</a:t>
            </a:r>
            <a:r>
              <a:rPr lang="tr-TR" i="1" dirty="0" smtClean="0"/>
              <a:t> of </a:t>
            </a:r>
            <a:r>
              <a:rPr lang="tr-TR" i="1" dirty="0" err="1" smtClean="0"/>
              <a:t>reproductive</a:t>
            </a:r>
            <a:r>
              <a:rPr lang="tr-TR" i="1" dirty="0" smtClean="0"/>
              <a:t> </a:t>
            </a:r>
            <a:r>
              <a:rPr lang="tr-TR" i="1" dirty="0" err="1" smtClean="0"/>
              <a:t>age</a:t>
            </a:r>
            <a:r>
              <a:rPr lang="tr-TR" i="1" dirty="0" smtClean="0"/>
              <a:t>, </a:t>
            </a:r>
          </a:p>
          <a:p>
            <a:r>
              <a:rPr lang="tr-TR" i="1" dirty="0" err="1" smtClean="0"/>
              <a:t>Int</a:t>
            </a:r>
            <a:r>
              <a:rPr lang="tr-TR" i="1" dirty="0" smtClean="0"/>
              <a:t> J </a:t>
            </a:r>
            <a:r>
              <a:rPr lang="tr-TR" i="1" dirty="0" err="1" smtClean="0"/>
              <a:t>Gynecol</a:t>
            </a:r>
            <a:r>
              <a:rPr lang="tr-TR" i="1" dirty="0" smtClean="0"/>
              <a:t> </a:t>
            </a:r>
            <a:r>
              <a:rPr lang="tr-TR" i="1" dirty="0" err="1" smtClean="0"/>
              <a:t>Obstet</a:t>
            </a:r>
            <a:r>
              <a:rPr lang="tr-TR" i="1" dirty="0" smtClean="0"/>
              <a:t> (2011)</a:t>
            </a:r>
            <a:endParaRPr lang="tr-TR" i="1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KOK kullanımı sırasında </a:t>
            </a:r>
            <a:r>
              <a:rPr lang="tr-TR" dirty="0" err="1" smtClean="0"/>
              <a:t>irregüler</a:t>
            </a:r>
            <a:r>
              <a:rPr lang="tr-TR" dirty="0" smtClean="0"/>
              <a:t> kanama olursa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Düzensiz kanama en sık KOK bırakma sebebidir. KOK kullanımının ilk 3 ayında olabilir. Sonra giderek azalır (%</a:t>
            </a:r>
            <a:r>
              <a:rPr lang="tr-TR" dirty="0" smtClean="0"/>
              <a:t>10, 1 yıl sonunda).  </a:t>
            </a:r>
            <a:r>
              <a:rPr lang="tr-TR" dirty="0" smtClean="0"/>
              <a:t>En çok sorulan soru </a:t>
            </a:r>
            <a:r>
              <a:rPr lang="tr-TR" dirty="0" err="1" smtClean="0"/>
              <a:t>irregüler</a:t>
            </a:r>
            <a:r>
              <a:rPr lang="tr-TR" dirty="0" smtClean="0"/>
              <a:t> kanamaların olması </a:t>
            </a:r>
            <a:r>
              <a:rPr lang="tr-TR" dirty="0" err="1" smtClean="0"/>
              <a:t>kontraseptif</a:t>
            </a:r>
            <a:r>
              <a:rPr lang="tr-TR" dirty="0" smtClean="0"/>
              <a:t>  etkiyi azaltır mı ? Hayır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Ara kanamalarda ne yapalım ?</a:t>
            </a:r>
            <a:endParaRPr lang="tr-TR" dirty="0" smtClean="0"/>
          </a:p>
          <a:p>
            <a:r>
              <a:rPr lang="tr-TR" dirty="0" smtClean="0"/>
              <a:t>1</a:t>
            </a:r>
            <a:r>
              <a:rPr lang="tr-TR" dirty="0" smtClean="0"/>
              <a:t>. </a:t>
            </a:r>
            <a:r>
              <a:rPr lang="tr-TR" b="1" dirty="0" err="1" smtClean="0"/>
              <a:t>Progestojeni</a:t>
            </a:r>
            <a:r>
              <a:rPr lang="tr-TR" b="1" dirty="0" smtClean="0"/>
              <a:t> değiştir</a:t>
            </a:r>
            <a:r>
              <a:rPr lang="tr-TR" dirty="0" smtClean="0"/>
              <a:t>.</a:t>
            </a:r>
            <a:r>
              <a:rPr lang="en-US" dirty="0"/>
              <a:t> </a:t>
            </a:r>
            <a:r>
              <a:rPr lang="tr-TR" dirty="0" smtClean="0"/>
              <a:t>Özellikle </a:t>
            </a:r>
            <a:r>
              <a:rPr lang="en-US" dirty="0" err="1" smtClean="0"/>
              <a:t>gestodene</a:t>
            </a:r>
            <a:r>
              <a:rPr lang="en-US" dirty="0"/>
              <a:t>, or </a:t>
            </a:r>
            <a:r>
              <a:rPr lang="en-US" dirty="0" err="1"/>
              <a:t>norethisterone</a:t>
            </a:r>
            <a:r>
              <a:rPr lang="en-US" dirty="0"/>
              <a:t> </a:t>
            </a:r>
            <a:r>
              <a:rPr lang="tr-TR" dirty="0" smtClean="0"/>
              <a:t>içeren </a:t>
            </a:r>
            <a:r>
              <a:rPr lang="tr-TR" dirty="0" err="1" smtClean="0"/>
              <a:t>preperatlar</a:t>
            </a:r>
            <a:r>
              <a:rPr lang="tr-TR" dirty="0" smtClean="0"/>
              <a:t> avantajlı.</a:t>
            </a:r>
            <a:endParaRPr lang="tr-TR" dirty="0" smtClean="0"/>
          </a:p>
          <a:p>
            <a:r>
              <a:rPr lang="tr-TR" dirty="0" smtClean="0"/>
              <a:t>2.</a:t>
            </a:r>
            <a:r>
              <a:rPr lang="tr-TR" b="1" dirty="0" err="1" smtClean="0"/>
              <a:t>Estrojen</a:t>
            </a:r>
            <a:r>
              <a:rPr lang="tr-TR" b="1" dirty="0" smtClean="0"/>
              <a:t> dozunu değiştir</a:t>
            </a:r>
            <a:r>
              <a:rPr lang="tr-TR" dirty="0" smtClean="0"/>
              <a:t>.</a:t>
            </a:r>
            <a:r>
              <a:rPr lang="en-US" dirty="0"/>
              <a:t> </a:t>
            </a:r>
            <a:r>
              <a:rPr lang="en-US" dirty="0" smtClean="0"/>
              <a:t>20 </a:t>
            </a:r>
            <a:r>
              <a:rPr lang="en-US" dirty="0" err="1"/>
              <a:t>μg</a:t>
            </a:r>
            <a:r>
              <a:rPr lang="en-US" dirty="0"/>
              <a:t> </a:t>
            </a:r>
            <a:r>
              <a:rPr lang="en-US" dirty="0" err="1" smtClean="0"/>
              <a:t>ethinyloestradiol</a:t>
            </a:r>
            <a:r>
              <a:rPr lang="en-US" dirty="0" smtClean="0"/>
              <a:t> </a:t>
            </a:r>
            <a:r>
              <a:rPr lang="tr-TR" dirty="0" smtClean="0"/>
              <a:t> daha çok ara kanama ile </a:t>
            </a:r>
            <a:r>
              <a:rPr lang="tr-TR" dirty="0" err="1" smtClean="0"/>
              <a:t>ilşkili</a:t>
            </a:r>
            <a:r>
              <a:rPr lang="tr-TR" dirty="0" smtClean="0"/>
              <a:t>. Dozu arttır.</a:t>
            </a:r>
          </a:p>
          <a:p>
            <a:r>
              <a:rPr lang="tr-TR" b="1" dirty="0" smtClean="0"/>
              <a:t>3</a:t>
            </a:r>
            <a:r>
              <a:rPr lang="tr-TR" b="1" dirty="0" smtClean="0"/>
              <a:t>. </a:t>
            </a:r>
            <a:r>
              <a:rPr lang="tr-TR" b="1" dirty="0" smtClean="0"/>
              <a:t>İlacın alım şeklini değiştir: </a:t>
            </a:r>
            <a:r>
              <a:rPr lang="tr-TR" b="1" dirty="0" err="1" smtClean="0"/>
              <a:t>Vajinal</a:t>
            </a:r>
            <a:r>
              <a:rPr lang="tr-TR" b="1" dirty="0" smtClean="0"/>
              <a:t> halkaya geçilebilir.</a:t>
            </a:r>
          </a:p>
          <a:p>
            <a:endParaRPr lang="tr-TR" b="1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2643182"/>
            <a:ext cx="8229600" cy="2114552"/>
          </a:xfrm>
          <a:solidFill>
            <a:srgbClr val="C00000"/>
          </a:solidFill>
        </p:spPr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KOK                       </a:t>
            </a:r>
            <a:r>
              <a:rPr lang="tr-TR" dirty="0" smtClean="0">
                <a:solidFill>
                  <a:schemeClr val="bg1"/>
                </a:solidFill>
              </a:rPr>
              <a:t>anormal </a:t>
            </a:r>
            <a:r>
              <a:rPr lang="tr-TR" dirty="0" err="1" smtClean="0">
                <a:solidFill>
                  <a:schemeClr val="bg1"/>
                </a:solidFill>
              </a:rPr>
              <a:t>uterin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smtClean="0">
                <a:solidFill>
                  <a:schemeClr val="bg1"/>
                </a:solidFill>
              </a:rPr>
              <a:t>kanaması olan ve </a:t>
            </a:r>
            <a:r>
              <a:rPr lang="tr-TR" dirty="0" err="1" smtClean="0">
                <a:solidFill>
                  <a:schemeClr val="bg1"/>
                </a:solidFill>
              </a:rPr>
              <a:t>kontrasepsiyon</a:t>
            </a:r>
            <a:r>
              <a:rPr lang="tr-TR" dirty="0" smtClean="0">
                <a:solidFill>
                  <a:schemeClr val="bg1"/>
                </a:solidFill>
              </a:rPr>
              <a:t> isteyen kadınlar için birinci basamak tedavi seçeneği sunar</a:t>
            </a:r>
            <a:endParaRPr lang="tr-TR" dirty="0">
              <a:solidFill>
                <a:schemeClr val="bg1"/>
              </a:solidFill>
            </a:endParaRP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2000232" y="3000372"/>
            <a:ext cx="1285884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>
              <a:latin typeface="Brush Script MT" pitchFamily="66" charset="0"/>
            </a:endParaRPr>
          </a:p>
          <a:p>
            <a:pPr algn="ctr">
              <a:buNone/>
            </a:pPr>
            <a:r>
              <a:rPr lang="tr-TR" dirty="0" smtClean="0">
                <a:latin typeface="Brush Script MT" pitchFamily="66" charset="0"/>
              </a:rPr>
              <a:t>Sabrınız için teşekkür ederim</a:t>
            </a:r>
            <a:endParaRPr lang="tr-TR" dirty="0">
              <a:latin typeface="Brush Script MT" pitchFamily="66" charset="0"/>
            </a:endParaRPr>
          </a:p>
        </p:txBody>
      </p:sp>
      <p:pic>
        <p:nvPicPr>
          <p:cNvPr id="1027" name="Picture 3" descr="C:\Users\LENOVO\Desktop\indir (1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214686"/>
            <a:ext cx="4357718" cy="2305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Değişen Terminoloji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70000" lnSpcReduction="2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Ağır </a:t>
            </a:r>
            <a:r>
              <a:rPr lang="tr-TR" b="1" dirty="0" err="1" smtClean="0">
                <a:solidFill>
                  <a:srgbClr val="FF0000"/>
                </a:solidFill>
              </a:rPr>
              <a:t>Menstrual</a:t>
            </a:r>
            <a:r>
              <a:rPr lang="tr-TR" b="1" dirty="0" smtClean="0">
                <a:solidFill>
                  <a:srgbClr val="FF0000"/>
                </a:solidFill>
              </a:rPr>
              <a:t> kanama</a:t>
            </a:r>
            <a:r>
              <a:rPr lang="tr-TR" dirty="0" smtClean="0"/>
              <a:t>: </a:t>
            </a:r>
            <a:r>
              <a:rPr lang="tr-TR" dirty="0" err="1" smtClean="0"/>
              <a:t>Menoraji</a:t>
            </a:r>
            <a:r>
              <a:rPr lang="tr-TR" dirty="0" smtClean="0"/>
              <a:t> yerine kullanılıyor. </a:t>
            </a:r>
            <a:r>
              <a:rPr lang="tr-TR" dirty="0" err="1" smtClean="0"/>
              <a:t>Ovulatuar</a:t>
            </a:r>
            <a:r>
              <a:rPr lang="tr-TR" dirty="0" smtClean="0"/>
              <a:t>, siklik, ağır kanama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Ovulatuar</a:t>
            </a:r>
            <a:r>
              <a:rPr lang="tr-TR" dirty="0" smtClean="0"/>
              <a:t> </a:t>
            </a:r>
            <a:r>
              <a:rPr lang="tr-TR" dirty="0" err="1" smtClean="0"/>
              <a:t>disfonksiyon</a:t>
            </a:r>
            <a:r>
              <a:rPr lang="tr-TR" dirty="0" smtClean="0"/>
              <a:t>: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AUB</a:t>
            </a:r>
            <a:r>
              <a:rPr lang="tr-TR" b="1" dirty="0" smtClean="0">
                <a:solidFill>
                  <a:srgbClr val="FF0000"/>
                </a:solidFill>
              </a:rPr>
              <a:t>-O </a:t>
            </a:r>
            <a:r>
              <a:rPr lang="tr-TR" dirty="0" smtClean="0"/>
              <a:t>(</a:t>
            </a:r>
            <a:r>
              <a:rPr lang="tr-TR" dirty="0" err="1" smtClean="0"/>
              <a:t>nonovulatuar</a:t>
            </a:r>
            <a:r>
              <a:rPr lang="tr-TR" dirty="0" smtClean="0"/>
              <a:t>, </a:t>
            </a:r>
            <a:r>
              <a:rPr lang="tr-TR" dirty="0" err="1" smtClean="0"/>
              <a:t>asiklik</a:t>
            </a:r>
            <a:r>
              <a:rPr lang="tr-TR" dirty="0" smtClean="0"/>
              <a:t> kanamalar. </a:t>
            </a:r>
            <a:r>
              <a:rPr lang="tr-TR" dirty="0" err="1" smtClean="0"/>
              <a:t>Eg</a:t>
            </a:r>
            <a:r>
              <a:rPr lang="tr-TR" dirty="0" smtClean="0"/>
              <a:t>: </a:t>
            </a:r>
            <a:r>
              <a:rPr lang="tr-TR" dirty="0" err="1" smtClean="0"/>
              <a:t>tiroid</a:t>
            </a:r>
            <a:r>
              <a:rPr lang="tr-TR" dirty="0" smtClean="0"/>
              <a:t> </a:t>
            </a:r>
            <a:r>
              <a:rPr lang="tr-TR" dirty="0" err="1" smtClean="0"/>
              <a:t>hst</a:t>
            </a:r>
            <a:r>
              <a:rPr lang="tr-TR" dirty="0" smtClean="0"/>
              <a:t>, </a:t>
            </a:r>
            <a:r>
              <a:rPr lang="tr-TR" dirty="0" err="1" smtClean="0"/>
              <a:t>hiperprolaktinemi</a:t>
            </a:r>
            <a:r>
              <a:rPr lang="tr-TR" dirty="0" smtClean="0"/>
              <a:t>, vs)</a:t>
            </a:r>
          </a:p>
          <a:p>
            <a:endParaRPr lang="tr-TR" dirty="0" smtClean="0"/>
          </a:p>
          <a:p>
            <a:r>
              <a:rPr lang="tr-TR" b="1" dirty="0" err="1" smtClean="0">
                <a:solidFill>
                  <a:srgbClr val="FF0000"/>
                </a:solidFill>
              </a:rPr>
              <a:t>Intermenstruel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smtClean="0">
                <a:solidFill>
                  <a:srgbClr val="FF0000"/>
                </a:solidFill>
              </a:rPr>
              <a:t>kanama: </a:t>
            </a:r>
            <a:r>
              <a:rPr lang="tr-TR" dirty="0" smtClean="0"/>
              <a:t>(polip</a:t>
            </a:r>
            <a:r>
              <a:rPr lang="tr-TR" dirty="0" smtClean="0"/>
              <a:t>, </a:t>
            </a:r>
            <a:r>
              <a:rPr lang="tr-TR" dirty="0" err="1" smtClean="0"/>
              <a:t>endometrit</a:t>
            </a:r>
            <a:r>
              <a:rPr lang="tr-TR" dirty="0" smtClean="0"/>
              <a:t>) </a:t>
            </a:r>
            <a:r>
              <a:rPr lang="tr-TR" b="1" dirty="0" err="1" smtClean="0">
                <a:solidFill>
                  <a:srgbClr val="FF0000"/>
                </a:solidFill>
              </a:rPr>
              <a:t>Metroraji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yerine kullanılmaktadır.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Disfonksiyonel</a:t>
            </a:r>
            <a:r>
              <a:rPr lang="tr-TR" dirty="0" smtClean="0"/>
              <a:t> </a:t>
            </a:r>
            <a:r>
              <a:rPr lang="tr-TR" dirty="0" err="1" smtClean="0"/>
              <a:t>uterus</a:t>
            </a:r>
            <a:r>
              <a:rPr lang="tr-TR" dirty="0" smtClean="0"/>
              <a:t> kanaması” yerine</a:t>
            </a:r>
          </a:p>
          <a:p>
            <a:pPr>
              <a:buNone/>
            </a:pPr>
            <a:r>
              <a:rPr lang="tr-TR" dirty="0" smtClean="0"/>
              <a:t>    • “</a:t>
            </a:r>
            <a:r>
              <a:rPr lang="tr-TR" dirty="0" err="1" smtClean="0"/>
              <a:t>Koagülopati</a:t>
            </a:r>
            <a:r>
              <a:rPr lang="tr-TR" dirty="0" smtClean="0"/>
              <a:t>” • “</a:t>
            </a:r>
            <a:r>
              <a:rPr lang="tr-TR" dirty="0" err="1" smtClean="0"/>
              <a:t>Endometriyum</a:t>
            </a:r>
            <a:r>
              <a:rPr lang="tr-TR" dirty="0" smtClean="0"/>
              <a:t> </a:t>
            </a:r>
            <a:r>
              <a:rPr lang="tr-TR" dirty="0" err="1" smtClean="0"/>
              <a:t>disfonksiyonu</a:t>
            </a:r>
            <a:r>
              <a:rPr lang="tr-TR" dirty="0" smtClean="0"/>
              <a:t>” • “</a:t>
            </a:r>
            <a:r>
              <a:rPr lang="tr-TR" dirty="0" err="1" smtClean="0"/>
              <a:t>Ovulatuvar</a:t>
            </a:r>
            <a:r>
              <a:rPr lang="tr-TR" dirty="0" smtClean="0"/>
              <a:t> bozukluklar</a:t>
            </a:r>
          </a:p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Terim </a:t>
            </a:r>
            <a:r>
              <a:rPr lang="tr-TR" b="1" dirty="0" smtClean="0">
                <a:solidFill>
                  <a:srgbClr val="FF0000"/>
                </a:solidFill>
              </a:rPr>
              <a:t>olarak “</a:t>
            </a:r>
            <a:r>
              <a:rPr lang="tr-TR" b="1" dirty="0" err="1" smtClean="0">
                <a:solidFill>
                  <a:srgbClr val="FF0000"/>
                </a:solidFill>
              </a:rPr>
              <a:t>menorrhagia</a:t>
            </a:r>
            <a:r>
              <a:rPr lang="tr-TR" b="1" dirty="0" smtClean="0">
                <a:solidFill>
                  <a:srgbClr val="FF0000"/>
                </a:solidFill>
              </a:rPr>
              <a:t>” ve “</a:t>
            </a:r>
            <a:r>
              <a:rPr lang="tr-TR" b="1" dirty="0" err="1" smtClean="0">
                <a:solidFill>
                  <a:srgbClr val="FF0000"/>
                </a:solidFill>
              </a:rPr>
              <a:t>disfonksiyonel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uterus</a:t>
            </a:r>
            <a:r>
              <a:rPr lang="tr-TR" b="1" dirty="0" smtClean="0">
                <a:solidFill>
                  <a:srgbClr val="FF0000"/>
                </a:solidFill>
              </a:rPr>
              <a:t> kanaması (</a:t>
            </a:r>
            <a:r>
              <a:rPr lang="tr-TR" b="1" dirty="0" err="1" smtClean="0">
                <a:solidFill>
                  <a:srgbClr val="FF0000"/>
                </a:solidFill>
              </a:rPr>
              <a:t>DUK</a:t>
            </a:r>
            <a:r>
              <a:rPr lang="tr-TR" b="1" dirty="0" smtClean="0">
                <a:solidFill>
                  <a:srgbClr val="FF0000"/>
                </a:solidFill>
              </a:rPr>
              <a:t>)” bırakılmalıdır</a:t>
            </a:r>
            <a:endParaRPr lang="tr-T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AUK</a:t>
            </a:r>
            <a:r>
              <a:rPr lang="tr-TR" dirty="0" smtClean="0"/>
              <a:t> Tipleri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Kronik </a:t>
            </a:r>
            <a:r>
              <a:rPr lang="tr-TR" b="1" dirty="0" err="1" smtClean="0">
                <a:solidFill>
                  <a:srgbClr val="FF0000"/>
                </a:solidFill>
              </a:rPr>
              <a:t>AUK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son altı ayın çoğunda oluşan, </a:t>
            </a:r>
            <a:r>
              <a:rPr lang="tr-TR" dirty="0" err="1" smtClean="0"/>
              <a:t>uterus</a:t>
            </a:r>
            <a:r>
              <a:rPr lang="tr-TR" dirty="0" smtClean="0"/>
              <a:t> </a:t>
            </a:r>
            <a:r>
              <a:rPr lang="tr-TR" dirty="0" err="1" smtClean="0"/>
              <a:t>korpusundan</a:t>
            </a:r>
            <a:r>
              <a:rPr lang="tr-TR" dirty="0" smtClean="0"/>
              <a:t> kaynaklanan hacim, düzen, ve/veya zamanlama olarak düzensiz kanamalar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</a:t>
            </a:r>
            <a:r>
              <a:rPr lang="tr-TR" dirty="0" smtClean="0"/>
              <a:t>• </a:t>
            </a:r>
            <a:r>
              <a:rPr lang="tr-TR" dirty="0" smtClean="0"/>
              <a:t>acil müdahale gerektirmez </a:t>
            </a:r>
            <a:r>
              <a:rPr lang="tr-TR" dirty="0" smtClean="0"/>
              <a:t> </a:t>
            </a:r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Akut </a:t>
            </a:r>
            <a:r>
              <a:rPr lang="tr-TR" b="1" dirty="0" err="1" smtClean="0">
                <a:solidFill>
                  <a:srgbClr val="FF0000"/>
                </a:solidFill>
              </a:rPr>
              <a:t>AUK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ise </a:t>
            </a:r>
            <a:r>
              <a:rPr lang="tr-TR" dirty="0" err="1" smtClean="0"/>
              <a:t>klinisyenin</a:t>
            </a:r>
            <a:r>
              <a:rPr lang="tr-TR" dirty="0" smtClean="0"/>
              <a:t> gözünde daha fazla kan kaybının önlenmesi gereken ağır kanamadır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</a:t>
            </a:r>
            <a:r>
              <a:rPr lang="tr-TR" dirty="0" smtClean="0"/>
              <a:t>•müdahale gerekir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AUK</a:t>
            </a:r>
            <a:r>
              <a:rPr lang="tr-TR" dirty="0" smtClean="0"/>
              <a:t> ‐ Yaklaşım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/>
              <a:t> 1. </a:t>
            </a:r>
            <a:r>
              <a:rPr lang="tr-TR" dirty="0" err="1" smtClean="0"/>
              <a:t>Etyolojinin</a:t>
            </a:r>
            <a:r>
              <a:rPr lang="tr-TR" dirty="0" smtClean="0"/>
              <a:t> belirlenmesi 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(</a:t>
            </a:r>
            <a:r>
              <a:rPr lang="tr-TR" dirty="0" err="1" smtClean="0"/>
              <a:t>PALM</a:t>
            </a:r>
            <a:r>
              <a:rPr lang="tr-TR" dirty="0" smtClean="0"/>
              <a:t>‐</a:t>
            </a:r>
            <a:r>
              <a:rPr lang="tr-TR" dirty="0" err="1" smtClean="0"/>
              <a:t>COEIN</a:t>
            </a:r>
            <a:r>
              <a:rPr lang="tr-TR" dirty="0" smtClean="0"/>
              <a:t>) – Öykü, fizik ve </a:t>
            </a:r>
            <a:r>
              <a:rPr lang="tr-TR" dirty="0" err="1" smtClean="0"/>
              <a:t>pelvik</a:t>
            </a:r>
            <a:r>
              <a:rPr lang="tr-TR" dirty="0" smtClean="0"/>
              <a:t> muayene, </a:t>
            </a:r>
            <a:r>
              <a:rPr lang="tr-TR" dirty="0" err="1" smtClean="0"/>
              <a:t>laboratuvar</a:t>
            </a:r>
            <a:r>
              <a:rPr lang="tr-TR" dirty="0" smtClean="0"/>
              <a:t>, görüntüleme </a:t>
            </a:r>
          </a:p>
          <a:p>
            <a:pPr>
              <a:buNone/>
            </a:pPr>
            <a:r>
              <a:rPr lang="tr-TR" b="1" dirty="0" smtClean="0"/>
              <a:t>Temel Laboratuar:</a:t>
            </a:r>
          </a:p>
          <a:p>
            <a:pPr>
              <a:buNone/>
            </a:pPr>
            <a:r>
              <a:rPr lang="tr-TR" dirty="0" smtClean="0"/>
              <a:t> B </a:t>
            </a:r>
            <a:r>
              <a:rPr lang="tr-TR" dirty="0" err="1" smtClean="0"/>
              <a:t>HCG</a:t>
            </a:r>
            <a:r>
              <a:rPr lang="tr-TR" dirty="0" smtClean="0"/>
              <a:t>, </a:t>
            </a:r>
            <a:r>
              <a:rPr lang="tr-TR" dirty="0" err="1" smtClean="0"/>
              <a:t>Hemogram</a:t>
            </a:r>
            <a:r>
              <a:rPr lang="tr-TR" dirty="0" smtClean="0"/>
              <a:t>, </a:t>
            </a:r>
            <a:r>
              <a:rPr lang="tr-TR" dirty="0" smtClean="0"/>
              <a:t> </a:t>
            </a:r>
            <a:r>
              <a:rPr lang="tr-TR" dirty="0" err="1" smtClean="0"/>
              <a:t>TSH</a:t>
            </a:r>
            <a:r>
              <a:rPr lang="tr-TR" dirty="0" smtClean="0"/>
              <a:t>, </a:t>
            </a:r>
            <a:r>
              <a:rPr lang="tr-TR" dirty="0" err="1" smtClean="0"/>
              <a:t>PRL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  </a:t>
            </a:r>
            <a:r>
              <a:rPr lang="tr-TR" sz="2600" dirty="0" smtClean="0"/>
              <a:t>(Eğer </a:t>
            </a:r>
            <a:r>
              <a:rPr lang="tr-TR" sz="2600" dirty="0" err="1" smtClean="0"/>
              <a:t>koagülopati</a:t>
            </a:r>
            <a:r>
              <a:rPr lang="tr-TR" sz="2600" dirty="0" smtClean="0"/>
              <a:t> şüphesi varsa: </a:t>
            </a:r>
            <a:r>
              <a:rPr lang="tr-TR" sz="2600" dirty="0" err="1" smtClean="0"/>
              <a:t>PT</a:t>
            </a:r>
            <a:r>
              <a:rPr lang="tr-TR" sz="2600" dirty="0" smtClean="0"/>
              <a:t>, PTT, </a:t>
            </a:r>
            <a:r>
              <a:rPr lang="tr-TR" sz="2600" dirty="0" err="1" smtClean="0"/>
              <a:t>Vwf</a:t>
            </a:r>
            <a:r>
              <a:rPr lang="tr-TR" sz="2600" dirty="0" smtClean="0"/>
              <a:t>, </a:t>
            </a:r>
            <a:r>
              <a:rPr lang="tr-TR" sz="2600" dirty="0" err="1" smtClean="0"/>
              <a:t>ristosetin</a:t>
            </a:r>
            <a:r>
              <a:rPr lang="tr-TR" sz="2600" dirty="0" smtClean="0"/>
              <a:t> faktör, Faktör </a:t>
            </a:r>
            <a:r>
              <a:rPr lang="tr-TR" sz="2600" dirty="0" err="1" smtClean="0"/>
              <a:t>VIII</a:t>
            </a:r>
            <a:r>
              <a:rPr lang="tr-TR" sz="2600" dirty="0" smtClean="0"/>
              <a:t>, Fibrinojen)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2. </a:t>
            </a:r>
            <a:r>
              <a:rPr lang="tr-TR" b="1" dirty="0" err="1" smtClean="0">
                <a:solidFill>
                  <a:srgbClr val="FF0000"/>
                </a:solidFill>
              </a:rPr>
              <a:t>AUK’da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malignitelerin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smtClean="0">
                <a:solidFill>
                  <a:srgbClr val="FF0000"/>
                </a:solidFill>
              </a:rPr>
              <a:t>ve </a:t>
            </a:r>
            <a:r>
              <a:rPr lang="tr-TR" b="1" dirty="0" err="1" smtClean="0">
                <a:solidFill>
                  <a:srgbClr val="FF0000"/>
                </a:solidFill>
              </a:rPr>
              <a:t>pelvik</a:t>
            </a:r>
            <a:r>
              <a:rPr lang="tr-TR" b="1" dirty="0" smtClean="0">
                <a:solidFill>
                  <a:srgbClr val="FF0000"/>
                </a:solidFill>
              </a:rPr>
              <a:t> patolojiler dışlanması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err="1" smtClean="0"/>
              <a:t>Koagülopati</a:t>
            </a:r>
            <a:r>
              <a:rPr lang="tr-TR" sz="3200" b="1" dirty="0" smtClean="0"/>
              <a:t> Araştırması?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tr-TR" sz="2600" b="1" dirty="0" err="1" smtClean="0">
                <a:ea typeface="ＭＳ Ｐゴシック" pitchFamily="34" charset="-128"/>
              </a:rPr>
              <a:t>Menarştan</a:t>
            </a:r>
            <a:r>
              <a:rPr lang="tr-TR" sz="2600" b="1" dirty="0" smtClean="0">
                <a:ea typeface="ＭＳ Ｐゴシック" pitchFamily="34" charset="-128"/>
              </a:rPr>
              <a:t> beri devam eden </a:t>
            </a:r>
          </a:p>
          <a:p>
            <a:pPr>
              <a:lnSpc>
                <a:spcPct val="80000"/>
              </a:lnSpc>
              <a:buNone/>
            </a:pPr>
            <a:r>
              <a:rPr lang="tr-TR" sz="2600" b="1" dirty="0" smtClean="0">
                <a:ea typeface="ＭＳ Ｐゴシック" pitchFamily="34" charset="-128"/>
              </a:rPr>
              <a:t>aşırı </a:t>
            </a:r>
            <a:r>
              <a:rPr lang="tr-TR" sz="2600" b="1" dirty="0" err="1" smtClean="0">
                <a:ea typeface="ＭＳ Ｐゴシック" pitchFamily="34" charset="-128"/>
              </a:rPr>
              <a:t>menstruel</a:t>
            </a:r>
            <a:r>
              <a:rPr lang="tr-TR" sz="2600" b="1" dirty="0" smtClean="0">
                <a:ea typeface="ＭＳ Ｐゴシック" pitchFamily="34" charset="-128"/>
              </a:rPr>
              <a:t> kanama</a:t>
            </a:r>
          </a:p>
          <a:p>
            <a:pPr>
              <a:lnSpc>
                <a:spcPct val="80000"/>
              </a:lnSpc>
              <a:buNone/>
            </a:pPr>
            <a:endParaRPr lang="tr-TR" sz="2600" b="1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tr-TR" sz="2600" b="1" dirty="0" smtClean="0">
                <a:ea typeface="ＭＳ Ｐゴシック" pitchFamily="34" charset="-128"/>
              </a:rPr>
              <a:t>Aşağıdakilerden</a:t>
            </a:r>
            <a:r>
              <a:rPr lang="en-US" sz="2600" b="1" dirty="0" smtClean="0">
                <a:ea typeface="ＭＳ Ｐゴシック" pitchFamily="34" charset="-128"/>
              </a:rPr>
              <a:t> 1 </a:t>
            </a:r>
            <a:r>
              <a:rPr lang="en-US" sz="2600" b="1" dirty="0" err="1" smtClean="0">
                <a:ea typeface="ＭＳ Ｐゴシック" pitchFamily="34" charset="-128"/>
              </a:rPr>
              <a:t>tanesi</a:t>
            </a:r>
            <a:r>
              <a:rPr lang="en-US" sz="2600" b="1" dirty="0" smtClean="0">
                <a:ea typeface="ＭＳ Ｐゴシック" pitchFamily="34" charset="-128"/>
              </a:rPr>
              <a:t>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200" dirty="0" smtClean="0">
                <a:ea typeface="ＭＳ Ｐゴシック" pitchFamily="34" charset="-128"/>
              </a:rPr>
              <a:t>Postpartum </a:t>
            </a:r>
            <a:r>
              <a:rPr lang="en-US" sz="2200" dirty="0" err="1" smtClean="0">
                <a:ea typeface="ＭＳ Ｐゴシック" pitchFamily="34" charset="-128"/>
              </a:rPr>
              <a:t>kanama</a:t>
            </a:r>
            <a:endParaRPr lang="en-US" sz="2200" dirty="0" smtClean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200" dirty="0" err="1" smtClean="0">
                <a:ea typeface="ＭＳ Ｐゴシック" pitchFamily="34" charset="-128"/>
              </a:rPr>
              <a:t>Cerrahi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ile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ilişkili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kanama</a:t>
            </a:r>
            <a:endParaRPr lang="en-US" sz="2200" dirty="0" smtClean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200" dirty="0" err="1" smtClean="0">
                <a:ea typeface="ＭＳ Ｐゴシック" pitchFamily="34" charset="-128"/>
              </a:rPr>
              <a:t>Diş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tedavisi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ile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ilişkili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kanama</a:t>
            </a:r>
            <a:r>
              <a:rPr lang="tr-TR" sz="2200" dirty="0" smtClean="0">
                <a:ea typeface="ＭＳ Ｐゴシック" pitchFamily="34" charset="-128"/>
              </a:rPr>
              <a:t>                 </a:t>
            </a:r>
            <a:r>
              <a:rPr lang="tr-TR" sz="2200" b="1" dirty="0" smtClean="0">
                <a:ea typeface="ＭＳ Ｐゴシック" pitchFamily="34" charset="-128"/>
              </a:rPr>
              <a:t>Hematoloji </a:t>
            </a:r>
            <a:r>
              <a:rPr lang="tr-TR" sz="2200" b="1" dirty="0" err="1" smtClean="0">
                <a:ea typeface="ＭＳ Ｐゴシック" pitchFamily="34" charset="-128"/>
              </a:rPr>
              <a:t>kons</a:t>
            </a:r>
            <a:r>
              <a:rPr lang="tr-TR" sz="2200" b="1" dirty="0" smtClean="0">
                <a:ea typeface="ＭＳ Ｐゴシック" pitchFamily="34" charset="-128"/>
              </a:rPr>
              <a:t> </a:t>
            </a:r>
            <a:endParaRPr lang="en-US" sz="2200" b="1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600" b="1" dirty="0" err="1" smtClean="0">
                <a:ea typeface="ＭＳ Ｐゴシック" pitchFamily="34" charset="-128"/>
              </a:rPr>
              <a:t>Aşağıdakilerden</a:t>
            </a:r>
            <a:r>
              <a:rPr lang="en-US" sz="2600" b="1" dirty="0" smtClean="0">
                <a:ea typeface="ＭＳ Ｐゴシック" pitchFamily="34" charset="-128"/>
              </a:rPr>
              <a:t> 2 </a:t>
            </a:r>
            <a:r>
              <a:rPr lang="en-US" sz="2600" b="1" dirty="0" err="1" smtClean="0">
                <a:ea typeface="ＭＳ Ｐゴシック" pitchFamily="34" charset="-128"/>
              </a:rPr>
              <a:t>tanesi</a:t>
            </a:r>
            <a:r>
              <a:rPr lang="en-US" sz="2600" b="1" dirty="0" smtClean="0">
                <a:ea typeface="ＭＳ Ｐゴシック" pitchFamily="34" charset="-128"/>
              </a:rPr>
              <a:t>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200" dirty="0" err="1" smtClean="0">
                <a:ea typeface="ＭＳ Ｐゴシック" pitchFamily="34" charset="-128"/>
              </a:rPr>
              <a:t>Ayda</a:t>
            </a:r>
            <a:r>
              <a:rPr lang="en-US" sz="2200" dirty="0" smtClean="0">
                <a:ea typeface="ＭＳ Ｐゴシック" pitchFamily="34" charset="-128"/>
              </a:rPr>
              <a:t> 1-2 </a:t>
            </a:r>
            <a:r>
              <a:rPr lang="en-US" sz="2200" dirty="0" err="1" smtClean="0">
                <a:ea typeface="ＭＳ Ｐゴシック" pitchFamily="34" charset="-128"/>
              </a:rPr>
              <a:t>defa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epistaksis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endParaRPr lang="tr-TR" sz="2200" dirty="0" smtClean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  <a:buNone/>
            </a:pPr>
            <a:r>
              <a:rPr lang="tr-TR" sz="2200" dirty="0" smtClean="0">
                <a:ea typeface="ＭＳ Ｐゴシック" pitchFamily="34" charset="-128"/>
              </a:rPr>
              <a:t>Ayda 1-2 kez morarma</a:t>
            </a:r>
            <a:endParaRPr lang="en-US" sz="2200" dirty="0" smtClean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200" dirty="0" err="1" smtClean="0">
                <a:ea typeface="ＭＳ Ｐゴシック" pitchFamily="34" charset="-128"/>
              </a:rPr>
              <a:t>Sık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sık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diş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eti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kanaması</a:t>
            </a:r>
            <a:endParaRPr lang="en-US" sz="2200" dirty="0" smtClean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200" dirty="0" err="1" smtClean="0">
                <a:ea typeface="ＭＳ Ｐゴシック" pitchFamily="34" charset="-128"/>
              </a:rPr>
              <a:t>Ailede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kanama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öyküsü</a:t>
            </a:r>
            <a:endParaRPr lang="tr-TR" sz="2200" dirty="0" smtClean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  <a:buNone/>
            </a:pPr>
            <a:endParaRPr lang="en-US" sz="2200" dirty="0" smtClean="0">
              <a:ea typeface="ＭＳ Ｐゴシック" pitchFamily="34" charset="-128"/>
            </a:endParaRPr>
          </a:p>
          <a:p>
            <a:pPr fontAlgn="base"/>
            <a:r>
              <a:rPr lang="tr-TR" sz="1600" i="1" dirty="0" err="1" smtClean="0"/>
              <a:t>Modified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from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Kouides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PA</a:t>
            </a:r>
            <a:r>
              <a:rPr lang="tr-TR" sz="1600" i="1" dirty="0" smtClean="0"/>
              <a:t>, </a:t>
            </a:r>
            <a:r>
              <a:rPr lang="tr-TR" sz="1600" i="1" dirty="0" err="1" smtClean="0"/>
              <a:t>Conard</a:t>
            </a:r>
            <a:r>
              <a:rPr lang="tr-TR" sz="1600" i="1" dirty="0" smtClean="0"/>
              <a:t> J, </a:t>
            </a:r>
            <a:r>
              <a:rPr lang="tr-TR" sz="1600" i="1" dirty="0" err="1" smtClean="0"/>
              <a:t>Peyvandi</a:t>
            </a:r>
            <a:r>
              <a:rPr lang="tr-TR" sz="1600" i="1" dirty="0" smtClean="0"/>
              <a:t> F, </a:t>
            </a:r>
            <a:r>
              <a:rPr lang="tr-TR" sz="1600" i="1" dirty="0" err="1" smtClean="0"/>
              <a:t>Lukes</a:t>
            </a:r>
            <a:r>
              <a:rPr lang="tr-TR" sz="1600" i="1" dirty="0" smtClean="0"/>
              <a:t> A, Kadir R. </a:t>
            </a:r>
            <a:r>
              <a:rPr lang="tr-TR" sz="1600" i="1" dirty="0" err="1" smtClean="0"/>
              <a:t>Hemostasis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and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menstruation</a:t>
            </a:r>
            <a:r>
              <a:rPr lang="tr-TR" sz="1600" i="1" dirty="0" smtClean="0"/>
              <a:t>: </a:t>
            </a:r>
            <a:r>
              <a:rPr lang="tr-TR" sz="1600" i="1" dirty="0" err="1" smtClean="0"/>
              <a:t>appropriate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investigation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for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underlying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disorders</a:t>
            </a:r>
            <a:r>
              <a:rPr lang="tr-TR" sz="1600" i="1" dirty="0" smtClean="0"/>
              <a:t> of </a:t>
            </a:r>
            <a:r>
              <a:rPr lang="tr-TR" sz="1600" i="1" dirty="0" err="1" smtClean="0"/>
              <a:t>hemostasis</a:t>
            </a:r>
            <a:r>
              <a:rPr lang="tr-TR" sz="1600" i="1" dirty="0" smtClean="0"/>
              <a:t> in </a:t>
            </a:r>
            <a:r>
              <a:rPr lang="tr-TR" sz="1600" i="1" dirty="0" err="1" smtClean="0"/>
              <a:t>women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with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excessive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menstrual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bleeding</a:t>
            </a:r>
            <a:r>
              <a:rPr lang="tr-TR" sz="1600" i="1" dirty="0" smtClean="0"/>
              <a:t>. </a:t>
            </a:r>
            <a:r>
              <a:rPr lang="tr-TR" sz="1600" i="1" dirty="0" err="1" smtClean="0"/>
              <a:t>Fertil</a:t>
            </a:r>
            <a:r>
              <a:rPr lang="tr-TR" sz="1600" i="1" dirty="0" smtClean="0"/>
              <a:t> Steril 2005;84:1345–51</a:t>
            </a:r>
            <a:endParaRPr lang="en-US" dirty="0" smtClean="0"/>
          </a:p>
          <a:p>
            <a:endParaRPr lang="tr-TR" dirty="0"/>
          </a:p>
        </p:txBody>
      </p:sp>
      <p:sp>
        <p:nvSpPr>
          <p:cNvPr id="4" name="3 Sağ Ayraç"/>
          <p:cNvSpPr/>
          <p:nvPr/>
        </p:nvSpPr>
        <p:spPr>
          <a:xfrm>
            <a:off x="4357686" y="2000240"/>
            <a:ext cx="500066" cy="3143272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2225</Words>
  <Application>Microsoft Office PowerPoint</Application>
  <PresentationFormat>Ekran Gösterisi (4:3)</PresentationFormat>
  <Paragraphs>510</Paragraphs>
  <Slides>52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52</vt:i4>
      </vt:variant>
    </vt:vector>
  </HeadingPairs>
  <TitlesOfParts>
    <vt:vector size="53" baseType="lpstr">
      <vt:lpstr>Ofis Teması</vt:lpstr>
      <vt:lpstr>Anormal Uterin Kanamada  Oral Kontraseptiflerin  Kullanımı </vt:lpstr>
      <vt:lpstr>Anormal Uterin Kanama</vt:lpstr>
      <vt:lpstr>Slayt 3</vt:lpstr>
      <vt:lpstr>Slayt 4</vt:lpstr>
      <vt:lpstr>Yapısal Olan            Yapısal Olmayan</vt:lpstr>
      <vt:lpstr>Değişen Terminoloji</vt:lpstr>
      <vt:lpstr>AUK Tipleri</vt:lpstr>
      <vt:lpstr>AUK ‐ Yaklaşım </vt:lpstr>
      <vt:lpstr>Koagülopati Araştırması?</vt:lpstr>
      <vt:lpstr>AUK’da Endometriyal Örnekleme </vt:lpstr>
      <vt:lpstr> Anormal uterus kanamalarında: </vt:lpstr>
      <vt:lpstr>AUK – Tedavi Hedefleri </vt:lpstr>
      <vt:lpstr>Tedavi yönteminin seçimi </vt:lpstr>
      <vt:lpstr>AUK Tedavi</vt:lpstr>
      <vt:lpstr>AUK</vt:lpstr>
      <vt:lpstr>Kombine Hormonal Kontraseptifler </vt:lpstr>
      <vt:lpstr>Hangi gruba KOK verelim?</vt:lpstr>
      <vt:lpstr>AUK da tedavi süresi ?</vt:lpstr>
      <vt:lpstr>KOK kullanamayan şiddetli menstruel kanamada </vt:lpstr>
      <vt:lpstr>LNG-IUS</vt:lpstr>
      <vt:lpstr>Progestinler</vt:lpstr>
      <vt:lpstr>Slayt 22</vt:lpstr>
      <vt:lpstr>Treneksamik Asit</vt:lpstr>
      <vt:lpstr>NSAIDs</vt:lpstr>
      <vt:lpstr>HRT kullanılabilir mi?</vt:lpstr>
      <vt:lpstr>Slayt 26</vt:lpstr>
      <vt:lpstr> Estradiol valerate/dienogest  </vt:lpstr>
      <vt:lpstr>Estradiol Valerat ve Dienogestin Özellikleri</vt:lpstr>
      <vt:lpstr>Slayt 29</vt:lpstr>
      <vt:lpstr>EV+DN: AUK tedavisinde etki mekanizması  </vt:lpstr>
      <vt:lpstr>Slayt 31</vt:lpstr>
      <vt:lpstr>Hormon içeren 26 adet ve hormon içermeyen  2 adet film kaplı tablet- DİNAMİK DOZ</vt:lpstr>
      <vt:lpstr>Neden Estradiol Valerat ?</vt:lpstr>
      <vt:lpstr>EE ve EV nin biyolojik etkilerinin karşılaştırılması</vt:lpstr>
      <vt:lpstr>DİENOGEST: Antiandrojenik-Antimineralokortikoid</vt:lpstr>
      <vt:lpstr>Progestinlerin endometrium etkisi</vt:lpstr>
      <vt:lpstr>Slayt 37</vt:lpstr>
      <vt:lpstr>Slayt 38</vt:lpstr>
      <vt:lpstr>Slayt 39</vt:lpstr>
      <vt:lpstr>Obstet Gynecol. 2013 Mar;121(3): Nonsurgical management of heavy menstrual bleeding: a systematic review. Matteson KA1, Rahn DD, Wheeler TL 2nd, Casiano E, Siddiqui NY, Harvie HS, Mamik MM, Balk EM, Sung VW; Society of Gynecologic Surgeons Systematic Review Group</vt:lpstr>
      <vt:lpstr>Combined hormonal contraceptives for heavy menstrual bleeding Lethaby A, Wise MR, Weterings MAJ,  Bofill Rodriguez M, Brown J, Şubat 2019 </vt:lpstr>
      <vt:lpstr>Slayt 42</vt:lpstr>
      <vt:lpstr>Slayt 43</vt:lpstr>
      <vt:lpstr>Şiddetli Mestruel Kanamada Tedavi</vt:lpstr>
      <vt:lpstr>AKUT KANAMADA YAKLAŞIM</vt:lpstr>
      <vt:lpstr>Slayt 46</vt:lpstr>
      <vt:lpstr>Akut  AUK</vt:lpstr>
      <vt:lpstr>Slayt 48</vt:lpstr>
      <vt:lpstr>Adolasanda KOK ve LNG-RİA</vt:lpstr>
      <vt:lpstr>KOK kullanımı sırasında irregüler kanama olursa</vt:lpstr>
      <vt:lpstr>Slayt 51</vt:lpstr>
      <vt:lpstr>Slayt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Anormal Uterin Kanamalarda Oral Kontraseptifler</dc:title>
  <dc:creator>LENOVO</dc:creator>
  <cp:lastModifiedBy>LENOVO</cp:lastModifiedBy>
  <cp:revision>122</cp:revision>
  <dcterms:created xsi:type="dcterms:W3CDTF">2019-12-15T18:13:31Z</dcterms:created>
  <dcterms:modified xsi:type="dcterms:W3CDTF">2019-12-22T00:01:28Z</dcterms:modified>
</cp:coreProperties>
</file>