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256" r:id="rId2"/>
    <p:sldId id="262" r:id="rId3"/>
    <p:sldId id="365" r:id="rId4"/>
    <p:sldId id="264" r:id="rId5"/>
    <p:sldId id="265" r:id="rId6"/>
    <p:sldId id="266" r:id="rId7"/>
    <p:sldId id="267" r:id="rId8"/>
    <p:sldId id="268" r:id="rId9"/>
    <p:sldId id="269" r:id="rId10"/>
    <p:sldId id="263" r:id="rId11"/>
    <p:sldId id="271" r:id="rId12"/>
    <p:sldId id="272" r:id="rId13"/>
    <p:sldId id="351" r:id="rId14"/>
    <p:sldId id="350" r:id="rId15"/>
    <p:sldId id="273" r:id="rId16"/>
    <p:sldId id="274" r:id="rId17"/>
    <p:sldId id="372" r:id="rId18"/>
    <p:sldId id="277" r:id="rId19"/>
    <p:sldId id="380" r:id="rId20"/>
    <p:sldId id="278" r:id="rId21"/>
    <p:sldId id="279" r:id="rId22"/>
    <p:sldId id="281" r:id="rId23"/>
    <p:sldId id="352" r:id="rId24"/>
    <p:sldId id="353" r:id="rId25"/>
    <p:sldId id="356" r:id="rId26"/>
    <p:sldId id="282" r:id="rId27"/>
    <p:sldId id="283" r:id="rId28"/>
    <p:sldId id="367" r:id="rId29"/>
    <p:sldId id="362" r:id="rId30"/>
    <p:sldId id="363" r:id="rId31"/>
    <p:sldId id="330" r:id="rId32"/>
    <p:sldId id="325" r:id="rId33"/>
    <p:sldId id="382" r:id="rId34"/>
    <p:sldId id="284" r:id="rId35"/>
    <p:sldId id="288" r:id="rId36"/>
    <p:sldId id="289" r:id="rId37"/>
    <p:sldId id="290" r:id="rId38"/>
    <p:sldId id="292" r:id="rId39"/>
    <p:sldId id="294" r:id="rId40"/>
    <p:sldId id="358" r:id="rId41"/>
    <p:sldId id="296" r:id="rId42"/>
    <p:sldId id="297" r:id="rId43"/>
    <p:sldId id="299" r:id="rId44"/>
    <p:sldId id="300" r:id="rId45"/>
    <p:sldId id="301" r:id="rId46"/>
    <p:sldId id="302" r:id="rId47"/>
    <p:sldId id="345" r:id="rId48"/>
    <p:sldId id="381" r:id="rId49"/>
    <p:sldId id="331" r:id="rId50"/>
    <p:sldId id="379" r:id="rId51"/>
    <p:sldId id="378" r:id="rId52"/>
    <p:sldId id="312" r:id="rId53"/>
    <p:sldId id="324" r:id="rId54"/>
    <p:sldId id="329" r:id="rId55"/>
    <p:sldId id="333" r:id="rId56"/>
    <p:sldId id="343" r:id="rId57"/>
    <p:sldId id="344" r:id="rId58"/>
    <p:sldId id="357" r:id="rId59"/>
    <p:sldId id="359" r:id="rId60"/>
    <p:sldId id="360" r:id="rId61"/>
    <p:sldId id="361" r:id="rId62"/>
    <p:sldId id="366" r:id="rId63"/>
    <p:sldId id="369" r:id="rId64"/>
    <p:sldId id="370" r:id="rId65"/>
    <p:sldId id="373" r:id="rId66"/>
    <p:sldId id="374" r:id="rId67"/>
    <p:sldId id="375" r:id="rId68"/>
    <p:sldId id="376" r:id="rId69"/>
    <p:sldId id="377" r:id="rId7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E9F62-2784-4267-BF92-D411648BA4D4}" type="datetimeFigureOut">
              <a:rPr lang="tr-TR" smtClean="0"/>
              <a:pPr/>
              <a:t>21.12.2019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12169-B183-4493-AF82-A7E15E2F4EAC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58429-6826-4D1F-BCE4-4C338F3216E2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58429-6826-4D1F-BCE4-4C338F3216E2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58429-6826-4D1F-BCE4-4C338F3216E2}" type="slidenum">
              <a:rPr lang="tr-TR" smtClean="0"/>
              <a:pPr/>
              <a:t>6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58429-6826-4D1F-BCE4-4C338F3216E2}" type="slidenum">
              <a:rPr lang="tr-TR" smtClean="0"/>
              <a:pPr/>
              <a:t>16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58429-6826-4D1F-BCE4-4C338F3216E2}" type="slidenum">
              <a:rPr lang="tr-TR" smtClean="0"/>
              <a:pPr/>
              <a:t>42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58429-6826-4D1F-BCE4-4C338F3216E2}" type="slidenum">
              <a:rPr lang="tr-TR" smtClean="0"/>
              <a:pPr/>
              <a:t>59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11EA-61CB-4AD8-ABD6-587D6D3EA356}" type="datetimeFigureOut">
              <a:rPr lang="tr-TR" smtClean="0"/>
              <a:pPr/>
              <a:t>21.12.2019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DA50-4E35-4702-A16D-09F69A7DA62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11EA-61CB-4AD8-ABD6-587D6D3EA356}" type="datetimeFigureOut">
              <a:rPr lang="tr-TR" smtClean="0"/>
              <a:pPr/>
              <a:t>21.12.2019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DA50-4E35-4702-A16D-09F69A7DA62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11EA-61CB-4AD8-ABD6-587D6D3EA356}" type="datetimeFigureOut">
              <a:rPr lang="tr-TR" smtClean="0"/>
              <a:pPr/>
              <a:t>21.12.2019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DA50-4E35-4702-A16D-09F69A7DA62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11EA-61CB-4AD8-ABD6-587D6D3EA356}" type="datetimeFigureOut">
              <a:rPr lang="tr-TR" smtClean="0"/>
              <a:pPr/>
              <a:t>21.12.2019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DA50-4E35-4702-A16D-09F69A7DA62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11EA-61CB-4AD8-ABD6-587D6D3EA356}" type="datetimeFigureOut">
              <a:rPr lang="tr-TR" smtClean="0"/>
              <a:pPr/>
              <a:t>21.12.2019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DA50-4E35-4702-A16D-09F69A7DA62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11EA-61CB-4AD8-ABD6-587D6D3EA356}" type="datetimeFigureOut">
              <a:rPr lang="tr-TR" smtClean="0"/>
              <a:pPr/>
              <a:t>21.12.2019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DA50-4E35-4702-A16D-09F69A7DA62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11EA-61CB-4AD8-ABD6-587D6D3EA356}" type="datetimeFigureOut">
              <a:rPr lang="tr-TR" smtClean="0"/>
              <a:pPr/>
              <a:t>21.12.2019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DA50-4E35-4702-A16D-09F69A7DA62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11EA-61CB-4AD8-ABD6-587D6D3EA356}" type="datetimeFigureOut">
              <a:rPr lang="tr-TR" smtClean="0"/>
              <a:pPr/>
              <a:t>21.12.2019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DA50-4E35-4702-A16D-09F69A7DA62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11EA-61CB-4AD8-ABD6-587D6D3EA356}" type="datetimeFigureOut">
              <a:rPr lang="tr-TR" smtClean="0"/>
              <a:pPr/>
              <a:t>21.12.2019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DA50-4E35-4702-A16D-09F69A7DA62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11EA-61CB-4AD8-ABD6-587D6D3EA356}" type="datetimeFigureOut">
              <a:rPr lang="tr-TR" smtClean="0"/>
              <a:pPr/>
              <a:t>21.12.2019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DA50-4E35-4702-A16D-09F69A7DA62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11EA-61CB-4AD8-ABD6-587D6D3EA356}" type="datetimeFigureOut">
              <a:rPr lang="tr-TR" smtClean="0"/>
              <a:pPr/>
              <a:t>21.12.2019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DA50-4E35-4702-A16D-09F69A7DA62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C11EA-61CB-4AD8-ABD6-587D6D3EA356}" type="datetimeFigureOut">
              <a:rPr lang="tr-TR" smtClean="0"/>
              <a:pPr/>
              <a:t>21.12.2019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EDA50-4E35-4702-A16D-09F69A7DA624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png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14282" y="2130425"/>
            <a:ext cx="9072626" cy="1470025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TJOD İstanbul Anadolu Şubesi Toplantısı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sz="4000" dirty="0" err="1" smtClean="0"/>
              <a:t>Perinatolog</a:t>
            </a:r>
            <a:r>
              <a:rPr lang="tr-TR" sz="4000" dirty="0" smtClean="0"/>
              <a:t> Açısından </a:t>
            </a:r>
            <a:r>
              <a:rPr lang="tr-TR" sz="4000" dirty="0" err="1" smtClean="0"/>
              <a:t>cf</a:t>
            </a:r>
            <a:r>
              <a:rPr lang="tr-TR" sz="4000" dirty="0" smtClean="0"/>
              <a:t>-DNA</a:t>
            </a:r>
            <a:endParaRPr lang="tr-TR" sz="4000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4429124" y="4929198"/>
            <a:ext cx="4357718" cy="1571636"/>
          </a:xfrm>
        </p:spPr>
        <p:txBody>
          <a:bodyPr>
            <a:normAutofit/>
          </a:bodyPr>
          <a:lstStyle/>
          <a:p>
            <a:r>
              <a:rPr lang="tr-TR" sz="2400" dirty="0" err="1" smtClean="0"/>
              <a:t>Prof.Dr</a:t>
            </a:r>
            <a:r>
              <a:rPr lang="tr-TR" sz="2400" dirty="0" smtClean="0"/>
              <a:t>.A.Nuri Danışman</a:t>
            </a:r>
          </a:p>
          <a:p>
            <a:r>
              <a:rPr lang="tr-TR" sz="2800" dirty="0" smtClean="0"/>
              <a:t>MAA Acıbadem </a:t>
            </a:r>
            <a:r>
              <a:rPr lang="tr-TR" sz="2800" dirty="0" err="1" smtClean="0"/>
              <a:t>Üni</a:t>
            </a:r>
            <a:r>
              <a:rPr lang="tr-TR" sz="2800" dirty="0" smtClean="0"/>
              <a:t>.</a:t>
            </a:r>
          </a:p>
          <a:p>
            <a:r>
              <a:rPr lang="tr-TR" sz="2800" dirty="0" err="1" smtClean="0"/>
              <a:t>Altunizade</a:t>
            </a:r>
            <a:r>
              <a:rPr lang="tr-TR" sz="2800" dirty="0" smtClean="0"/>
              <a:t> </a:t>
            </a:r>
            <a:r>
              <a:rPr lang="tr-TR" sz="2800" dirty="0" err="1" smtClean="0"/>
              <a:t>Hast</a:t>
            </a:r>
            <a:r>
              <a:rPr lang="tr-TR" sz="2800" dirty="0" smtClean="0"/>
              <a:t>.</a:t>
            </a:r>
            <a:endParaRPr lang="tr-TR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Fetal fraksiyon önemi</a:t>
            </a:r>
            <a:endParaRPr lang="tr-TR" dirty="0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2856"/>
            <a:ext cx="27813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6752"/>
            <a:ext cx="59626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636912"/>
            <a:ext cx="4043969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5301208"/>
            <a:ext cx="5281950" cy="68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etin kutusu"/>
          <p:cNvSpPr txBox="1"/>
          <p:nvPr/>
        </p:nvSpPr>
        <p:spPr>
          <a:xfrm>
            <a:off x="5143504" y="2285992"/>
            <a:ext cx="46434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10-20hf arası </a:t>
            </a:r>
            <a:r>
              <a:rPr lang="tr-TR" dirty="0" err="1" smtClean="0"/>
              <a:t>maternal</a:t>
            </a:r>
            <a:r>
              <a:rPr lang="tr-TR" dirty="0" smtClean="0"/>
              <a:t> dolaşımdaki DNA</a:t>
            </a:r>
          </a:p>
          <a:p>
            <a:r>
              <a:rPr lang="tr-TR" dirty="0" err="1" smtClean="0"/>
              <a:t>Euploid</a:t>
            </a:r>
            <a:r>
              <a:rPr lang="tr-TR" dirty="0" smtClean="0"/>
              <a:t>:%12</a:t>
            </a:r>
          </a:p>
          <a:p>
            <a:r>
              <a:rPr lang="tr-TR" dirty="0" err="1" smtClean="0"/>
              <a:t>Tri</a:t>
            </a:r>
            <a:r>
              <a:rPr lang="tr-TR" dirty="0" smtClean="0"/>
              <a:t>.21:%15</a:t>
            </a:r>
          </a:p>
          <a:p>
            <a:r>
              <a:rPr lang="tr-TR" dirty="0" err="1" smtClean="0"/>
              <a:t>Tri</a:t>
            </a:r>
            <a:r>
              <a:rPr lang="tr-TR" dirty="0" smtClean="0"/>
              <a:t>.18:%9</a:t>
            </a:r>
          </a:p>
          <a:p>
            <a:r>
              <a:rPr lang="tr-TR" dirty="0" err="1" smtClean="0"/>
              <a:t>Triploidi</a:t>
            </a:r>
            <a:r>
              <a:rPr lang="tr-TR" dirty="0" smtClean="0"/>
              <a:t>:%2.5</a:t>
            </a:r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4857752" y="4214818"/>
            <a:ext cx="4286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100kg gebelerin %10unda yetersiz fraksiyon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Hangi Gebelik Haftasında Tarayalım ? </a:t>
            </a:r>
            <a:endParaRPr lang="tr-TR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56792"/>
            <a:ext cx="6067772" cy="424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Hangi Gebelik Haftasında Tarayalım ? </a:t>
            </a: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Test başarısızlığı: </a:t>
            </a:r>
          </a:p>
          <a:p>
            <a:r>
              <a:rPr lang="tr-TR" dirty="0" smtClean="0"/>
              <a:t>Hafta &lt;9:  %21.4</a:t>
            </a:r>
          </a:p>
          <a:p>
            <a:r>
              <a:rPr lang="tr-TR" dirty="0" smtClean="0"/>
              <a:t>9-10 hafta: %9 </a:t>
            </a:r>
          </a:p>
          <a:p>
            <a:r>
              <a:rPr lang="tr-TR" dirty="0" smtClean="0"/>
              <a:t>Hafta &gt;10: %5.9  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Hangi Gebelik Haftasında Tarayalım ? </a:t>
            </a:r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56992"/>
            <a:ext cx="7585645" cy="3034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1268760"/>
            <a:ext cx="672074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6237312"/>
            <a:ext cx="43243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Hangi Gebelik Haftasında Tarayalım ? </a:t>
            </a:r>
            <a:endParaRPr lang="tr-TR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56792"/>
            <a:ext cx="6067772" cy="424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412776"/>
            <a:ext cx="6982108" cy="494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Hangi Gebelik Haftasında Tarayalım ? </a:t>
            </a:r>
            <a:endParaRPr lang="tr-TR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7308304" cy="1083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564904"/>
            <a:ext cx="4868397" cy="2893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708920"/>
            <a:ext cx="3844652" cy="480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143248"/>
            <a:ext cx="3812681" cy="2648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6021288"/>
            <a:ext cx="37147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Hangi Gebelik Haftasında Tarayalım ? SONUÇ</a:t>
            </a:r>
            <a:endParaRPr lang="tr-TR" dirty="0"/>
          </a:p>
        </p:txBody>
      </p:sp>
      <p:sp>
        <p:nvSpPr>
          <p:cNvPr id="7" name="6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9. hafta sonrası tercih edilmeli</a:t>
            </a:r>
          </a:p>
          <a:p>
            <a:r>
              <a:rPr lang="tr-TR" dirty="0" smtClean="0"/>
              <a:t>ISUOG ‘ un önerisi*: </a:t>
            </a:r>
          </a:p>
          <a:p>
            <a:pPr>
              <a:buNone/>
            </a:pPr>
            <a:r>
              <a:rPr lang="tr-TR" dirty="0" smtClean="0"/>
              <a:t>    1) NIPT isteminden bağımsız olarak 1. trimester </a:t>
            </a:r>
            <a:r>
              <a:rPr lang="tr-TR" dirty="0" err="1" smtClean="0"/>
              <a:t>sonografik</a:t>
            </a:r>
            <a:r>
              <a:rPr lang="tr-TR" dirty="0" smtClean="0"/>
              <a:t> (45-84 mm CRL) tarama yapılmalı.</a:t>
            </a:r>
          </a:p>
          <a:p>
            <a:pPr>
              <a:buNone/>
            </a:pPr>
            <a:r>
              <a:rPr lang="tr-TR" dirty="0" smtClean="0"/>
              <a:t>    2) YAŞ + NT ± Diğer </a:t>
            </a:r>
            <a:r>
              <a:rPr lang="tr-TR" dirty="0" err="1" smtClean="0"/>
              <a:t>sonografik</a:t>
            </a:r>
            <a:r>
              <a:rPr lang="tr-TR" dirty="0" smtClean="0"/>
              <a:t> belirteçler ± serum belirteçleri ile TR 21 riski belirlenmeli</a:t>
            </a:r>
          </a:p>
          <a:p>
            <a:pPr>
              <a:buNone/>
            </a:pPr>
            <a:r>
              <a:rPr lang="tr-TR" dirty="0" smtClean="0"/>
              <a:t>    3) NIPT veya invazif test veya izlem kararı buna göre  </a:t>
            </a:r>
          </a:p>
          <a:p>
            <a:r>
              <a:rPr lang="tr-TR" dirty="0" smtClean="0"/>
              <a:t>ISPD** : primer tarama yöntemi olarak 10. haftadan sonra 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6021288"/>
            <a:ext cx="37147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6309320"/>
            <a:ext cx="26574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Metin kutusu"/>
          <p:cNvSpPr txBox="1"/>
          <p:nvPr/>
        </p:nvSpPr>
        <p:spPr>
          <a:xfrm>
            <a:off x="4860032" y="6021288"/>
            <a:ext cx="300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*</a:t>
            </a:r>
            <a:endParaRPr lang="tr-TR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5724128" y="6309320"/>
            <a:ext cx="444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**</a:t>
            </a:r>
            <a:endParaRPr lang="tr-T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İlk </a:t>
            </a:r>
            <a:r>
              <a:rPr lang="tr-TR" dirty="0" err="1" smtClean="0"/>
              <a:t>trimester</a:t>
            </a:r>
            <a:r>
              <a:rPr lang="tr-TR" dirty="0" smtClean="0"/>
              <a:t> kombine taramada</a:t>
            </a:r>
            <a:br>
              <a:rPr lang="tr-TR" dirty="0" smtClean="0"/>
            </a:br>
            <a:r>
              <a:rPr lang="tr-TR" sz="2700" dirty="0" smtClean="0"/>
              <a:t>yaş, CRL, NT, </a:t>
            </a:r>
            <a:r>
              <a:rPr lang="tr-TR" sz="2700" dirty="0" err="1" smtClean="0"/>
              <a:t>hcg</a:t>
            </a:r>
            <a:r>
              <a:rPr lang="tr-TR" sz="2700" dirty="0" smtClean="0"/>
              <a:t>, </a:t>
            </a:r>
            <a:r>
              <a:rPr lang="tr-TR" sz="2700" dirty="0" err="1" smtClean="0"/>
              <a:t>papp</a:t>
            </a:r>
            <a:r>
              <a:rPr lang="tr-TR" sz="2700" dirty="0" smtClean="0"/>
              <a:t>-a---(ağırlık, ırk, hikaye)</a:t>
            </a:r>
            <a:endParaRPr lang="tr-TR" sz="27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&gt;1:50  ve   &lt;1:2500  tartışma yok</a:t>
            </a:r>
          </a:p>
          <a:p>
            <a:r>
              <a:rPr lang="tr-TR" dirty="0" smtClean="0"/>
              <a:t>1:100   1:250    1:1000</a:t>
            </a:r>
          </a:p>
          <a:p>
            <a:r>
              <a:rPr lang="tr-TR" dirty="0" smtClean="0"/>
              <a:t>İlave belirteçler: Büyük sorumluluk</a:t>
            </a:r>
          </a:p>
          <a:p>
            <a:r>
              <a:rPr lang="tr-TR" dirty="0" smtClean="0"/>
              <a:t>Her ülke-grup-hastane-hekim  kriterleri.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İkizler de NIPT???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67544" y="1628800"/>
            <a:ext cx="7632848" cy="4525963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err="1" smtClean="0"/>
              <a:t>Monozigotik</a:t>
            </a:r>
            <a:r>
              <a:rPr lang="tr-TR" dirty="0" smtClean="0"/>
              <a:t> </a:t>
            </a:r>
          </a:p>
          <a:p>
            <a:r>
              <a:rPr lang="tr-TR" dirty="0" err="1" smtClean="0"/>
              <a:t>Dizigotik</a:t>
            </a:r>
            <a:r>
              <a:rPr lang="tr-TR" dirty="0" smtClean="0"/>
              <a:t> </a:t>
            </a:r>
          </a:p>
          <a:p>
            <a:r>
              <a:rPr lang="tr-TR" dirty="0" err="1" smtClean="0"/>
              <a:t>Sonografi</a:t>
            </a:r>
            <a:r>
              <a:rPr lang="tr-TR" dirty="0" smtClean="0"/>
              <a:t> ile </a:t>
            </a:r>
            <a:r>
              <a:rPr lang="tr-TR" dirty="0" err="1" smtClean="0"/>
              <a:t>amnionisite</a:t>
            </a:r>
            <a:r>
              <a:rPr lang="tr-TR" dirty="0" smtClean="0"/>
              <a:t> ve </a:t>
            </a:r>
            <a:r>
              <a:rPr lang="tr-TR" dirty="0" err="1" smtClean="0"/>
              <a:t>korionisite</a:t>
            </a:r>
            <a:r>
              <a:rPr lang="tr-TR" dirty="0" smtClean="0"/>
              <a:t>     (</a:t>
            </a:r>
            <a:r>
              <a:rPr lang="tr-TR" dirty="0" err="1" smtClean="0"/>
              <a:t>zigosite</a:t>
            </a:r>
            <a:r>
              <a:rPr lang="tr-TR" dirty="0" smtClean="0"/>
              <a:t> değil!)  ayrımı mümkün:</a:t>
            </a:r>
          </a:p>
          <a:p>
            <a:pPr lvl="1"/>
            <a:r>
              <a:rPr lang="tr-TR" dirty="0" err="1" smtClean="0"/>
              <a:t>Yolk</a:t>
            </a:r>
            <a:r>
              <a:rPr lang="tr-TR" dirty="0" smtClean="0"/>
              <a:t> sac: </a:t>
            </a:r>
            <a:r>
              <a:rPr lang="tr-TR" dirty="0" err="1" smtClean="0"/>
              <a:t>amnionisite</a:t>
            </a:r>
            <a:r>
              <a:rPr lang="tr-TR" dirty="0" smtClean="0"/>
              <a:t> </a:t>
            </a:r>
          </a:p>
          <a:p>
            <a:pPr lvl="1"/>
            <a:r>
              <a:rPr lang="tr-TR" dirty="0" err="1" smtClean="0"/>
              <a:t>Amniotic</a:t>
            </a:r>
            <a:r>
              <a:rPr lang="tr-TR" dirty="0" smtClean="0"/>
              <a:t> </a:t>
            </a:r>
            <a:r>
              <a:rPr lang="tr-TR" dirty="0" err="1" smtClean="0"/>
              <a:t>membran</a:t>
            </a:r>
            <a:r>
              <a:rPr lang="tr-TR" dirty="0" smtClean="0"/>
              <a:t>: </a:t>
            </a:r>
            <a:r>
              <a:rPr lang="tr-TR" dirty="0" err="1" smtClean="0"/>
              <a:t>amnionisite</a:t>
            </a:r>
            <a:r>
              <a:rPr lang="tr-TR" dirty="0" smtClean="0"/>
              <a:t> ve </a:t>
            </a:r>
            <a:r>
              <a:rPr lang="tr-TR" dirty="0" err="1" smtClean="0"/>
              <a:t>koryonisite</a:t>
            </a:r>
            <a:r>
              <a:rPr lang="tr-TR" dirty="0" smtClean="0"/>
              <a:t> </a:t>
            </a:r>
          </a:p>
          <a:p>
            <a:endParaRPr lang="tr-TR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643042" y="3143248"/>
            <a:ext cx="2928958" cy="12858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          </a:t>
            </a:r>
            <a:r>
              <a:rPr lang="tr-TR" dirty="0" err="1" smtClean="0"/>
              <a:t>Kimerizm</a:t>
            </a:r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4857752" y="3140968"/>
            <a:ext cx="194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err="1" smtClean="0"/>
              <a:t>Mozaisizm</a:t>
            </a:r>
            <a:r>
              <a:rPr lang="tr-TR" sz="3200" dirty="0" smtClean="0"/>
              <a:t> </a:t>
            </a:r>
            <a:endParaRPr lang="tr-TR" sz="3200" dirty="0"/>
          </a:p>
        </p:txBody>
      </p:sp>
      <p:sp>
        <p:nvSpPr>
          <p:cNvPr id="8" name="7 Aşağı Ok"/>
          <p:cNvSpPr/>
          <p:nvPr/>
        </p:nvSpPr>
        <p:spPr>
          <a:xfrm rot="19955463">
            <a:off x="5762243" y="3800351"/>
            <a:ext cx="360040" cy="1224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Aşağı Ok"/>
          <p:cNvSpPr/>
          <p:nvPr/>
        </p:nvSpPr>
        <p:spPr>
          <a:xfrm>
            <a:off x="4357686" y="1785926"/>
            <a:ext cx="360040" cy="1285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Metin kutusu"/>
          <p:cNvSpPr txBox="1"/>
          <p:nvPr/>
        </p:nvSpPr>
        <p:spPr>
          <a:xfrm>
            <a:off x="1000100" y="548680"/>
            <a:ext cx="71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/>
              <a:t>Bir biyolojik birimde birden fazla farklı DNA yapısında hücre topluluğu</a:t>
            </a:r>
            <a:endParaRPr lang="tr-TR" sz="3200" dirty="0"/>
          </a:p>
        </p:txBody>
      </p:sp>
      <p:sp>
        <p:nvSpPr>
          <p:cNvPr id="11" name="10 Aşağı Ok"/>
          <p:cNvSpPr/>
          <p:nvPr/>
        </p:nvSpPr>
        <p:spPr>
          <a:xfrm rot="1373601">
            <a:off x="3078597" y="3821908"/>
            <a:ext cx="431507" cy="1224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Metin kutusu"/>
          <p:cNvSpPr txBox="1"/>
          <p:nvPr/>
        </p:nvSpPr>
        <p:spPr>
          <a:xfrm>
            <a:off x="1643042" y="5013176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Birden fazla zigot</a:t>
            </a:r>
            <a:endParaRPr lang="tr-TR" sz="2400" dirty="0"/>
          </a:p>
        </p:txBody>
      </p:sp>
      <p:sp>
        <p:nvSpPr>
          <p:cNvPr id="13" name="12 Dikdörtgen"/>
          <p:cNvSpPr/>
          <p:nvPr/>
        </p:nvSpPr>
        <p:spPr>
          <a:xfrm>
            <a:off x="5572132" y="5000636"/>
            <a:ext cx="1857388" cy="4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/>
              <a:t>Tek zigot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Cell</a:t>
            </a:r>
            <a:r>
              <a:rPr lang="tr-TR" dirty="0" smtClean="0"/>
              <a:t> </a:t>
            </a:r>
            <a:r>
              <a:rPr lang="tr-TR" dirty="0" err="1" smtClean="0"/>
              <a:t>Free</a:t>
            </a:r>
            <a:r>
              <a:rPr lang="tr-TR" dirty="0" smtClean="0"/>
              <a:t> DNA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1600200"/>
            <a:ext cx="8858280" cy="4525963"/>
          </a:xfrm>
        </p:spPr>
        <p:txBody>
          <a:bodyPr/>
          <a:lstStyle/>
          <a:p>
            <a:r>
              <a:rPr lang="tr-TR" dirty="0" err="1" smtClean="0"/>
              <a:t>Feto</a:t>
            </a:r>
            <a:r>
              <a:rPr lang="tr-TR" dirty="0" smtClean="0"/>
              <a:t>-</a:t>
            </a:r>
            <a:r>
              <a:rPr lang="tr-TR" dirty="0" err="1" smtClean="0"/>
              <a:t>maternal</a:t>
            </a:r>
            <a:r>
              <a:rPr lang="tr-TR" dirty="0" smtClean="0"/>
              <a:t> hücre trafiği 1950lerden buyana biliniyordu.</a:t>
            </a:r>
          </a:p>
          <a:p>
            <a:r>
              <a:rPr lang="tr-TR" dirty="0" err="1" smtClean="0"/>
              <a:t>Fetal</a:t>
            </a:r>
            <a:r>
              <a:rPr lang="tr-TR" dirty="0" smtClean="0"/>
              <a:t> hücreden  </a:t>
            </a:r>
            <a:r>
              <a:rPr lang="tr-TR" dirty="0" err="1" smtClean="0"/>
              <a:t>karyotipleme</a:t>
            </a:r>
            <a:r>
              <a:rPr lang="tr-TR" dirty="0" smtClean="0"/>
              <a:t> başarılı olamadı </a:t>
            </a:r>
          </a:p>
          <a:p>
            <a:r>
              <a:rPr lang="tr-TR" dirty="0" err="1" smtClean="0"/>
              <a:t>Apoptotik</a:t>
            </a:r>
            <a:r>
              <a:rPr lang="tr-TR" dirty="0" smtClean="0"/>
              <a:t> </a:t>
            </a:r>
            <a:r>
              <a:rPr lang="tr-TR" dirty="0" err="1" smtClean="0"/>
              <a:t>trofoblastlar</a:t>
            </a:r>
            <a:r>
              <a:rPr lang="tr-TR" dirty="0" smtClean="0"/>
              <a:t> kaynaklı </a:t>
            </a:r>
            <a:r>
              <a:rPr lang="tr-TR" dirty="0" err="1" smtClean="0"/>
              <a:t>cf</a:t>
            </a:r>
            <a:r>
              <a:rPr lang="tr-TR" dirty="0" smtClean="0"/>
              <a:t>-DNA (</a:t>
            </a:r>
            <a:r>
              <a:rPr lang="tr-TR" dirty="0" err="1" smtClean="0"/>
              <a:t>cfF</a:t>
            </a:r>
            <a:r>
              <a:rPr lang="tr-TR" dirty="0" smtClean="0"/>
              <a:t>-DNA) 1997 yılında tanımlandı.</a:t>
            </a:r>
          </a:p>
          <a:p>
            <a:r>
              <a:rPr lang="tr-TR" dirty="0" smtClean="0"/>
              <a:t> 2000-2010 yılında </a:t>
            </a:r>
            <a:r>
              <a:rPr lang="tr-TR" dirty="0" err="1" smtClean="0"/>
              <a:t>fetal</a:t>
            </a:r>
            <a:r>
              <a:rPr lang="tr-TR" dirty="0" smtClean="0"/>
              <a:t>(!?) DNA nın zenginleştirilmesi, </a:t>
            </a:r>
            <a:r>
              <a:rPr lang="tr-TR" dirty="0" err="1" smtClean="0"/>
              <a:t>maternal</a:t>
            </a:r>
            <a:r>
              <a:rPr lang="tr-TR" dirty="0" smtClean="0"/>
              <a:t> DNA dan ayrılması gibi </a:t>
            </a:r>
            <a:r>
              <a:rPr lang="tr-TR" dirty="0" err="1" smtClean="0"/>
              <a:t>tekn</a:t>
            </a:r>
            <a:r>
              <a:rPr lang="tr-TR" dirty="0" smtClean="0"/>
              <a:t>(</a:t>
            </a:r>
            <a:r>
              <a:rPr lang="tr-TR" dirty="0" err="1" smtClean="0"/>
              <a:t>oloj</a:t>
            </a:r>
            <a:r>
              <a:rPr lang="tr-TR" dirty="0" smtClean="0"/>
              <a:t>)</a:t>
            </a:r>
            <a:r>
              <a:rPr lang="tr-TR" dirty="0" err="1" smtClean="0"/>
              <a:t>ik</a:t>
            </a:r>
            <a:r>
              <a:rPr lang="tr-TR" dirty="0" smtClean="0"/>
              <a:t> altyapı çalışmaları yapıldı  </a:t>
            </a:r>
            <a:endParaRPr lang="tr-T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İkizler </a:t>
            </a:r>
            <a:r>
              <a:rPr lang="tr-TR" dirty="0" err="1" smtClean="0"/>
              <a:t>koryonisite</a:t>
            </a:r>
            <a:r>
              <a:rPr lang="tr-TR" dirty="0" smtClean="0"/>
              <a:t> / </a:t>
            </a:r>
            <a:r>
              <a:rPr lang="tr-TR" dirty="0" err="1" smtClean="0"/>
              <a:t>amnionisite</a:t>
            </a:r>
            <a:r>
              <a:rPr lang="tr-TR" dirty="0" smtClean="0"/>
              <a:t> : hatırlatma</a:t>
            </a:r>
            <a:endParaRPr lang="tr-TR" dirty="0"/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071546"/>
            <a:ext cx="1728191" cy="1447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571744"/>
            <a:ext cx="2016224" cy="133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Yuvarlatılmış Dikdörtgen"/>
          <p:cNvSpPr/>
          <p:nvPr/>
        </p:nvSpPr>
        <p:spPr>
          <a:xfrm>
            <a:off x="539552" y="980728"/>
            <a:ext cx="2232248" cy="29523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Metin kutusu"/>
          <p:cNvSpPr txBox="1"/>
          <p:nvPr/>
        </p:nvSpPr>
        <p:spPr>
          <a:xfrm>
            <a:off x="323528" y="3857628"/>
            <a:ext cx="2668231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 err="1" smtClean="0"/>
              <a:t>Monoamniotik</a:t>
            </a:r>
            <a:r>
              <a:rPr lang="tr-TR" dirty="0" smtClean="0"/>
              <a:t> (2 </a:t>
            </a:r>
            <a:r>
              <a:rPr lang="tr-TR" dirty="0" err="1" smtClean="0"/>
              <a:t>yolk</a:t>
            </a:r>
            <a:r>
              <a:rPr lang="tr-TR" dirty="0" smtClean="0"/>
              <a:t> sac)</a:t>
            </a:r>
            <a:endParaRPr lang="tr-TR" dirty="0"/>
          </a:p>
        </p:txBody>
      </p:sp>
      <p:sp>
        <p:nvSpPr>
          <p:cNvPr id="57350" name="AutoShape 6" descr="http://www.wombwithaviewblog.com/wp-content/uploads/2013/01/DSC067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735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929066"/>
            <a:ext cx="306157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1428736"/>
            <a:ext cx="3162095" cy="210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4" name="AutoShape 10" descr="http://www.fetalultrasound.com/online/text/4-024_files/image0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735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290" y="4286256"/>
            <a:ext cx="2869706" cy="21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Metin kutusu"/>
          <p:cNvSpPr txBox="1"/>
          <p:nvPr/>
        </p:nvSpPr>
        <p:spPr>
          <a:xfrm>
            <a:off x="1142976" y="6215082"/>
            <a:ext cx="292895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 err="1" smtClean="0"/>
              <a:t>Monoamniotik</a:t>
            </a:r>
            <a:r>
              <a:rPr lang="tr-TR" dirty="0" smtClean="0"/>
              <a:t> (1 </a:t>
            </a:r>
            <a:r>
              <a:rPr lang="tr-TR" dirty="0" err="1" smtClean="0"/>
              <a:t>yolk</a:t>
            </a:r>
            <a:r>
              <a:rPr lang="tr-TR" dirty="0" smtClean="0"/>
              <a:t> sac)</a:t>
            </a:r>
            <a:endParaRPr lang="tr-T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İkizler de NIPT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67544" y="1628800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dirty="0" err="1" smtClean="0"/>
              <a:t>Monokoryonik</a:t>
            </a:r>
            <a:r>
              <a:rPr lang="tr-TR" dirty="0" smtClean="0"/>
              <a:t> : </a:t>
            </a:r>
          </a:p>
          <a:p>
            <a:r>
              <a:rPr lang="tr-TR" dirty="0" smtClean="0"/>
              <a:t>Tamama yakını </a:t>
            </a:r>
            <a:r>
              <a:rPr lang="tr-TR" dirty="0" err="1" smtClean="0"/>
              <a:t>monozigotik</a:t>
            </a:r>
            <a:r>
              <a:rPr lang="tr-TR" dirty="0" smtClean="0"/>
              <a:t> </a:t>
            </a:r>
          </a:p>
          <a:p>
            <a:r>
              <a:rPr lang="tr-TR" dirty="0" smtClean="0"/>
              <a:t>Sorun yok.  NIPT tek gebeliklerdeki gibi.   Test performansı aynı    (belki daha iyi!)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err="1" smtClean="0"/>
              <a:t>Dikoryonik</a:t>
            </a:r>
            <a:r>
              <a:rPr lang="tr-TR" dirty="0" smtClean="0"/>
              <a:t>: </a:t>
            </a:r>
          </a:p>
          <a:p>
            <a:r>
              <a:rPr lang="tr-TR" dirty="0" smtClean="0"/>
              <a:t>Çoğu </a:t>
            </a:r>
            <a:r>
              <a:rPr lang="tr-TR" dirty="0" err="1" smtClean="0"/>
              <a:t>dizigotik</a:t>
            </a:r>
            <a:r>
              <a:rPr lang="tr-TR" dirty="0" smtClean="0"/>
              <a:t>  </a:t>
            </a:r>
          </a:p>
          <a:p>
            <a:r>
              <a:rPr lang="tr-TR" dirty="0" err="1" smtClean="0"/>
              <a:t>Monozigotik</a:t>
            </a:r>
            <a:r>
              <a:rPr lang="tr-TR" dirty="0" smtClean="0"/>
              <a:t>  olabilir</a:t>
            </a:r>
          </a:p>
          <a:p>
            <a:r>
              <a:rPr lang="tr-TR" dirty="0" err="1" smtClean="0"/>
              <a:t>Dizigotik</a:t>
            </a:r>
            <a:r>
              <a:rPr lang="tr-TR" dirty="0" smtClean="0"/>
              <a:t> ikizler</a:t>
            </a:r>
          </a:p>
          <a:p>
            <a:pPr lvl="1"/>
            <a:r>
              <a:rPr lang="tr-TR" dirty="0" smtClean="0"/>
              <a:t>Her biri normal</a:t>
            </a:r>
          </a:p>
          <a:p>
            <a:pPr lvl="1"/>
            <a:r>
              <a:rPr lang="tr-TR" dirty="0" smtClean="0"/>
              <a:t>Her biri </a:t>
            </a:r>
            <a:r>
              <a:rPr lang="tr-TR" dirty="0" err="1" smtClean="0"/>
              <a:t>trizomik</a:t>
            </a:r>
            <a:endParaRPr lang="tr-TR" dirty="0" smtClean="0"/>
          </a:p>
          <a:p>
            <a:pPr lvl="1"/>
            <a:r>
              <a:rPr lang="tr-TR" dirty="0" smtClean="0"/>
              <a:t> </a:t>
            </a:r>
            <a:r>
              <a:rPr lang="tr-TR" dirty="0" err="1" smtClean="0"/>
              <a:t>Dizomik</a:t>
            </a:r>
            <a:r>
              <a:rPr lang="tr-TR" dirty="0" smtClean="0"/>
              <a:t> / </a:t>
            </a:r>
            <a:r>
              <a:rPr lang="tr-TR" dirty="0" err="1" smtClean="0"/>
              <a:t>Trizomik</a:t>
            </a:r>
            <a:r>
              <a:rPr lang="tr-TR" dirty="0" smtClean="0"/>
              <a:t>  </a:t>
            </a:r>
          </a:p>
          <a:p>
            <a:pPr>
              <a:buNone/>
            </a:pPr>
            <a:endParaRPr lang="tr-TR" dirty="0" smtClean="0"/>
          </a:p>
          <a:p>
            <a:endParaRPr lang="tr-TR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941168"/>
            <a:ext cx="3384376" cy="172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İkizler de NIPT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tr-TR" dirty="0" smtClean="0"/>
              <a:t>NIPT teknolojisi ile  </a:t>
            </a:r>
            <a:r>
              <a:rPr lang="tr-TR" dirty="0" err="1" smtClean="0"/>
              <a:t>Dizigotikler’de</a:t>
            </a:r>
            <a:r>
              <a:rPr lang="tr-TR" dirty="0" smtClean="0"/>
              <a:t>  2 yerine 3 </a:t>
            </a:r>
            <a:r>
              <a:rPr lang="tr-TR" dirty="0" err="1" smtClean="0"/>
              <a:t>genotip</a:t>
            </a:r>
            <a:r>
              <a:rPr lang="tr-TR" dirty="0" smtClean="0"/>
              <a:t> saptanacak</a:t>
            </a:r>
          </a:p>
          <a:p>
            <a:pPr lvl="1"/>
            <a:r>
              <a:rPr lang="tr-TR" dirty="0" smtClean="0"/>
              <a:t>ANNE,  FETUS 1,  FETUS 2</a:t>
            </a:r>
          </a:p>
          <a:p>
            <a:pPr lvl="1"/>
            <a:r>
              <a:rPr lang="tr-TR" dirty="0" smtClean="0"/>
              <a:t>HER BİR FETUS için </a:t>
            </a:r>
            <a:r>
              <a:rPr lang="tr-TR" dirty="0" err="1" smtClean="0"/>
              <a:t>fetal</a:t>
            </a:r>
            <a:r>
              <a:rPr lang="tr-TR" dirty="0" smtClean="0"/>
              <a:t> fraksiyon belirlenerek ayrı ayrı risk hesaplaması yapılacak.</a:t>
            </a:r>
          </a:p>
          <a:p>
            <a:pPr lvl="1"/>
            <a:r>
              <a:rPr lang="tr-TR" dirty="0" smtClean="0"/>
              <a:t> Bu neden önemli?  </a:t>
            </a:r>
            <a:r>
              <a:rPr lang="tr-TR" dirty="0" err="1" smtClean="0"/>
              <a:t>Dizigotik</a:t>
            </a:r>
            <a:r>
              <a:rPr lang="tr-TR" dirty="0" smtClean="0"/>
              <a:t> ikizlerde her bir </a:t>
            </a:r>
            <a:r>
              <a:rPr lang="tr-TR" dirty="0" err="1" smtClean="0"/>
              <a:t>fetusun</a:t>
            </a:r>
            <a:r>
              <a:rPr lang="tr-TR" dirty="0" smtClean="0"/>
              <a:t> katkısı eşit değil. Tüm </a:t>
            </a:r>
            <a:r>
              <a:rPr lang="tr-TR" dirty="0" err="1" smtClean="0"/>
              <a:t>cf</a:t>
            </a:r>
            <a:r>
              <a:rPr lang="tr-TR" dirty="0" smtClean="0"/>
              <a:t>-DNA bir bütün olarak ele alınmamalı!!!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Dikoryonik</a:t>
            </a:r>
            <a:r>
              <a:rPr lang="tr-TR" dirty="0" smtClean="0"/>
              <a:t> ikiz NIPT</a:t>
            </a:r>
            <a:endParaRPr lang="tr-TR" dirty="0"/>
          </a:p>
        </p:txBody>
      </p:sp>
      <p:sp>
        <p:nvSpPr>
          <p:cNvPr id="8" name="7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525963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/>
              <a:t>İkizlerde </a:t>
            </a:r>
            <a:r>
              <a:rPr lang="tr-TR" dirty="0" err="1" smtClean="0"/>
              <a:t>NIPT’de</a:t>
            </a:r>
            <a:r>
              <a:rPr lang="tr-TR" dirty="0" smtClean="0"/>
              <a:t> temel olarak teklerdeki prensip geçerlidir: </a:t>
            </a:r>
          </a:p>
          <a:p>
            <a:pPr lvl="1"/>
            <a:r>
              <a:rPr lang="tr-TR" dirty="0" smtClean="0"/>
              <a:t> 1. Fetal DNA ve </a:t>
            </a:r>
            <a:r>
              <a:rPr lang="tr-TR" dirty="0" err="1" smtClean="0"/>
              <a:t>maternal</a:t>
            </a:r>
            <a:r>
              <a:rPr lang="tr-TR" dirty="0" smtClean="0"/>
              <a:t> DNA nın diferansiyel analizi </a:t>
            </a:r>
          </a:p>
          <a:p>
            <a:pPr lvl="1"/>
            <a:r>
              <a:rPr lang="tr-TR" dirty="0" smtClean="0"/>
              <a:t> 2. İlgilenilen bölge (ör. 21. kromozom) için Fetal DNA / Maternal DNA veya Fetal DNA (bir başka bölge) oranlaması</a:t>
            </a:r>
          </a:p>
          <a:p>
            <a:pPr lvl="1"/>
            <a:r>
              <a:rPr lang="tr-TR" dirty="0" smtClean="0"/>
              <a:t> 3. Risk hesaplanması</a:t>
            </a:r>
          </a:p>
          <a:p>
            <a:endParaRPr lang="tr-TR" dirty="0" smtClean="0"/>
          </a:p>
          <a:p>
            <a:r>
              <a:rPr lang="tr-TR" dirty="0" smtClean="0"/>
              <a:t>NIPT varsayımları</a:t>
            </a:r>
          </a:p>
          <a:p>
            <a:pPr lvl="1"/>
            <a:r>
              <a:rPr lang="tr-TR" dirty="0" err="1" smtClean="0"/>
              <a:t>Maternal</a:t>
            </a:r>
            <a:r>
              <a:rPr lang="tr-TR" dirty="0" smtClean="0"/>
              <a:t> </a:t>
            </a:r>
            <a:r>
              <a:rPr lang="tr-TR" dirty="0" err="1" smtClean="0"/>
              <a:t>karyotip</a:t>
            </a:r>
            <a:r>
              <a:rPr lang="tr-TR" dirty="0" smtClean="0"/>
              <a:t> normal (</a:t>
            </a:r>
            <a:r>
              <a:rPr lang="tr-TR" dirty="0" err="1" smtClean="0"/>
              <a:t>maternal</a:t>
            </a:r>
            <a:r>
              <a:rPr lang="tr-TR" dirty="0" smtClean="0"/>
              <a:t> </a:t>
            </a:r>
            <a:r>
              <a:rPr lang="tr-TR" dirty="0" err="1" smtClean="0"/>
              <a:t>mozaisizm</a:t>
            </a:r>
            <a:r>
              <a:rPr lang="tr-TR" dirty="0" smtClean="0"/>
              <a:t>, kanser yok)</a:t>
            </a:r>
          </a:p>
          <a:p>
            <a:pPr lvl="1"/>
            <a:r>
              <a:rPr lang="tr-TR" dirty="0" smtClean="0"/>
              <a:t>Serbest Fetal DNA’nın tüm serbest DNA içinde belli bir oranı var</a:t>
            </a:r>
          </a:p>
          <a:p>
            <a:pPr lvl="1"/>
            <a:r>
              <a:rPr lang="tr-TR" dirty="0" smtClean="0"/>
              <a:t>21. kromozom için yaklaşık %1.3</a:t>
            </a:r>
            <a:endParaRPr lang="tr-T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Dikoryonik</a:t>
            </a:r>
            <a:r>
              <a:rPr lang="tr-TR" dirty="0" smtClean="0"/>
              <a:t> ikiz NIPT</a:t>
            </a:r>
            <a:endParaRPr lang="tr-TR" dirty="0"/>
          </a:p>
        </p:txBody>
      </p:sp>
      <p:sp>
        <p:nvSpPr>
          <p:cNvPr id="8" name="7 İçerik Yer Tutucusu"/>
          <p:cNvSpPr>
            <a:spLocks noGrp="1"/>
          </p:cNvSpPr>
          <p:nvPr>
            <p:ph idx="1"/>
          </p:nvPr>
        </p:nvSpPr>
        <p:spPr>
          <a:xfrm>
            <a:off x="214282" y="1600200"/>
            <a:ext cx="8572560" cy="4525963"/>
          </a:xfrm>
        </p:spPr>
        <p:txBody>
          <a:bodyPr>
            <a:normAutofit/>
          </a:bodyPr>
          <a:lstStyle/>
          <a:p>
            <a:pPr lvl="1"/>
            <a:r>
              <a:rPr lang="tr-TR" dirty="0" smtClean="0"/>
              <a:t> </a:t>
            </a:r>
            <a:r>
              <a:rPr lang="tr-TR" dirty="0" err="1" smtClean="0"/>
              <a:t>Trizomi</a:t>
            </a:r>
            <a:r>
              <a:rPr lang="tr-TR" dirty="0" smtClean="0"/>
              <a:t> 21 için;  bir </a:t>
            </a:r>
            <a:r>
              <a:rPr lang="tr-TR" dirty="0" err="1" smtClean="0"/>
              <a:t>fetus</a:t>
            </a:r>
            <a:r>
              <a:rPr lang="tr-TR" dirty="0" smtClean="0"/>
              <a:t> normal   bir </a:t>
            </a:r>
            <a:r>
              <a:rPr lang="tr-TR" dirty="0" err="1" smtClean="0"/>
              <a:t>fetus</a:t>
            </a:r>
            <a:r>
              <a:rPr lang="tr-TR" dirty="0" smtClean="0"/>
              <a:t> anormal ise  21.kromozom dozu değişecektir.</a:t>
            </a:r>
          </a:p>
          <a:p>
            <a:pPr lvl="1"/>
            <a:r>
              <a:rPr lang="tr-TR" dirty="0" smtClean="0"/>
              <a:t> Ancak ikizlerde fetal fraksiyon teklere göre daha düşük olabilir</a:t>
            </a:r>
          </a:p>
          <a:p>
            <a:pPr lvl="1"/>
            <a:r>
              <a:rPr lang="tr-TR" dirty="0" smtClean="0"/>
              <a:t> Her bir </a:t>
            </a:r>
            <a:r>
              <a:rPr lang="tr-TR" dirty="0" err="1" smtClean="0"/>
              <a:t>fetusun</a:t>
            </a:r>
            <a:r>
              <a:rPr lang="tr-TR" dirty="0" smtClean="0"/>
              <a:t> fetal fraksiyona katkısı değişken</a:t>
            </a:r>
          </a:p>
          <a:p>
            <a:pPr lvl="1"/>
            <a:r>
              <a:rPr lang="tr-TR" dirty="0" smtClean="0"/>
              <a:t> Eğer bir </a:t>
            </a:r>
            <a:r>
              <a:rPr lang="tr-TR" dirty="0" err="1" smtClean="0"/>
              <a:t>fetusun</a:t>
            </a:r>
            <a:r>
              <a:rPr lang="tr-TR" dirty="0" smtClean="0"/>
              <a:t> katkısı %4‘ün altında ise yanlış negatif sonuçlar ortaya çıkabilir. </a:t>
            </a:r>
            <a:endParaRPr lang="tr-T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Dikoryonik</a:t>
            </a:r>
            <a:r>
              <a:rPr lang="tr-TR" dirty="0" smtClean="0"/>
              <a:t> ikizler de NIPT:     </a:t>
            </a:r>
            <a:r>
              <a:rPr lang="tr-TR" b="1" dirty="0" smtClean="0"/>
              <a:t>Kromozom sayımına bağlı </a:t>
            </a:r>
            <a:r>
              <a:rPr lang="tr-TR" b="1" dirty="0" err="1" smtClean="0"/>
              <a:t>metodlar</a:t>
            </a:r>
            <a:r>
              <a:rPr lang="tr-TR" b="1" dirty="0" smtClean="0"/>
              <a:t> </a:t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12" name="11 İçerik Yer Tutucusu"/>
          <p:cNvSpPr>
            <a:spLocks noGrp="1"/>
          </p:cNvSpPr>
          <p:nvPr>
            <p:ph sz="half" idx="2"/>
          </p:nvPr>
        </p:nvSpPr>
        <p:spPr>
          <a:xfrm>
            <a:off x="6084168" y="2852936"/>
            <a:ext cx="2602632" cy="3273227"/>
          </a:xfrm>
        </p:spPr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717032"/>
            <a:ext cx="32575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05064"/>
            <a:ext cx="53149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6237312"/>
            <a:ext cx="13620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Metin kutusu"/>
          <p:cNvSpPr txBox="1"/>
          <p:nvPr/>
        </p:nvSpPr>
        <p:spPr>
          <a:xfrm>
            <a:off x="5940152" y="3573016"/>
            <a:ext cx="313515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2400" dirty="0" smtClean="0"/>
              <a:t>Düşük Fetal Fraksiyon çok  önemli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  </a:t>
            </a:r>
            <a:r>
              <a:rPr lang="tr-TR" sz="2400" dirty="0" smtClean="0"/>
              <a:t>&lt;%4 Fetal Fraksiyon varlığında sonuç verilmemeli</a:t>
            </a:r>
          </a:p>
          <a:p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714488"/>
            <a:ext cx="59245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740352" cy="266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636912"/>
            <a:ext cx="46196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Oval"/>
          <p:cNvSpPr/>
          <p:nvPr/>
        </p:nvSpPr>
        <p:spPr>
          <a:xfrm>
            <a:off x="2051720" y="3068960"/>
            <a:ext cx="1080120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Oval"/>
          <p:cNvSpPr/>
          <p:nvPr/>
        </p:nvSpPr>
        <p:spPr>
          <a:xfrm>
            <a:off x="2987824" y="4149080"/>
            <a:ext cx="1080120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Oval"/>
          <p:cNvSpPr/>
          <p:nvPr/>
        </p:nvSpPr>
        <p:spPr>
          <a:xfrm>
            <a:off x="3851920" y="5877272"/>
            <a:ext cx="1224136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740352" cy="266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564904"/>
            <a:ext cx="578936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5072066" y="2924944"/>
            <a:ext cx="350046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İkizlerde ve </a:t>
            </a:r>
            <a:r>
              <a:rPr lang="tr-TR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ivf</a:t>
            </a:r>
            <a:r>
              <a:rPr lang="tr-TR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de başarısızlık artar</a:t>
            </a:r>
            <a:endParaRPr lang="tr-T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İkizlerde NIPT sonuç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Monozigotik</a:t>
            </a:r>
            <a:r>
              <a:rPr lang="tr-TR" dirty="0" smtClean="0"/>
              <a:t>: sorun yok</a:t>
            </a:r>
          </a:p>
          <a:p>
            <a:r>
              <a:rPr lang="tr-TR" dirty="0" err="1" smtClean="0"/>
              <a:t>Dizigotik</a:t>
            </a:r>
            <a:r>
              <a:rPr lang="tr-TR" dirty="0" smtClean="0"/>
              <a:t>: </a:t>
            </a:r>
          </a:p>
          <a:p>
            <a:pPr>
              <a:buNone/>
            </a:pPr>
            <a:r>
              <a:rPr lang="tr-TR" dirty="0" smtClean="0"/>
              <a:t>            Daha çok ‘no </a:t>
            </a:r>
            <a:r>
              <a:rPr lang="tr-TR" dirty="0" err="1" smtClean="0"/>
              <a:t>call</a:t>
            </a:r>
            <a:r>
              <a:rPr lang="tr-TR" dirty="0" smtClean="0"/>
              <a:t>’ test (%6)</a:t>
            </a:r>
          </a:p>
          <a:p>
            <a:pPr>
              <a:buNone/>
            </a:pPr>
            <a:r>
              <a:rPr lang="tr-TR" dirty="0" smtClean="0"/>
              <a:t>            Daha Düşük </a:t>
            </a:r>
            <a:r>
              <a:rPr lang="tr-TR" dirty="0" err="1" smtClean="0"/>
              <a:t>Sensitivite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Vanishing</a:t>
            </a:r>
            <a:r>
              <a:rPr lang="tr-TR" dirty="0" smtClean="0"/>
              <a:t> </a:t>
            </a:r>
            <a:r>
              <a:rPr lang="tr-TR" dirty="0" err="1" smtClean="0"/>
              <a:t>Twin</a:t>
            </a:r>
            <a:r>
              <a:rPr lang="tr-TR" dirty="0" smtClean="0"/>
              <a:t> de NIPT?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Farkedilen</a:t>
            </a:r>
            <a:r>
              <a:rPr lang="tr-TR" dirty="0" smtClean="0"/>
              <a:t> veya </a:t>
            </a:r>
            <a:r>
              <a:rPr lang="tr-TR" dirty="0" err="1" smtClean="0"/>
              <a:t>Farkedilmeyen</a:t>
            </a:r>
            <a:r>
              <a:rPr lang="tr-TR" dirty="0" smtClean="0"/>
              <a:t> </a:t>
            </a:r>
            <a:r>
              <a:rPr lang="tr-TR" dirty="0" err="1" smtClean="0"/>
              <a:t>Vanishing</a:t>
            </a:r>
            <a:r>
              <a:rPr lang="tr-TR" dirty="0" smtClean="0"/>
              <a:t> </a:t>
            </a:r>
            <a:r>
              <a:rPr lang="tr-TR" dirty="0" err="1" smtClean="0"/>
              <a:t>Twin</a:t>
            </a:r>
            <a:endParaRPr lang="tr-TR" dirty="0" smtClean="0"/>
          </a:p>
          <a:p>
            <a:r>
              <a:rPr lang="tr-TR" dirty="0" smtClean="0"/>
              <a:t>Kaybolan ikiz eşi daha sıklıkla </a:t>
            </a:r>
            <a:r>
              <a:rPr lang="tr-TR" dirty="0" err="1" smtClean="0"/>
              <a:t>anöploid</a:t>
            </a:r>
            <a:endParaRPr lang="tr-TR" dirty="0" smtClean="0"/>
          </a:p>
          <a:p>
            <a:r>
              <a:rPr lang="tr-TR" dirty="0" err="1" smtClean="0"/>
              <a:t>NIPT’lerin</a:t>
            </a:r>
            <a:r>
              <a:rPr lang="tr-TR" dirty="0" smtClean="0"/>
              <a:t> %0.2’sinde </a:t>
            </a:r>
            <a:r>
              <a:rPr lang="tr-TR" sz="1800" dirty="0" smtClean="0"/>
              <a:t>(</a:t>
            </a:r>
            <a:r>
              <a:rPr lang="tr-TR" sz="1800" dirty="0" err="1" smtClean="0"/>
              <a:t>natera</a:t>
            </a:r>
            <a:r>
              <a:rPr lang="tr-TR" sz="1800" dirty="0" smtClean="0"/>
              <a:t> </a:t>
            </a:r>
            <a:r>
              <a:rPr lang="tr-TR" sz="1800" dirty="0" err="1" smtClean="0"/>
              <a:t>internal</a:t>
            </a:r>
            <a:r>
              <a:rPr lang="tr-TR" sz="1800" dirty="0" smtClean="0"/>
              <a:t> data)</a:t>
            </a:r>
          </a:p>
          <a:p>
            <a:pPr>
              <a:buNone/>
            </a:pPr>
            <a:r>
              <a:rPr lang="tr-TR" dirty="0" smtClean="0"/>
              <a:t>    yanlış pozitif sonuçlara neden olabilir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Testin başarısı ne?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/>
          <a:lstStyle/>
          <a:p>
            <a:r>
              <a:rPr lang="tr-TR" dirty="0" err="1" smtClean="0"/>
              <a:t>Sensitivite</a:t>
            </a:r>
            <a:r>
              <a:rPr lang="tr-TR" dirty="0" smtClean="0"/>
              <a:t>: Hastalık var  ;   test(+)</a:t>
            </a:r>
          </a:p>
          <a:p>
            <a:r>
              <a:rPr lang="tr-TR" dirty="0" err="1" smtClean="0"/>
              <a:t>Spesisite</a:t>
            </a:r>
            <a:r>
              <a:rPr lang="tr-TR" dirty="0" smtClean="0"/>
              <a:t>: Hastalık yok  ;   test(-)</a:t>
            </a:r>
          </a:p>
          <a:p>
            <a:r>
              <a:rPr lang="tr-TR" dirty="0" smtClean="0"/>
              <a:t>Pozitif </a:t>
            </a:r>
            <a:r>
              <a:rPr lang="tr-TR" dirty="0" err="1" smtClean="0"/>
              <a:t>prediktivite</a:t>
            </a:r>
            <a:r>
              <a:rPr lang="tr-TR" dirty="0" smtClean="0"/>
              <a:t>:  Test(+)   ;  hastalık var</a:t>
            </a:r>
          </a:p>
          <a:p>
            <a:r>
              <a:rPr lang="tr-TR" dirty="0" smtClean="0"/>
              <a:t>Negatif </a:t>
            </a:r>
            <a:r>
              <a:rPr lang="tr-TR" dirty="0" err="1" smtClean="0"/>
              <a:t>prediktivite</a:t>
            </a:r>
            <a:r>
              <a:rPr lang="tr-TR" dirty="0" smtClean="0"/>
              <a:t>:  Test(-)  ;  hastalık yok</a:t>
            </a:r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     </a:t>
            </a:r>
            <a:endParaRPr lang="tr-T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Vanishing</a:t>
            </a:r>
            <a:r>
              <a:rPr lang="tr-TR" dirty="0" smtClean="0"/>
              <a:t> </a:t>
            </a:r>
            <a:r>
              <a:rPr lang="tr-TR" dirty="0" err="1" smtClean="0"/>
              <a:t>Twin</a:t>
            </a:r>
            <a:r>
              <a:rPr lang="tr-TR" dirty="0" smtClean="0"/>
              <a:t> de NIPT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/>
          <a:lstStyle/>
          <a:p>
            <a:r>
              <a:rPr lang="tr-TR" dirty="0" smtClean="0"/>
              <a:t>Bilinen </a:t>
            </a:r>
            <a:r>
              <a:rPr lang="tr-TR" dirty="0" err="1" smtClean="0"/>
              <a:t>Vanishing</a:t>
            </a:r>
            <a:r>
              <a:rPr lang="tr-TR" dirty="0" smtClean="0"/>
              <a:t> </a:t>
            </a:r>
            <a:r>
              <a:rPr lang="tr-TR" dirty="0" err="1" smtClean="0"/>
              <a:t>Twin</a:t>
            </a:r>
            <a:r>
              <a:rPr lang="tr-TR" dirty="0" smtClean="0"/>
              <a:t> olgularında NIPT yapılmamalı (8 haftaya kadar  ikiz eşinin katkısı)</a:t>
            </a:r>
          </a:p>
          <a:p>
            <a:r>
              <a:rPr lang="tr-TR" dirty="0" smtClean="0"/>
              <a:t>SNP bazlı NIPT kaybolan ikiz varlığını saptayabilir ancak tanı amaçlı kullanılmaz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772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132856"/>
            <a:ext cx="607695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İkizler de NIPT: SNP bazlı yöntemler</a:t>
            </a:r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859216" cy="4525963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tr-TR" dirty="0" smtClean="0"/>
              <a:t>SNP bazlı yöntemler  aşağıdaki durumlarda                  </a:t>
            </a:r>
            <a:r>
              <a:rPr lang="tr-TR" sz="3600" b="1" dirty="0" smtClean="0"/>
              <a:t>TANI amaçlı  KULLANILMAZ </a:t>
            </a:r>
          </a:p>
          <a:p>
            <a:endParaRPr lang="tr-TR" dirty="0" smtClean="0"/>
          </a:p>
          <a:p>
            <a:pPr lvl="1"/>
            <a:r>
              <a:rPr lang="tr-TR" dirty="0" smtClean="0"/>
              <a:t> </a:t>
            </a:r>
            <a:r>
              <a:rPr lang="tr-TR" dirty="0" err="1" smtClean="0"/>
              <a:t>Dikoryonik</a:t>
            </a:r>
            <a:r>
              <a:rPr lang="tr-TR" dirty="0" smtClean="0"/>
              <a:t> ikiz (?)</a:t>
            </a:r>
          </a:p>
          <a:p>
            <a:pPr lvl="1"/>
            <a:r>
              <a:rPr lang="tr-TR" dirty="0" smtClean="0"/>
              <a:t> Kaybolan ikiz</a:t>
            </a:r>
          </a:p>
          <a:p>
            <a:pPr lvl="1"/>
            <a:r>
              <a:rPr lang="tr-TR" dirty="0" smtClean="0"/>
              <a:t> Oosit </a:t>
            </a:r>
            <a:r>
              <a:rPr lang="tr-TR" dirty="0" err="1" smtClean="0"/>
              <a:t>donasyonu</a:t>
            </a:r>
            <a:endParaRPr lang="tr-TR" dirty="0" smtClean="0"/>
          </a:p>
          <a:p>
            <a:pPr lvl="1"/>
            <a:r>
              <a:rPr lang="tr-TR" dirty="0" smtClean="0"/>
              <a:t> Taşıyıcı anne</a:t>
            </a:r>
          </a:p>
          <a:p>
            <a:pPr lvl="1">
              <a:buNone/>
            </a:pPr>
            <a:r>
              <a:rPr lang="tr-TR" sz="3600" b="1" dirty="0" smtClean="0"/>
              <a:t>                          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643182"/>
            <a:ext cx="324036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1428728" y="5429264"/>
            <a:ext cx="2677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Yeni nesil dizileme  NGS</a:t>
            </a:r>
          </a:p>
          <a:p>
            <a:r>
              <a:rPr lang="tr-TR" b="1" dirty="0" smtClean="0"/>
              <a:t>Tüm genom dizileme WGS</a:t>
            </a:r>
            <a:endParaRPr lang="tr-TR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SONUÇ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35280" cy="3629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1760"/>
                <a:gridCol w="2811760"/>
                <a:gridCol w="2811760"/>
              </a:tblGrid>
              <a:tr h="50460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SNP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mtClean="0"/>
                        <a:t>NGS/WGS</a:t>
                      </a:r>
                      <a:endParaRPr lang="tr-TR" dirty="0"/>
                    </a:p>
                  </a:txBody>
                  <a:tcPr/>
                </a:tc>
              </a:tr>
              <a:tr h="504604">
                <a:tc>
                  <a:txBody>
                    <a:bodyPr/>
                    <a:lstStyle/>
                    <a:p>
                      <a:r>
                        <a:rPr lang="tr-TR" dirty="0" smtClean="0"/>
                        <a:t>MONOKORYONİK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EVET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EVET</a:t>
                      </a:r>
                      <a:endParaRPr lang="tr-TR" dirty="0"/>
                    </a:p>
                  </a:txBody>
                  <a:tcPr/>
                </a:tc>
              </a:tr>
              <a:tr h="870960">
                <a:tc>
                  <a:txBody>
                    <a:bodyPr/>
                    <a:lstStyle/>
                    <a:p>
                      <a:r>
                        <a:rPr lang="tr-TR" dirty="0" smtClean="0"/>
                        <a:t>DİKORYONİK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HAYIR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EVET ( DÜŞÜK FETAL FRAKSİYON</a:t>
                      </a:r>
                      <a:r>
                        <a:rPr lang="tr-TR" baseline="0" dirty="0" smtClean="0"/>
                        <a:t> ÖNEMLİ</a:t>
                      </a:r>
                      <a:r>
                        <a:rPr lang="tr-TR" dirty="0" smtClean="0"/>
                        <a:t>)</a:t>
                      </a:r>
                      <a:endParaRPr lang="tr-TR" dirty="0"/>
                    </a:p>
                  </a:txBody>
                  <a:tcPr/>
                </a:tc>
              </a:tr>
              <a:tr h="504604">
                <a:tc>
                  <a:txBody>
                    <a:bodyPr/>
                    <a:lstStyle/>
                    <a:p>
                      <a:r>
                        <a:rPr lang="tr-TR" dirty="0" smtClean="0"/>
                        <a:t>OOSİT DONASYONU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HAYIR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EVET </a:t>
                      </a:r>
                      <a:endParaRPr lang="tr-TR" dirty="0"/>
                    </a:p>
                  </a:txBody>
                  <a:tcPr/>
                </a:tc>
              </a:tr>
              <a:tr h="1244229">
                <a:tc>
                  <a:txBody>
                    <a:bodyPr/>
                    <a:lstStyle/>
                    <a:p>
                      <a:r>
                        <a:rPr lang="tr-TR" dirty="0" smtClean="0"/>
                        <a:t>VANISHING TWİN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HAYIR (KAYBOLAN</a:t>
                      </a:r>
                      <a:r>
                        <a:rPr lang="tr-TR" baseline="0" dirty="0" smtClean="0"/>
                        <a:t> İKİZİ TESPİT EDER ANCAK TANISAL DEĞİL</a:t>
                      </a:r>
                      <a:r>
                        <a:rPr lang="tr-TR" dirty="0" smtClean="0"/>
                        <a:t>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HAYIR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740352" cy="266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08920"/>
            <a:ext cx="7884368" cy="3709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0581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165304"/>
            <a:ext cx="426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132856"/>
            <a:ext cx="34766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2643182"/>
            <a:ext cx="4301857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3573016"/>
            <a:ext cx="312907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4077072"/>
            <a:ext cx="377406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İçerik Yer Tutucusu"/>
          <p:cNvSpPr>
            <a:spLocks noGrp="1"/>
          </p:cNvSpPr>
          <p:nvPr>
            <p:ph sz="half" idx="2"/>
          </p:nvPr>
        </p:nvSpPr>
        <p:spPr>
          <a:xfrm>
            <a:off x="4716016" y="1628800"/>
            <a:ext cx="4038600" cy="4525963"/>
          </a:xfrm>
        </p:spPr>
        <p:txBody>
          <a:bodyPr>
            <a:normAutofit fontScale="92500" lnSpcReduction="10000"/>
          </a:bodyPr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r>
              <a:rPr lang="tr-TR" dirty="0" err="1" smtClean="0"/>
              <a:t>Trofoblast</a:t>
            </a:r>
            <a:r>
              <a:rPr lang="tr-TR" dirty="0" smtClean="0"/>
              <a:t> fragmanları:</a:t>
            </a:r>
          </a:p>
          <a:p>
            <a:r>
              <a:rPr lang="tr-TR" dirty="0" err="1" smtClean="0"/>
              <a:t>Multinükleer</a:t>
            </a:r>
            <a:r>
              <a:rPr lang="tr-TR" dirty="0" smtClean="0"/>
              <a:t> fragmanlar</a:t>
            </a:r>
          </a:p>
          <a:p>
            <a:r>
              <a:rPr lang="tr-TR" dirty="0" err="1" smtClean="0"/>
              <a:t>Mononükleer</a:t>
            </a:r>
            <a:r>
              <a:rPr lang="tr-TR" dirty="0" smtClean="0"/>
              <a:t> fragmanlar  (</a:t>
            </a:r>
            <a:r>
              <a:rPr lang="tr-TR" dirty="0" err="1" smtClean="0"/>
              <a:t>ekstravillöz</a:t>
            </a:r>
            <a:r>
              <a:rPr lang="tr-TR" dirty="0" smtClean="0"/>
              <a:t> </a:t>
            </a:r>
            <a:r>
              <a:rPr lang="tr-TR" dirty="0" err="1" smtClean="0"/>
              <a:t>Trofoblastlar</a:t>
            </a:r>
            <a:r>
              <a:rPr lang="tr-TR" dirty="0" smtClean="0"/>
              <a:t>)</a:t>
            </a:r>
          </a:p>
          <a:p>
            <a:r>
              <a:rPr lang="tr-TR" dirty="0" err="1" smtClean="0"/>
              <a:t>Apopitoz</a:t>
            </a:r>
            <a:r>
              <a:rPr lang="tr-TR" dirty="0" smtClean="0"/>
              <a:t> ve salınım</a:t>
            </a:r>
          </a:p>
          <a:p>
            <a:r>
              <a:rPr lang="tr-TR" dirty="0" err="1" smtClean="0"/>
              <a:t>Aponekroz</a:t>
            </a:r>
            <a:r>
              <a:rPr lang="tr-TR" dirty="0" smtClean="0"/>
              <a:t> ve salınım (anormal </a:t>
            </a:r>
            <a:r>
              <a:rPr lang="tr-TR" dirty="0" err="1" smtClean="0"/>
              <a:t>apoptotik</a:t>
            </a:r>
            <a:r>
              <a:rPr lang="tr-TR" dirty="0" smtClean="0"/>
              <a:t> süreç) </a:t>
            </a:r>
            <a:endParaRPr lang="tr-TR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0581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165304"/>
            <a:ext cx="426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132856"/>
            <a:ext cx="34766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844824"/>
            <a:ext cx="8567254" cy="415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142844" y="274638"/>
            <a:ext cx="9001156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Fetal </a:t>
            </a:r>
            <a:r>
              <a:rPr lang="tr-TR" dirty="0" err="1" smtClean="0"/>
              <a:t>Cell</a:t>
            </a:r>
            <a:r>
              <a:rPr lang="tr-TR" dirty="0" smtClean="0"/>
              <a:t> </a:t>
            </a:r>
            <a:r>
              <a:rPr lang="tr-TR" dirty="0" err="1" smtClean="0"/>
              <a:t>Free</a:t>
            </a:r>
            <a:r>
              <a:rPr lang="tr-TR" dirty="0" smtClean="0"/>
              <a:t> </a:t>
            </a:r>
            <a:r>
              <a:rPr lang="tr-TR" dirty="0" err="1" smtClean="0"/>
              <a:t>Nükleik</a:t>
            </a:r>
            <a:r>
              <a:rPr lang="tr-TR" dirty="0" smtClean="0"/>
              <a:t> Asitler (DNA &amp; RNA) ve Gebelik Komplikasyonları</a:t>
            </a:r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323528" y="2204864"/>
            <a:ext cx="3754760" cy="3489251"/>
          </a:xfrm>
        </p:spPr>
        <p:txBody>
          <a:bodyPr>
            <a:normAutofit fontScale="92500" lnSpcReduction="10000"/>
          </a:bodyPr>
          <a:lstStyle/>
          <a:p>
            <a:r>
              <a:rPr lang="tr-TR" dirty="0" err="1" smtClean="0"/>
              <a:t>Cf</a:t>
            </a:r>
            <a:r>
              <a:rPr lang="tr-TR" dirty="0" smtClean="0"/>
              <a:t>-DNA:  Artmış </a:t>
            </a:r>
            <a:r>
              <a:rPr lang="tr-TR" dirty="0" err="1" smtClean="0"/>
              <a:t>apoptoza</a:t>
            </a:r>
            <a:r>
              <a:rPr lang="tr-TR" dirty="0" smtClean="0"/>
              <a:t> bağlı</a:t>
            </a:r>
          </a:p>
          <a:p>
            <a:r>
              <a:rPr lang="tr-TR" dirty="0" err="1" smtClean="0"/>
              <a:t>Cf</a:t>
            </a:r>
            <a:r>
              <a:rPr lang="tr-TR" dirty="0" smtClean="0"/>
              <a:t>-RNA: </a:t>
            </a:r>
          </a:p>
          <a:p>
            <a:pPr lvl="1"/>
            <a:r>
              <a:rPr lang="tr-TR" dirty="0" smtClean="0"/>
              <a:t> </a:t>
            </a:r>
            <a:r>
              <a:rPr lang="tr-TR" dirty="0" err="1" smtClean="0"/>
              <a:t>mRNA</a:t>
            </a:r>
            <a:r>
              <a:rPr lang="tr-TR" dirty="0" smtClean="0"/>
              <a:t> </a:t>
            </a:r>
            <a:r>
              <a:rPr lang="tr-TR" dirty="0" err="1" smtClean="0"/>
              <a:t>plasental</a:t>
            </a:r>
            <a:r>
              <a:rPr lang="tr-TR" dirty="0" smtClean="0"/>
              <a:t> gen ekspresyonu</a:t>
            </a:r>
          </a:p>
          <a:p>
            <a:pPr lvl="1"/>
            <a:r>
              <a:rPr lang="tr-TR" dirty="0" smtClean="0"/>
              <a:t> </a:t>
            </a:r>
            <a:r>
              <a:rPr lang="tr-TR" dirty="0" err="1" smtClean="0"/>
              <a:t>miRNA</a:t>
            </a:r>
            <a:r>
              <a:rPr lang="tr-TR" dirty="0" smtClean="0"/>
              <a:t> (</a:t>
            </a:r>
            <a:r>
              <a:rPr lang="tr-TR" dirty="0" err="1" smtClean="0"/>
              <a:t>micro</a:t>
            </a:r>
            <a:r>
              <a:rPr lang="tr-TR" dirty="0" smtClean="0"/>
              <a:t> RNA) protein kodlamayan RNA  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844824"/>
            <a:ext cx="4727803" cy="3704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Fetal </a:t>
            </a:r>
            <a:r>
              <a:rPr lang="tr-TR" dirty="0" err="1" smtClean="0"/>
              <a:t>Cell</a:t>
            </a:r>
            <a:r>
              <a:rPr lang="tr-TR" dirty="0" smtClean="0"/>
              <a:t> </a:t>
            </a:r>
            <a:r>
              <a:rPr lang="tr-TR" dirty="0" err="1" smtClean="0"/>
              <a:t>Free</a:t>
            </a:r>
            <a:r>
              <a:rPr lang="tr-TR" dirty="0" smtClean="0"/>
              <a:t> </a:t>
            </a:r>
            <a:r>
              <a:rPr lang="tr-TR" dirty="0" err="1" smtClean="0"/>
              <a:t>Nükleik</a:t>
            </a:r>
            <a:r>
              <a:rPr lang="tr-TR" dirty="0" smtClean="0"/>
              <a:t> Asitler (DNA &amp; RNA) ve Gebelik Komplikasyonları</a:t>
            </a:r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Cell</a:t>
            </a:r>
            <a:r>
              <a:rPr lang="tr-TR" dirty="0" smtClean="0"/>
              <a:t> </a:t>
            </a:r>
            <a:r>
              <a:rPr lang="tr-TR" dirty="0" err="1" smtClean="0"/>
              <a:t>Free</a:t>
            </a:r>
            <a:r>
              <a:rPr lang="tr-TR" dirty="0" smtClean="0"/>
              <a:t> DNA: </a:t>
            </a:r>
          </a:p>
          <a:p>
            <a:pPr lvl="1"/>
            <a:r>
              <a:rPr lang="tr-TR" dirty="0" smtClean="0"/>
              <a:t> ↓ </a:t>
            </a:r>
            <a:r>
              <a:rPr lang="tr-TR" dirty="0" err="1" smtClean="0"/>
              <a:t>fetal</a:t>
            </a:r>
            <a:r>
              <a:rPr lang="tr-TR" dirty="0" smtClean="0"/>
              <a:t> fraksiyon   (</a:t>
            </a:r>
            <a:r>
              <a:rPr lang="tr-TR" dirty="0" err="1" smtClean="0"/>
              <a:t>maternal</a:t>
            </a:r>
            <a:r>
              <a:rPr lang="tr-TR" dirty="0" smtClean="0"/>
              <a:t> </a:t>
            </a:r>
            <a:r>
              <a:rPr lang="tr-TR" dirty="0" err="1" smtClean="0"/>
              <a:t>obezite</a:t>
            </a:r>
            <a:r>
              <a:rPr lang="tr-TR" dirty="0" smtClean="0"/>
              <a:t>, sigara içimi veya akut </a:t>
            </a:r>
            <a:r>
              <a:rPr lang="tr-TR" dirty="0" err="1" smtClean="0"/>
              <a:t>maternal</a:t>
            </a:r>
            <a:r>
              <a:rPr lang="tr-TR" dirty="0" smtClean="0"/>
              <a:t> hastalığa bağlı hücre </a:t>
            </a:r>
            <a:r>
              <a:rPr lang="tr-TR" dirty="0" err="1" smtClean="0"/>
              <a:t>lizisi</a:t>
            </a:r>
            <a:r>
              <a:rPr lang="tr-TR" dirty="0" smtClean="0"/>
              <a:t>)         </a:t>
            </a:r>
          </a:p>
          <a:p>
            <a:pPr lvl="1">
              <a:buNone/>
            </a:pPr>
            <a:r>
              <a:rPr lang="tr-TR" dirty="0" smtClean="0"/>
              <a:t>veya</a:t>
            </a:r>
          </a:p>
          <a:p>
            <a:pPr lvl="1"/>
            <a:r>
              <a:rPr lang="tr-TR" dirty="0" smtClean="0"/>
              <a:t> ↑ </a:t>
            </a:r>
            <a:r>
              <a:rPr lang="tr-TR" dirty="0" err="1" smtClean="0"/>
              <a:t>maternal</a:t>
            </a:r>
            <a:r>
              <a:rPr lang="tr-TR" dirty="0" smtClean="0"/>
              <a:t> seviye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dirty="0" smtClean="0"/>
              <a:t>Preeklampsi</a:t>
            </a:r>
            <a:endParaRPr lang="en-US" dirty="0"/>
          </a:p>
        </p:txBody>
      </p:sp>
      <p:sp>
        <p:nvSpPr>
          <p:cNvPr id="1028" name="AutoShape 4" descr="https://www.preeclampsia.org/images/preeclampsi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Picture 2" descr="Unfortunately we are unable to provide accessible alternative text for this. If you require assistance to access this image, please contact help@nature.com or the auth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4896544" cy="4724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TEST Performansı</a:t>
            </a:r>
            <a:endParaRPr lang="tr-TR" dirty="0"/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2816"/>
            <a:ext cx="9144000" cy="3068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6237312"/>
            <a:ext cx="19145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Preeklampsi</a:t>
            </a:r>
            <a:r>
              <a:rPr lang="tr-TR" dirty="0" smtClean="0"/>
              <a:t>  tarama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                                                   % FPR             &lt;34hf</a:t>
            </a:r>
          </a:p>
          <a:p>
            <a:r>
              <a:rPr lang="tr-TR" dirty="0" smtClean="0"/>
              <a:t>Ut-PI, MAP, PAPP-A                   5                   82</a:t>
            </a:r>
          </a:p>
          <a:p>
            <a:r>
              <a:rPr lang="tr-TR" dirty="0" smtClean="0"/>
              <a:t>Ut-PI, MAP, PAPP-A, </a:t>
            </a:r>
            <a:r>
              <a:rPr lang="tr-TR" dirty="0" err="1" smtClean="0"/>
              <a:t>PlGF</a:t>
            </a:r>
            <a:r>
              <a:rPr lang="tr-TR" dirty="0" smtClean="0"/>
              <a:t>         5                   93</a:t>
            </a:r>
            <a:endParaRPr lang="tr-TR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8388424" cy="150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2132857"/>
            <a:ext cx="4248472" cy="2430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6309320"/>
            <a:ext cx="38290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/>
          <p:nvPr/>
        </p:nvSpPr>
        <p:spPr>
          <a:xfrm>
            <a:off x="4499992" y="2564904"/>
            <a:ext cx="4208203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000" dirty="0" smtClean="0"/>
              <a:t>1:   Preeklampsi de </a:t>
            </a:r>
            <a:r>
              <a:rPr lang="tr-TR" sz="2000" dirty="0" err="1" smtClean="0"/>
              <a:t>Cell</a:t>
            </a:r>
            <a:r>
              <a:rPr lang="tr-TR" sz="2000" dirty="0" smtClean="0"/>
              <a:t> </a:t>
            </a:r>
            <a:r>
              <a:rPr lang="tr-TR" sz="2000" dirty="0" err="1" smtClean="0"/>
              <a:t>Free</a:t>
            </a:r>
            <a:r>
              <a:rPr lang="tr-TR" sz="2000" dirty="0" smtClean="0"/>
              <a:t> DNA artar</a:t>
            </a:r>
            <a:endParaRPr lang="tr-TR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789040"/>
            <a:ext cx="2576711" cy="2467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Dikdörtgen"/>
          <p:cNvSpPr/>
          <p:nvPr/>
        </p:nvSpPr>
        <p:spPr>
          <a:xfrm>
            <a:off x="971600" y="5157192"/>
            <a:ext cx="3688959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r-TR" sz="2000" dirty="0" smtClean="0"/>
              <a:t>2:  </a:t>
            </a:r>
            <a:r>
              <a:rPr lang="tr-TR" sz="2000" dirty="0" err="1" smtClean="0"/>
              <a:t>Cell</a:t>
            </a:r>
            <a:r>
              <a:rPr lang="tr-TR" sz="2000" dirty="0" smtClean="0"/>
              <a:t> </a:t>
            </a:r>
            <a:r>
              <a:rPr lang="tr-TR" sz="2000" dirty="0" err="1" smtClean="0"/>
              <a:t>Free</a:t>
            </a:r>
            <a:r>
              <a:rPr lang="tr-TR" sz="2000" dirty="0" smtClean="0"/>
              <a:t> Fetal DNA fraksiyonu </a:t>
            </a:r>
          </a:p>
          <a:p>
            <a:r>
              <a:rPr lang="tr-TR" sz="2000" dirty="0" err="1" smtClean="0"/>
              <a:t>Uterin</a:t>
            </a:r>
            <a:r>
              <a:rPr lang="tr-TR" sz="2000" dirty="0" smtClean="0"/>
              <a:t> arter PI ile </a:t>
            </a:r>
            <a:r>
              <a:rPr lang="tr-TR" sz="2000" smtClean="0"/>
              <a:t>korele</a:t>
            </a:r>
            <a:endParaRPr lang="tr-TR" sz="20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5887966" cy="527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6309320"/>
            <a:ext cx="38290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etin kutusu"/>
          <p:cNvSpPr txBox="1"/>
          <p:nvPr/>
        </p:nvSpPr>
        <p:spPr>
          <a:xfrm>
            <a:off x="6228184" y="1916832"/>
            <a:ext cx="2592288" cy="14773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 smtClean="0"/>
              <a:t>Çalışmaların </a:t>
            </a:r>
          </a:p>
          <a:p>
            <a:r>
              <a:rPr lang="tr-TR" dirty="0" smtClean="0"/>
              <a:t>çoğunda </a:t>
            </a:r>
            <a:r>
              <a:rPr lang="tr-TR" dirty="0" err="1" smtClean="0"/>
              <a:t>preeklamptik</a:t>
            </a:r>
            <a:r>
              <a:rPr lang="tr-TR" dirty="0" smtClean="0"/>
              <a:t> </a:t>
            </a:r>
          </a:p>
          <a:p>
            <a:r>
              <a:rPr lang="tr-TR" dirty="0" smtClean="0"/>
              <a:t>gebelerde</a:t>
            </a:r>
          </a:p>
          <a:p>
            <a:r>
              <a:rPr lang="tr-TR" dirty="0" smtClean="0"/>
              <a:t>artmış </a:t>
            </a:r>
            <a:r>
              <a:rPr lang="tr-TR" dirty="0" err="1" smtClean="0"/>
              <a:t>cfDNA</a:t>
            </a:r>
            <a:r>
              <a:rPr lang="tr-TR" dirty="0" smtClean="0"/>
              <a:t> </a:t>
            </a:r>
          </a:p>
          <a:p>
            <a:r>
              <a:rPr lang="tr-TR" dirty="0" smtClean="0"/>
              <a:t>bulunmuş.  </a:t>
            </a:r>
            <a:endParaRPr lang="tr-TR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5904656" cy="2431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636912"/>
            <a:ext cx="4464546" cy="380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Sağ Ok"/>
          <p:cNvSpPr/>
          <p:nvPr/>
        </p:nvSpPr>
        <p:spPr>
          <a:xfrm>
            <a:off x="4716016" y="2924944"/>
            <a:ext cx="1080120" cy="21602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Oval"/>
          <p:cNvSpPr/>
          <p:nvPr/>
        </p:nvSpPr>
        <p:spPr>
          <a:xfrm rot="2979033">
            <a:off x="2844353" y="2092537"/>
            <a:ext cx="648072" cy="408062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Metin kutusu"/>
          <p:cNvSpPr txBox="1"/>
          <p:nvPr/>
        </p:nvSpPr>
        <p:spPr>
          <a:xfrm>
            <a:off x="5868144" y="2708920"/>
            <a:ext cx="2605265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dirty="0" err="1" smtClean="0"/>
              <a:t>Cell</a:t>
            </a:r>
            <a:r>
              <a:rPr lang="tr-TR" dirty="0" smtClean="0"/>
              <a:t> </a:t>
            </a:r>
            <a:r>
              <a:rPr lang="tr-TR" dirty="0" err="1" smtClean="0"/>
              <a:t>free</a:t>
            </a:r>
            <a:r>
              <a:rPr lang="tr-TR" dirty="0" smtClean="0"/>
              <a:t> DNA’nın geç </a:t>
            </a:r>
          </a:p>
          <a:p>
            <a:r>
              <a:rPr lang="tr-TR" dirty="0" smtClean="0"/>
              <a:t>başlangıçlı PE olgularında </a:t>
            </a:r>
          </a:p>
          <a:p>
            <a:r>
              <a:rPr lang="tr-TR" dirty="0" smtClean="0"/>
              <a:t>tanısal değeri düşük</a:t>
            </a:r>
            <a:endParaRPr lang="tr-TR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Cell</a:t>
            </a:r>
            <a:r>
              <a:rPr lang="tr-TR" dirty="0" smtClean="0"/>
              <a:t> </a:t>
            </a:r>
            <a:r>
              <a:rPr lang="tr-TR" dirty="0" err="1" smtClean="0"/>
              <a:t>Free</a:t>
            </a:r>
            <a:r>
              <a:rPr lang="tr-TR" dirty="0" smtClean="0"/>
              <a:t> DNA </a:t>
            </a:r>
            <a:r>
              <a:rPr lang="tr-TR" dirty="0" err="1" smtClean="0"/>
              <a:t>preeklampsi</a:t>
            </a:r>
            <a:r>
              <a:rPr lang="tr-TR" dirty="0" smtClean="0"/>
              <a:t> sonuç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CfDNA</a:t>
            </a:r>
            <a:r>
              <a:rPr lang="tr-TR" dirty="0" smtClean="0"/>
              <a:t> </a:t>
            </a:r>
            <a:r>
              <a:rPr lang="tr-TR" dirty="0" err="1" smtClean="0"/>
              <a:t>preeklampsi</a:t>
            </a:r>
            <a:r>
              <a:rPr lang="tr-TR" dirty="0" smtClean="0"/>
              <a:t> de (hem </a:t>
            </a:r>
            <a:r>
              <a:rPr lang="tr-TR" dirty="0" err="1" smtClean="0"/>
              <a:t>preklinik</a:t>
            </a:r>
            <a:r>
              <a:rPr lang="tr-TR" dirty="0" smtClean="0"/>
              <a:t> safhada hem tanıda) artar. </a:t>
            </a:r>
          </a:p>
          <a:p>
            <a:r>
              <a:rPr lang="tr-TR" dirty="0" smtClean="0"/>
              <a:t>Anormal </a:t>
            </a:r>
            <a:r>
              <a:rPr lang="tr-TR" dirty="0" err="1" smtClean="0"/>
              <a:t>plasentasyon</a:t>
            </a:r>
            <a:r>
              <a:rPr lang="tr-TR" dirty="0" smtClean="0"/>
              <a:t> ve artmış </a:t>
            </a:r>
            <a:r>
              <a:rPr lang="tr-TR" dirty="0" err="1" smtClean="0"/>
              <a:t>apoptoza</a:t>
            </a:r>
            <a:r>
              <a:rPr lang="tr-TR" dirty="0" smtClean="0"/>
              <a:t> bağlı.</a:t>
            </a:r>
          </a:p>
          <a:p>
            <a:r>
              <a:rPr lang="tr-TR" dirty="0" err="1" smtClean="0"/>
              <a:t>CfDNA</a:t>
            </a:r>
            <a:r>
              <a:rPr lang="tr-TR" dirty="0" smtClean="0"/>
              <a:t> öngörü veya tanıda (henüz) faydalı değil !!! </a:t>
            </a:r>
          </a:p>
          <a:p>
            <a:pPr>
              <a:buNone/>
            </a:pPr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Cell</a:t>
            </a:r>
            <a:r>
              <a:rPr lang="tr-TR" dirty="0" smtClean="0"/>
              <a:t> </a:t>
            </a:r>
            <a:r>
              <a:rPr lang="tr-TR" dirty="0" err="1" smtClean="0"/>
              <a:t>Free</a:t>
            </a:r>
            <a:r>
              <a:rPr lang="tr-TR" dirty="0" smtClean="0"/>
              <a:t> DNA </a:t>
            </a:r>
            <a:r>
              <a:rPr lang="tr-TR" dirty="0" err="1" smtClean="0"/>
              <a:t>preeklampsi</a:t>
            </a:r>
            <a:r>
              <a:rPr lang="tr-TR" dirty="0" smtClean="0"/>
              <a:t> sonuç</a:t>
            </a:r>
            <a:endParaRPr lang="tr-TR" dirty="0"/>
          </a:p>
        </p:txBody>
      </p:sp>
      <p:sp>
        <p:nvSpPr>
          <p:cNvPr id="5" name="4 İçerik Yer Tutucusu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 smtClean="0"/>
              <a:t>CfDNA</a:t>
            </a:r>
            <a:r>
              <a:rPr lang="tr-TR" dirty="0" smtClean="0"/>
              <a:t> </a:t>
            </a:r>
            <a:r>
              <a:rPr lang="tr-TR" dirty="0" err="1" smtClean="0"/>
              <a:t>preeklampsi</a:t>
            </a:r>
            <a:r>
              <a:rPr lang="tr-TR" dirty="0" smtClean="0"/>
              <a:t> öngörü listesinde yeni bir halka?                İhtiyaç var mı?</a:t>
            </a:r>
          </a:p>
          <a:p>
            <a:r>
              <a:rPr lang="tr-TR" dirty="0" err="1" smtClean="0"/>
              <a:t>CfDNA</a:t>
            </a:r>
            <a:r>
              <a:rPr lang="tr-TR" dirty="0" smtClean="0"/>
              <a:t> sadece </a:t>
            </a:r>
            <a:r>
              <a:rPr lang="tr-TR" dirty="0" err="1" smtClean="0"/>
              <a:t>trofoblast</a:t>
            </a:r>
            <a:r>
              <a:rPr lang="tr-TR" dirty="0" smtClean="0"/>
              <a:t> </a:t>
            </a:r>
            <a:r>
              <a:rPr lang="tr-TR" dirty="0" err="1" smtClean="0"/>
              <a:t>apoptozunun</a:t>
            </a:r>
            <a:r>
              <a:rPr lang="tr-TR" dirty="0" smtClean="0"/>
              <a:t> bir belirteci mi?  </a:t>
            </a:r>
          </a:p>
          <a:p>
            <a:r>
              <a:rPr lang="tr-TR" dirty="0" smtClean="0"/>
              <a:t>Ayrıca </a:t>
            </a:r>
            <a:r>
              <a:rPr lang="tr-TR" dirty="0" err="1" smtClean="0"/>
              <a:t>proinflamatuar</a:t>
            </a:r>
            <a:r>
              <a:rPr lang="tr-TR" dirty="0" smtClean="0"/>
              <a:t> etkileri var mı?</a:t>
            </a:r>
          </a:p>
          <a:p>
            <a:r>
              <a:rPr lang="tr-TR" dirty="0" smtClean="0"/>
              <a:t>HENÜZ NET DEĞİL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268760"/>
            <a:ext cx="3528392" cy="480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Cell</a:t>
            </a:r>
            <a:r>
              <a:rPr lang="tr-TR" dirty="0" smtClean="0"/>
              <a:t> </a:t>
            </a:r>
            <a:r>
              <a:rPr lang="tr-TR" dirty="0" err="1" smtClean="0"/>
              <a:t>Free</a:t>
            </a:r>
            <a:r>
              <a:rPr lang="tr-TR" dirty="0" smtClean="0"/>
              <a:t> DNA ve diğer gebelik komplikasyonlar</a:t>
            </a:r>
            <a:endParaRPr lang="tr-TR" dirty="0"/>
          </a:p>
        </p:txBody>
      </p:sp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</p:nvPr>
        </p:nvGraphicFramePr>
        <p:xfrm>
          <a:off x="539552" y="1988840"/>
          <a:ext cx="8136904" cy="2088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4165"/>
                <a:gridCol w="1940913"/>
                <a:gridCol w="3881826"/>
              </a:tblGrid>
              <a:tr h="511686">
                <a:tc>
                  <a:txBody>
                    <a:bodyPr/>
                    <a:lstStyle/>
                    <a:p>
                      <a:r>
                        <a:rPr lang="tr-TR" dirty="0" smtClean="0"/>
                        <a:t>KOMPLİKASYON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CfDNA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 YORUM</a:t>
                      </a:r>
                      <a:endParaRPr lang="tr-TR" dirty="0"/>
                    </a:p>
                  </a:txBody>
                  <a:tcPr/>
                </a:tc>
              </a:tr>
              <a:tr h="511686">
                <a:tc>
                  <a:txBody>
                    <a:bodyPr/>
                    <a:lstStyle/>
                    <a:p>
                      <a:r>
                        <a:rPr lang="tr-TR" dirty="0" smtClean="0"/>
                        <a:t>IUGR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↑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Plasental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apoptoz</a:t>
                      </a:r>
                      <a:endParaRPr lang="tr-TR" dirty="0"/>
                    </a:p>
                  </a:txBody>
                  <a:tcPr/>
                </a:tc>
              </a:tr>
              <a:tr h="553175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Pretem</a:t>
                      </a:r>
                      <a:r>
                        <a:rPr lang="tr-TR" dirty="0" smtClean="0"/>
                        <a:t> eylem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↑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CfDNA</a:t>
                      </a:r>
                      <a:r>
                        <a:rPr lang="tr-TR" dirty="0" smtClean="0"/>
                        <a:t> sebep mi?  Sonuç mu?</a:t>
                      </a:r>
                      <a:endParaRPr lang="tr-TR" dirty="0"/>
                    </a:p>
                  </a:txBody>
                  <a:tcPr/>
                </a:tc>
              </a:tr>
              <a:tr h="511686">
                <a:tc>
                  <a:txBody>
                    <a:bodyPr/>
                    <a:lstStyle/>
                    <a:p>
                      <a:r>
                        <a:rPr lang="tr-TR" dirty="0" smtClean="0"/>
                        <a:t>Plasenta previa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↑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 çalışma (14 </a:t>
                      </a:r>
                      <a:r>
                        <a:rPr lang="tr-TR" dirty="0" err="1" smtClean="0"/>
                        <a:t>Pl</a:t>
                      </a:r>
                      <a:r>
                        <a:rPr lang="tr-TR" dirty="0" smtClean="0"/>
                        <a:t>.</a:t>
                      </a:r>
                      <a:r>
                        <a:rPr lang="tr-TR" dirty="0" err="1" smtClean="0"/>
                        <a:t>Previa</a:t>
                      </a:r>
                      <a:r>
                        <a:rPr lang="tr-TR" dirty="0" smtClean="0"/>
                        <a:t>,</a:t>
                      </a:r>
                      <a:r>
                        <a:rPr lang="tr-TR" baseline="0" dirty="0" smtClean="0"/>
                        <a:t> 161 Kontrol</a:t>
                      </a:r>
                      <a:r>
                        <a:rPr lang="tr-TR" dirty="0" smtClean="0"/>
                        <a:t>)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5733256"/>
            <a:ext cx="43624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00042"/>
            <a:ext cx="9001155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RH tanısında </a:t>
            </a:r>
            <a:r>
              <a:rPr lang="tr-TR" dirty="0" err="1" smtClean="0"/>
              <a:t>cf</a:t>
            </a:r>
            <a:r>
              <a:rPr lang="tr-TR" dirty="0" smtClean="0"/>
              <a:t>-DNA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10.</a:t>
            </a:r>
            <a:r>
              <a:rPr lang="tr-TR" dirty="0" err="1" smtClean="0"/>
              <a:t>hf’dan</a:t>
            </a:r>
            <a:r>
              <a:rPr lang="tr-TR" dirty="0" smtClean="0"/>
              <a:t> sonra </a:t>
            </a:r>
            <a:r>
              <a:rPr lang="tr-TR" dirty="0" err="1" smtClean="0"/>
              <a:t>Rh</a:t>
            </a:r>
            <a:r>
              <a:rPr lang="tr-TR" dirty="0" smtClean="0"/>
              <a:t> </a:t>
            </a:r>
            <a:r>
              <a:rPr lang="tr-TR" dirty="0" err="1" smtClean="0"/>
              <a:t>heterozigositesi</a:t>
            </a:r>
            <a:r>
              <a:rPr lang="tr-TR" dirty="0" smtClean="0"/>
              <a:t> çalışılabilir.</a:t>
            </a:r>
          </a:p>
          <a:p>
            <a:r>
              <a:rPr lang="tr-TR" dirty="0" smtClean="0"/>
              <a:t>22.</a:t>
            </a:r>
            <a:r>
              <a:rPr lang="tr-TR" dirty="0" err="1" smtClean="0"/>
              <a:t>hf</a:t>
            </a:r>
            <a:r>
              <a:rPr lang="tr-TR" dirty="0" smtClean="0"/>
              <a:t> kontrol çalışma öneriliyor!!</a:t>
            </a:r>
            <a:endParaRPr lang="tr-TR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LMWH kullanımında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Guanine</a:t>
            </a:r>
            <a:r>
              <a:rPr lang="tr-TR" dirty="0" smtClean="0"/>
              <a:t>, </a:t>
            </a:r>
            <a:r>
              <a:rPr lang="tr-TR" dirty="0" err="1" smtClean="0"/>
              <a:t>cytosin</a:t>
            </a:r>
            <a:r>
              <a:rPr lang="tr-TR" dirty="0" smtClean="0"/>
              <a:t>, </a:t>
            </a:r>
            <a:r>
              <a:rPr lang="tr-TR" dirty="0" err="1" smtClean="0"/>
              <a:t>adenine</a:t>
            </a:r>
            <a:r>
              <a:rPr lang="tr-TR" dirty="0" smtClean="0"/>
              <a:t>, </a:t>
            </a:r>
            <a:r>
              <a:rPr lang="tr-TR" dirty="0" err="1" smtClean="0"/>
              <a:t>thymine</a:t>
            </a:r>
            <a:endParaRPr lang="tr-TR" dirty="0" smtClean="0"/>
          </a:p>
          <a:p>
            <a:r>
              <a:rPr lang="tr-TR" dirty="0" smtClean="0"/>
              <a:t>Artmış CG seviyesi  %42/%44</a:t>
            </a:r>
          </a:p>
          <a:p>
            <a:r>
              <a:rPr lang="tr-TR" dirty="0" err="1" smtClean="0"/>
              <a:t>Tri</a:t>
            </a:r>
            <a:r>
              <a:rPr lang="tr-TR" dirty="0" smtClean="0"/>
              <a:t>.18  yalancı pozitiflik</a:t>
            </a:r>
          </a:p>
          <a:p>
            <a:r>
              <a:rPr lang="tr-TR" dirty="0" err="1" smtClean="0"/>
              <a:t>Tri</a:t>
            </a:r>
            <a:r>
              <a:rPr lang="tr-TR" dirty="0" smtClean="0"/>
              <a:t>.13, Tri21  yalancı negatiflik</a:t>
            </a:r>
          </a:p>
          <a:p>
            <a:r>
              <a:rPr lang="tr-TR" dirty="0" err="1" smtClean="0"/>
              <a:t>Heparin</a:t>
            </a:r>
            <a:r>
              <a:rPr lang="tr-TR" dirty="0" smtClean="0"/>
              <a:t> PCR </a:t>
            </a:r>
            <a:r>
              <a:rPr lang="tr-TR" dirty="0" err="1" smtClean="0"/>
              <a:t>inhibitor</a:t>
            </a:r>
            <a:r>
              <a:rPr lang="tr-TR" dirty="0" smtClean="0"/>
              <a:t> olarak biliniyor</a:t>
            </a:r>
          </a:p>
          <a:p>
            <a:r>
              <a:rPr lang="tr-TR" dirty="0" smtClean="0"/>
              <a:t>LMWH dozundan hemen önce örnek alınması</a:t>
            </a:r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TEST Performansı</a:t>
            </a:r>
            <a:endParaRPr lang="tr-TR" dirty="0"/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2816"/>
            <a:ext cx="9144000" cy="3068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6237312"/>
            <a:ext cx="19145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492896"/>
            <a:ext cx="9144000" cy="233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643074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Teşekkürler Büyük Doğum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err="1" smtClean="0"/>
              <a:t>Zekai</a:t>
            </a:r>
            <a:r>
              <a:rPr lang="tr-TR" dirty="0" smtClean="0"/>
              <a:t> Tahir Burak</a:t>
            </a:r>
            <a:br>
              <a:rPr lang="tr-TR" dirty="0" smtClean="0"/>
            </a:br>
            <a:r>
              <a:rPr lang="tr-TR" dirty="0" smtClean="0"/>
              <a:t>Her nerede yaşıyor ve yaşatılıyorsan</a:t>
            </a:r>
            <a:br>
              <a:rPr lang="tr-TR" dirty="0" smtClean="0"/>
            </a:br>
            <a:endParaRPr lang="tr-T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928802"/>
            <a:ext cx="714380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Metin kutusu"/>
          <p:cNvSpPr txBox="1"/>
          <p:nvPr/>
        </p:nvSpPr>
        <p:spPr>
          <a:xfrm>
            <a:off x="5000628" y="6143644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Emekli Eski Klinik Şefi </a:t>
            </a:r>
            <a:r>
              <a:rPr lang="tr-TR" b="1" dirty="0" err="1" smtClean="0"/>
              <a:t>Dr.Nuri</a:t>
            </a:r>
            <a:r>
              <a:rPr lang="tr-TR" b="1" dirty="0" smtClean="0"/>
              <a:t> Danışman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11.soru</a:t>
            </a:r>
            <a:r>
              <a:rPr lang="tr-TR" dirty="0" smtClean="0"/>
              <a:t>: İkizler, </a:t>
            </a:r>
            <a:r>
              <a:rPr lang="tr-TR" dirty="0" err="1" smtClean="0"/>
              <a:t>vanishing</a:t>
            </a:r>
            <a:r>
              <a:rPr lang="tr-TR" dirty="0" smtClean="0"/>
              <a:t> </a:t>
            </a:r>
            <a:r>
              <a:rPr lang="tr-TR" dirty="0" err="1" smtClean="0"/>
              <a:t>twin</a:t>
            </a:r>
            <a:r>
              <a:rPr lang="tr-TR" dirty="0" smtClean="0"/>
              <a:t>, </a:t>
            </a:r>
            <a:r>
              <a:rPr lang="tr-TR" dirty="0" err="1" smtClean="0"/>
              <a:t>ovum</a:t>
            </a:r>
            <a:r>
              <a:rPr lang="tr-TR" dirty="0" smtClean="0"/>
              <a:t> </a:t>
            </a:r>
            <a:r>
              <a:rPr lang="tr-TR" dirty="0" err="1" smtClean="0"/>
              <a:t>donasyonu</a:t>
            </a:r>
            <a:r>
              <a:rPr lang="tr-TR" dirty="0" smtClean="0"/>
              <a:t>, LMWH kullanımında NIPT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Dr Nuri Danışman</a:t>
            </a:r>
            <a:endParaRPr lang="tr-TR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740352" cy="266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80928"/>
            <a:ext cx="5307221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581128"/>
            <a:ext cx="53721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6156176" y="3789040"/>
            <a:ext cx="24144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TR 21 tüm olgular: %95</a:t>
            </a:r>
          </a:p>
          <a:p>
            <a:r>
              <a:rPr lang="tr-TR" dirty="0" smtClean="0"/>
              <a:t>TR 18: %86</a:t>
            </a:r>
          </a:p>
          <a:p>
            <a:r>
              <a:rPr lang="tr-TR" dirty="0" smtClean="0"/>
              <a:t>TR 13: %100</a:t>
            </a:r>
            <a:endParaRPr lang="tr-TR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772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24944"/>
            <a:ext cx="8892480" cy="1452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smtClean="0"/>
              <a:t>14.soru</a:t>
            </a:r>
            <a:r>
              <a:rPr lang="tr-TR" dirty="0" smtClean="0"/>
              <a:t>: </a:t>
            </a:r>
            <a:r>
              <a:rPr lang="tr-TR" dirty="0" err="1" smtClean="0"/>
              <a:t>CfDNA</a:t>
            </a:r>
            <a:r>
              <a:rPr lang="tr-TR" dirty="0" smtClean="0"/>
              <a:t> ile kötü </a:t>
            </a:r>
            <a:r>
              <a:rPr lang="tr-TR" dirty="0" err="1" smtClean="0"/>
              <a:t>perinatal</a:t>
            </a:r>
            <a:r>
              <a:rPr lang="tr-TR" dirty="0" smtClean="0"/>
              <a:t> akıbet arasında ilişki var mı?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Nuri Danışman</a:t>
            </a:r>
            <a:endParaRPr lang="tr-TR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86874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Fetal </a:t>
            </a:r>
            <a:r>
              <a:rPr lang="tr-TR" dirty="0" err="1" smtClean="0"/>
              <a:t>Cell</a:t>
            </a:r>
            <a:r>
              <a:rPr lang="tr-TR" dirty="0" smtClean="0"/>
              <a:t> </a:t>
            </a:r>
            <a:r>
              <a:rPr lang="tr-TR" dirty="0" err="1" smtClean="0"/>
              <a:t>Free</a:t>
            </a:r>
            <a:r>
              <a:rPr lang="tr-TR" dirty="0" smtClean="0"/>
              <a:t> </a:t>
            </a:r>
            <a:r>
              <a:rPr lang="tr-TR" dirty="0" err="1" smtClean="0"/>
              <a:t>Nükleik</a:t>
            </a:r>
            <a:r>
              <a:rPr lang="tr-TR" dirty="0" smtClean="0"/>
              <a:t> Asitler              (DNA&amp;RNA) ve Gebelik Komplikasyonları</a:t>
            </a:r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285720" y="2204864"/>
            <a:ext cx="4357718" cy="3489251"/>
          </a:xfrm>
        </p:spPr>
        <p:txBody>
          <a:bodyPr>
            <a:normAutofit fontScale="92500"/>
          </a:bodyPr>
          <a:lstStyle/>
          <a:p>
            <a:r>
              <a:rPr lang="tr-TR" dirty="0" err="1" smtClean="0"/>
              <a:t>Cff</a:t>
            </a:r>
            <a:r>
              <a:rPr lang="tr-TR" dirty="0" smtClean="0"/>
              <a:t>-DNA:  Artmış </a:t>
            </a:r>
            <a:r>
              <a:rPr lang="tr-TR" dirty="0" err="1" smtClean="0"/>
              <a:t>apoptoza</a:t>
            </a:r>
            <a:r>
              <a:rPr lang="tr-TR" dirty="0" smtClean="0"/>
              <a:t> bağlı</a:t>
            </a:r>
          </a:p>
          <a:p>
            <a:r>
              <a:rPr lang="tr-TR" dirty="0" err="1" smtClean="0"/>
              <a:t>Cff</a:t>
            </a:r>
            <a:r>
              <a:rPr lang="tr-TR" dirty="0" smtClean="0"/>
              <a:t>-RNA: </a:t>
            </a:r>
          </a:p>
          <a:p>
            <a:pPr lvl="1"/>
            <a:r>
              <a:rPr lang="tr-TR" dirty="0" smtClean="0"/>
              <a:t> </a:t>
            </a:r>
            <a:r>
              <a:rPr lang="tr-TR" dirty="0" err="1" smtClean="0"/>
              <a:t>mRNA</a:t>
            </a:r>
            <a:r>
              <a:rPr lang="tr-TR" dirty="0" smtClean="0"/>
              <a:t> : </a:t>
            </a:r>
            <a:r>
              <a:rPr lang="tr-TR" dirty="0" err="1" smtClean="0"/>
              <a:t>plasental</a:t>
            </a:r>
            <a:r>
              <a:rPr lang="tr-TR" dirty="0" smtClean="0"/>
              <a:t> gen ekspresyonu</a:t>
            </a:r>
          </a:p>
          <a:p>
            <a:pPr lvl="1"/>
            <a:r>
              <a:rPr lang="tr-TR" dirty="0" smtClean="0"/>
              <a:t> </a:t>
            </a:r>
            <a:r>
              <a:rPr lang="tr-TR" dirty="0" err="1" smtClean="0"/>
              <a:t>miRNA</a:t>
            </a:r>
            <a:r>
              <a:rPr lang="tr-TR" dirty="0" smtClean="0"/>
              <a:t> (</a:t>
            </a:r>
            <a:r>
              <a:rPr lang="tr-TR" dirty="0" err="1" smtClean="0"/>
              <a:t>micro</a:t>
            </a:r>
            <a:r>
              <a:rPr lang="tr-TR" dirty="0" smtClean="0"/>
              <a:t> RNA): protein </a:t>
            </a:r>
            <a:r>
              <a:rPr lang="tr-TR" dirty="0" err="1" smtClean="0"/>
              <a:t>kodlamayanRNA</a:t>
            </a:r>
            <a:r>
              <a:rPr lang="tr-TR" dirty="0" smtClean="0"/>
              <a:t>  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844824"/>
            <a:ext cx="3929090" cy="3704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Fetal </a:t>
            </a:r>
            <a:r>
              <a:rPr lang="tr-TR" dirty="0" err="1" smtClean="0"/>
              <a:t>Cell</a:t>
            </a:r>
            <a:r>
              <a:rPr lang="tr-TR" dirty="0" smtClean="0"/>
              <a:t> </a:t>
            </a:r>
            <a:r>
              <a:rPr lang="tr-TR" dirty="0" err="1" smtClean="0"/>
              <a:t>Free</a:t>
            </a:r>
            <a:r>
              <a:rPr lang="tr-TR" dirty="0" smtClean="0"/>
              <a:t> </a:t>
            </a:r>
            <a:r>
              <a:rPr lang="tr-TR" dirty="0" err="1" smtClean="0"/>
              <a:t>Nükleik</a:t>
            </a:r>
            <a:r>
              <a:rPr lang="tr-TR" dirty="0" smtClean="0"/>
              <a:t> Asitler              (DNA&amp;RNA) ve Gebelik Komplikasyonları</a:t>
            </a:r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/>
          <a:lstStyle/>
          <a:p>
            <a:r>
              <a:rPr lang="tr-TR" dirty="0" err="1" smtClean="0"/>
              <a:t>Cell</a:t>
            </a:r>
            <a:r>
              <a:rPr lang="tr-TR" dirty="0" smtClean="0"/>
              <a:t> </a:t>
            </a:r>
            <a:r>
              <a:rPr lang="tr-TR" dirty="0" err="1" smtClean="0"/>
              <a:t>Free</a:t>
            </a:r>
            <a:r>
              <a:rPr lang="tr-TR" dirty="0" smtClean="0"/>
              <a:t> DNA: </a:t>
            </a:r>
          </a:p>
          <a:p>
            <a:pPr lvl="1"/>
            <a:r>
              <a:rPr lang="tr-TR" dirty="0" smtClean="0"/>
              <a:t> ↑ </a:t>
            </a:r>
            <a:r>
              <a:rPr lang="tr-TR" dirty="0" err="1" smtClean="0"/>
              <a:t>fetal</a:t>
            </a:r>
            <a:r>
              <a:rPr lang="tr-TR" dirty="0" smtClean="0"/>
              <a:t> fraksiyon   (</a:t>
            </a:r>
            <a:r>
              <a:rPr lang="tr-TR" dirty="0" err="1" smtClean="0"/>
              <a:t>maternal</a:t>
            </a:r>
            <a:r>
              <a:rPr lang="tr-TR" dirty="0" smtClean="0"/>
              <a:t> </a:t>
            </a:r>
            <a:r>
              <a:rPr lang="tr-TR" dirty="0" err="1" smtClean="0"/>
              <a:t>obezite</a:t>
            </a:r>
            <a:r>
              <a:rPr lang="tr-TR" dirty="0" smtClean="0"/>
              <a:t>, sigara içimi veya akut </a:t>
            </a:r>
            <a:r>
              <a:rPr lang="tr-TR" dirty="0" err="1" smtClean="0"/>
              <a:t>maternal</a:t>
            </a:r>
            <a:r>
              <a:rPr lang="tr-TR" dirty="0" smtClean="0"/>
              <a:t> hastalığa bağlı hücre </a:t>
            </a:r>
            <a:r>
              <a:rPr lang="tr-TR" dirty="0" err="1" smtClean="0"/>
              <a:t>lizisi</a:t>
            </a:r>
            <a:r>
              <a:rPr lang="tr-TR" dirty="0" smtClean="0"/>
              <a:t>)         </a:t>
            </a:r>
          </a:p>
          <a:p>
            <a:pPr lvl="1">
              <a:buNone/>
            </a:pPr>
            <a:r>
              <a:rPr lang="tr-TR" dirty="0" smtClean="0"/>
              <a:t>veya</a:t>
            </a:r>
          </a:p>
          <a:p>
            <a:pPr lvl="1"/>
            <a:r>
              <a:rPr lang="tr-TR" dirty="0" smtClean="0"/>
              <a:t> ↑ </a:t>
            </a:r>
            <a:r>
              <a:rPr lang="tr-TR" dirty="0" err="1" smtClean="0"/>
              <a:t>maternal</a:t>
            </a:r>
            <a:r>
              <a:rPr lang="tr-TR" dirty="0" smtClean="0"/>
              <a:t> seviye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Dikoryonik</a:t>
            </a:r>
            <a:r>
              <a:rPr lang="tr-TR" dirty="0" smtClean="0"/>
              <a:t>  ikizler de NIPT:    </a:t>
            </a:r>
            <a:r>
              <a:rPr lang="tr-TR" b="1" dirty="0" smtClean="0"/>
              <a:t>Kromozom sayımına bağlı </a:t>
            </a:r>
            <a:r>
              <a:rPr lang="tr-TR" b="1" dirty="0" err="1" smtClean="0"/>
              <a:t>metodlar</a:t>
            </a:r>
            <a:r>
              <a:rPr lang="tr-TR" b="1" dirty="0" smtClean="0"/>
              <a:t> </a:t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2060848"/>
            <a:ext cx="8319868" cy="4525963"/>
          </a:xfrm>
        </p:spPr>
        <p:txBody>
          <a:bodyPr>
            <a:normAutofit/>
          </a:bodyPr>
          <a:lstStyle/>
          <a:p>
            <a:pPr marL="514350" indent="-514350"/>
            <a:r>
              <a:rPr lang="tr-TR" dirty="0" smtClean="0"/>
              <a:t>MATERNAL DNA  ve  FETAL DNA:               (FETUS 1 + FETUS 2 )</a:t>
            </a:r>
          </a:p>
          <a:p>
            <a:pPr marL="514350" indent="-514350"/>
            <a:r>
              <a:rPr lang="tr-TR" dirty="0" smtClean="0"/>
              <a:t>Fetal DNA bütün olarak değerlendirilir.</a:t>
            </a:r>
          </a:p>
          <a:p>
            <a:pPr marL="514350" indent="-514350"/>
            <a:r>
              <a:rPr lang="tr-TR" dirty="0" err="1" smtClean="0"/>
              <a:t>Trisomi</a:t>
            </a:r>
            <a:r>
              <a:rPr lang="tr-TR" dirty="0" smtClean="0"/>
              <a:t> riski: Total Fetal DNA/Maternal DNA oranı ile belirlenir</a:t>
            </a:r>
          </a:p>
          <a:p>
            <a:pPr lvl="1">
              <a:buNone/>
            </a:pPr>
            <a:endParaRPr lang="tr-TR" dirty="0" smtClean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Hangi Gebelik Haftasında Tarayalım?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tr-TR" dirty="0" smtClean="0"/>
              <a:t>ANÖPLOİDİ</a:t>
            </a:r>
          </a:p>
          <a:p>
            <a:r>
              <a:rPr lang="tr-TR" dirty="0" smtClean="0"/>
              <a:t>Anormal bir NIPT sonucu tanısal değil, invazif testlerle konfirme edilmeli.</a:t>
            </a:r>
          </a:p>
          <a:p>
            <a:r>
              <a:rPr lang="tr-TR" dirty="0" smtClean="0"/>
              <a:t>Erken bir test </a:t>
            </a:r>
            <a:r>
              <a:rPr lang="tr-TR" dirty="0" err="1" smtClean="0"/>
              <a:t>karyotip</a:t>
            </a:r>
            <a:r>
              <a:rPr lang="tr-TR" dirty="0" smtClean="0"/>
              <a:t> zamanına kadar </a:t>
            </a:r>
            <a:r>
              <a:rPr lang="tr-TR" dirty="0" err="1" smtClean="0"/>
              <a:t>anksiyete</a:t>
            </a:r>
            <a:r>
              <a:rPr lang="tr-TR" dirty="0" smtClean="0"/>
              <a:t>  </a:t>
            </a:r>
          </a:p>
          <a:p>
            <a:r>
              <a:rPr lang="tr-TR" dirty="0" smtClean="0"/>
              <a:t>Doğumdan hemen öncesine kadar uygun </a:t>
            </a:r>
            <a:r>
              <a:rPr lang="tr-TR" dirty="0" err="1" smtClean="0"/>
              <a:t>endikasyonda</a:t>
            </a:r>
            <a:r>
              <a:rPr lang="tr-TR" dirty="0" smtClean="0"/>
              <a:t> yapılabilir</a:t>
            </a:r>
          </a:p>
          <a:p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tr-TR" dirty="0" smtClean="0"/>
              <a:t>TEK GEN BOZUKLUKLARI</a:t>
            </a:r>
          </a:p>
          <a:p>
            <a:r>
              <a:rPr lang="tr-TR" dirty="0" err="1" smtClean="0"/>
              <a:t>Konjenital</a:t>
            </a:r>
            <a:r>
              <a:rPr lang="tr-TR" dirty="0" smtClean="0"/>
              <a:t> adrenal </a:t>
            </a:r>
            <a:r>
              <a:rPr lang="tr-TR" dirty="0" err="1" smtClean="0"/>
              <a:t>hiperplazi</a:t>
            </a:r>
            <a:endParaRPr lang="tr-TR" dirty="0" smtClean="0"/>
          </a:p>
          <a:p>
            <a:pPr lvl="1"/>
            <a:r>
              <a:rPr lang="tr-TR" dirty="0" smtClean="0"/>
              <a:t>Daha erken tanı ile gereksiz </a:t>
            </a:r>
            <a:r>
              <a:rPr lang="tr-TR" dirty="0" err="1" smtClean="0"/>
              <a:t>dexamethasone</a:t>
            </a:r>
            <a:r>
              <a:rPr lang="tr-TR" dirty="0" smtClean="0"/>
              <a:t> </a:t>
            </a:r>
            <a:r>
              <a:rPr lang="tr-TR" dirty="0" err="1" smtClean="0"/>
              <a:t>maruziyeti</a:t>
            </a:r>
            <a:r>
              <a:rPr lang="tr-TR" dirty="0" smtClean="0"/>
              <a:t> engellenebilir.</a:t>
            </a:r>
          </a:p>
          <a:p>
            <a:pPr lvl="1"/>
            <a:r>
              <a:rPr lang="tr-TR" dirty="0" smtClean="0"/>
              <a:t>Fetal cinsiyet veya CYP21A2 (21-</a:t>
            </a:r>
            <a:r>
              <a:rPr lang="tr-TR" dirty="0" err="1" smtClean="0"/>
              <a:t>OHlase</a:t>
            </a:r>
            <a:r>
              <a:rPr lang="tr-TR" dirty="0" smtClean="0"/>
              <a:t> geni)</a:t>
            </a:r>
            <a:endParaRPr lang="tr-TR" dirty="0"/>
          </a:p>
        </p:txBody>
      </p:sp>
      <p:sp>
        <p:nvSpPr>
          <p:cNvPr id="5" name="4 Dikdörtgen"/>
          <p:cNvSpPr/>
          <p:nvPr/>
        </p:nvSpPr>
        <p:spPr>
          <a:xfrm>
            <a:off x="5796136" y="5877272"/>
            <a:ext cx="30780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 smtClean="0"/>
              <a:t> </a:t>
            </a:r>
            <a:r>
              <a:rPr lang="tr-TR" sz="1100" dirty="0" err="1" smtClean="0"/>
              <a:t>Noninvasive</a:t>
            </a:r>
            <a:r>
              <a:rPr lang="tr-TR" sz="1100" dirty="0" smtClean="0"/>
              <a:t> </a:t>
            </a:r>
            <a:r>
              <a:rPr lang="tr-TR" sz="1100" dirty="0" err="1" smtClean="0"/>
              <a:t>prenatal</a:t>
            </a:r>
            <a:r>
              <a:rPr lang="tr-TR" sz="1100" dirty="0" smtClean="0"/>
              <a:t> </a:t>
            </a:r>
            <a:r>
              <a:rPr lang="tr-TR" sz="1100" dirty="0" err="1" smtClean="0"/>
              <a:t>diagnosis</a:t>
            </a:r>
            <a:r>
              <a:rPr lang="tr-TR" sz="1100" dirty="0" smtClean="0"/>
              <a:t> of</a:t>
            </a:r>
          </a:p>
          <a:p>
            <a:r>
              <a:rPr lang="tr-TR" sz="1100" dirty="0" err="1" smtClean="0"/>
              <a:t>congenital</a:t>
            </a:r>
            <a:r>
              <a:rPr lang="tr-TR" sz="1100" dirty="0" smtClean="0"/>
              <a:t> adrenal </a:t>
            </a:r>
            <a:r>
              <a:rPr lang="tr-TR" sz="1100" dirty="0" err="1" smtClean="0"/>
              <a:t>hyperplasia</a:t>
            </a:r>
            <a:r>
              <a:rPr lang="tr-TR" sz="1100" dirty="0" smtClean="0"/>
              <a:t> </a:t>
            </a:r>
            <a:r>
              <a:rPr lang="tr-TR" sz="1100" dirty="0" err="1" smtClean="0"/>
              <a:t>using</a:t>
            </a:r>
            <a:r>
              <a:rPr lang="tr-TR" sz="1100" dirty="0" smtClean="0"/>
              <a:t> </a:t>
            </a:r>
            <a:r>
              <a:rPr lang="tr-TR" sz="1100" dirty="0" err="1" smtClean="0"/>
              <a:t>cell</a:t>
            </a:r>
            <a:r>
              <a:rPr lang="tr-TR" sz="1100" dirty="0" smtClean="0"/>
              <a:t>-</a:t>
            </a:r>
            <a:r>
              <a:rPr lang="tr-TR" sz="1100" dirty="0" err="1" smtClean="0"/>
              <a:t>free</a:t>
            </a:r>
            <a:r>
              <a:rPr lang="tr-TR" sz="1100" dirty="0" smtClean="0"/>
              <a:t> </a:t>
            </a:r>
            <a:r>
              <a:rPr lang="tr-TR" sz="1100" dirty="0" err="1" smtClean="0"/>
              <a:t>fetal</a:t>
            </a:r>
            <a:r>
              <a:rPr lang="tr-TR" sz="1100" dirty="0" smtClean="0"/>
              <a:t> DNA in </a:t>
            </a:r>
            <a:r>
              <a:rPr lang="tr-TR" sz="1100" dirty="0" err="1" smtClean="0"/>
              <a:t>maternal</a:t>
            </a:r>
            <a:r>
              <a:rPr lang="tr-TR" sz="1100" dirty="0" smtClean="0"/>
              <a:t> </a:t>
            </a:r>
            <a:r>
              <a:rPr lang="tr-TR" sz="1100" dirty="0" err="1" smtClean="0"/>
              <a:t>plasma</a:t>
            </a:r>
            <a:r>
              <a:rPr lang="tr-TR" sz="1100" dirty="0" smtClean="0"/>
              <a:t>. J</a:t>
            </a:r>
          </a:p>
          <a:p>
            <a:r>
              <a:rPr lang="tr-TR" sz="1100" dirty="0" err="1" smtClean="0"/>
              <a:t>Clin</a:t>
            </a:r>
            <a:r>
              <a:rPr lang="tr-TR" sz="1100" dirty="0" smtClean="0"/>
              <a:t> </a:t>
            </a:r>
            <a:r>
              <a:rPr lang="tr-TR" sz="1100" dirty="0" err="1" smtClean="0"/>
              <a:t>Endocrinol</a:t>
            </a:r>
            <a:r>
              <a:rPr lang="tr-TR" sz="1100" dirty="0" smtClean="0"/>
              <a:t> </a:t>
            </a:r>
            <a:r>
              <a:rPr lang="tr-TR" sz="1100" dirty="0" err="1" smtClean="0"/>
              <a:t>Metab</a:t>
            </a:r>
            <a:r>
              <a:rPr lang="tr-TR" sz="1100" dirty="0" smtClean="0"/>
              <a:t>. 2014 </a:t>
            </a:r>
            <a:r>
              <a:rPr lang="tr-TR" sz="1100" dirty="0" err="1" smtClean="0"/>
              <a:t>Jun</a:t>
            </a:r>
            <a:r>
              <a:rPr lang="tr-TR" sz="1100" dirty="0" smtClean="0"/>
              <a:t>;99(6)</a:t>
            </a:r>
            <a:endParaRPr lang="tr-TR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TEST Performansı</a:t>
            </a:r>
            <a:endParaRPr lang="tr-T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6237312"/>
            <a:ext cx="19145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18" name="Picture 2" descr="http://pregnancylab.typepad.com/.a/6a0148c706506d970c017c3560c19c970b-p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556792"/>
            <a:ext cx="8210469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857232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Dikoryonik</a:t>
            </a:r>
            <a:r>
              <a:rPr lang="tr-TR" dirty="0" smtClean="0"/>
              <a:t>  ikizler de NIPT:    </a:t>
            </a:r>
            <a:r>
              <a:rPr lang="tr-TR" b="1" dirty="0" smtClean="0"/>
              <a:t>Kromozom sayımına bağlı </a:t>
            </a:r>
            <a:r>
              <a:rPr lang="tr-TR" b="1" dirty="0" err="1" smtClean="0"/>
              <a:t>metodlar</a:t>
            </a:r>
            <a:r>
              <a:rPr lang="tr-TR" b="1" dirty="0" smtClean="0"/>
              <a:t> </a:t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285720" y="2428868"/>
            <a:ext cx="8501122" cy="3697295"/>
          </a:xfrm>
        </p:spPr>
        <p:txBody>
          <a:bodyPr/>
          <a:lstStyle/>
          <a:p>
            <a:r>
              <a:rPr lang="tr-TR" dirty="0" smtClean="0"/>
              <a:t>Sorunlar</a:t>
            </a:r>
          </a:p>
          <a:p>
            <a:r>
              <a:rPr lang="tr-TR" dirty="0" smtClean="0"/>
              <a:t>Serbest Fetal DNA’ya </a:t>
            </a:r>
            <a:r>
              <a:rPr lang="tr-TR" dirty="0" err="1" smtClean="0"/>
              <a:t>fetusların</a:t>
            </a:r>
            <a:r>
              <a:rPr lang="tr-TR" dirty="0" smtClean="0"/>
              <a:t> katkısı eşit değil</a:t>
            </a:r>
          </a:p>
          <a:p>
            <a:r>
              <a:rPr lang="tr-TR" dirty="0" err="1" smtClean="0"/>
              <a:t>Anöploid</a:t>
            </a:r>
            <a:r>
              <a:rPr lang="tr-TR" dirty="0" smtClean="0"/>
              <a:t> </a:t>
            </a:r>
            <a:r>
              <a:rPr lang="tr-TR" dirty="0" err="1" smtClean="0"/>
              <a:t>fetus</a:t>
            </a:r>
            <a:r>
              <a:rPr lang="tr-TR" dirty="0" smtClean="0"/>
              <a:t>  için  fetal fraksiyon &lt;4%  ise  yanlışlıkla normal sonuç</a:t>
            </a:r>
          </a:p>
          <a:p>
            <a:pPr>
              <a:buNone/>
            </a:pPr>
            <a:r>
              <a:rPr lang="tr-TR" dirty="0" smtClean="0"/>
              <a:t> </a:t>
            </a:r>
            <a:endParaRPr lang="tr-TR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852936"/>
            <a:ext cx="6781189" cy="28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5904656" cy="2431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740352" cy="266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284984"/>
            <a:ext cx="6823571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77533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Terminoloji</a:t>
            </a:r>
            <a:endParaRPr lang="tr-TR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Terminoloji</a:t>
            </a:r>
            <a:endParaRPr lang="tr-TR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124744"/>
            <a:ext cx="4291186" cy="545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0581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165304"/>
            <a:ext cx="426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132856"/>
            <a:ext cx="34766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İçerik Yer Tutucusu"/>
          <p:cNvSpPr>
            <a:spLocks noGrp="1"/>
          </p:cNvSpPr>
          <p:nvPr>
            <p:ph sz="half" idx="2"/>
          </p:nvPr>
        </p:nvSpPr>
        <p:spPr>
          <a:xfrm>
            <a:off x="755576" y="1628800"/>
            <a:ext cx="7999040" cy="4525963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endParaRPr lang="tr-TR" dirty="0"/>
          </a:p>
          <a:p>
            <a:pPr>
              <a:buNone/>
            </a:pPr>
            <a:r>
              <a:rPr lang="tr-TR" dirty="0" smtClean="0"/>
              <a:t>Maternal Dolaşımda Plasenta</a:t>
            </a:r>
          </a:p>
          <a:p>
            <a:r>
              <a:rPr lang="tr-TR" dirty="0" smtClean="0"/>
              <a:t>Temel mekanizma </a:t>
            </a:r>
            <a:r>
              <a:rPr lang="tr-TR" dirty="0" err="1" smtClean="0"/>
              <a:t>apopitoz</a:t>
            </a:r>
            <a:r>
              <a:rPr lang="tr-TR" dirty="0" smtClean="0"/>
              <a:t> veya </a:t>
            </a:r>
            <a:r>
              <a:rPr lang="tr-TR" dirty="0" err="1" smtClean="0"/>
              <a:t>aponekroz</a:t>
            </a:r>
            <a:r>
              <a:rPr lang="tr-TR" dirty="0" smtClean="0"/>
              <a:t> (anormal </a:t>
            </a:r>
            <a:r>
              <a:rPr lang="tr-TR" dirty="0" err="1" smtClean="0"/>
              <a:t>apoptotik</a:t>
            </a:r>
            <a:r>
              <a:rPr lang="tr-TR" dirty="0" smtClean="0"/>
              <a:t> süreç) </a:t>
            </a:r>
          </a:p>
          <a:p>
            <a:r>
              <a:rPr lang="tr-TR" dirty="0" smtClean="0"/>
              <a:t>Genetik materyal </a:t>
            </a:r>
            <a:r>
              <a:rPr lang="tr-TR" dirty="0" err="1" smtClean="0"/>
              <a:t>villöz</a:t>
            </a:r>
            <a:r>
              <a:rPr lang="tr-TR" dirty="0" smtClean="0"/>
              <a:t> veya </a:t>
            </a:r>
            <a:r>
              <a:rPr lang="tr-TR" dirty="0" err="1" smtClean="0"/>
              <a:t>ekstravillöz</a:t>
            </a:r>
            <a:r>
              <a:rPr lang="tr-TR" dirty="0" smtClean="0"/>
              <a:t> </a:t>
            </a:r>
            <a:r>
              <a:rPr lang="tr-TR" dirty="0" err="1" smtClean="0"/>
              <a:t>trofoblastlardan</a:t>
            </a:r>
            <a:r>
              <a:rPr lang="tr-TR" dirty="0" smtClean="0"/>
              <a:t>  salınabilir</a:t>
            </a:r>
          </a:p>
          <a:p>
            <a:r>
              <a:rPr lang="tr-TR" dirty="0" err="1" smtClean="0"/>
              <a:t>Apopitoz</a:t>
            </a:r>
            <a:r>
              <a:rPr lang="tr-TR" dirty="0" smtClean="0"/>
              <a:t> ve salınım</a:t>
            </a:r>
          </a:p>
          <a:p>
            <a:r>
              <a:rPr lang="tr-TR" dirty="0" err="1" smtClean="0"/>
              <a:t>Aponekroz</a:t>
            </a:r>
            <a:r>
              <a:rPr lang="tr-TR" dirty="0" smtClean="0"/>
              <a:t> ve salınım</a:t>
            </a:r>
            <a:endParaRPr lang="tr-TR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8388424" cy="150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76872"/>
            <a:ext cx="531776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6309320"/>
            <a:ext cx="38290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SONUÇ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35280" cy="3629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1760"/>
                <a:gridCol w="2811760"/>
                <a:gridCol w="2811760"/>
              </a:tblGrid>
              <a:tr h="50460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SNP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MPSS / DANSR</a:t>
                      </a:r>
                      <a:endParaRPr lang="tr-TR" dirty="0"/>
                    </a:p>
                  </a:txBody>
                  <a:tcPr/>
                </a:tc>
              </a:tr>
              <a:tr h="504604">
                <a:tc>
                  <a:txBody>
                    <a:bodyPr/>
                    <a:lstStyle/>
                    <a:p>
                      <a:r>
                        <a:rPr lang="tr-TR" dirty="0" smtClean="0"/>
                        <a:t>MONOKORYONİK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EVET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EVET</a:t>
                      </a:r>
                      <a:endParaRPr lang="tr-TR" dirty="0"/>
                    </a:p>
                  </a:txBody>
                  <a:tcPr/>
                </a:tc>
              </a:tr>
              <a:tr h="870960">
                <a:tc>
                  <a:txBody>
                    <a:bodyPr/>
                    <a:lstStyle/>
                    <a:p>
                      <a:r>
                        <a:rPr lang="tr-TR" dirty="0" smtClean="0"/>
                        <a:t>DİKORYONİK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HAYIR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EVET ( DÜŞÜK FETAL FRAKSİYON</a:t>
                      </a:r>
                      <a:r>
                        <a:rPr lang="tr-TR" baseline="0" dirty="0" smtClean="0"/>
                        <a:t> ÖNEMLİ</a:t>
                      </a:r>
                      <a:r>
                        <a:rPr lang="tr-TR" dirty="0" smtClean="0"/>
                        <a:t>)</a:t>
                      </a:r>
                      <a:endParaRPr lang="tr-TR" dirty="0"/>
                    </a:p>
                  </a:txBody>
                  <a:tcPr/>
                </a:tc>
              </a:tr>
              <a:tr h="504604">
                <a:tc>
                  <a:txBody>
                    <a:bodyPr/>
                    <a:lstStyle/>
                    <a:p>
                      <a:r>
                        <a:rPr lang="tr-TR" dirty="0" smtClean="0"/>
                        <a:t>OOSİT DONASYONU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HAYIR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EVET </a:t>
                      </a:r>
                      <a:endParaRPr lang="tr-TR" dirty="0"/>
                    </a:p>
                  </a:txBody>
                  <a:tcPr/>
                </a:tc>
              </a:tr>
              <a:tr h="1244229">
                <a:tc>
                  <a:txBody>
                    <a:bodyPr/>
                    <a:lstStyle/>
                    <a:p>
                      <a:r>
                        <a:rPr lang="tr-TR" dirty="0" smtClean="0"/>
                        <a:t>VANISHING TWİN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HAYIR (KAYBOLAN</a:t>
                      </a:r>
                      <a:r>
                        <a:rPr lang="tr-TR" baseline="0" dirty="0" smtClean="0"/>
                        <a:t> İKİZİ TESPİT EDER ANCAK TANISAL DEĞİL</a:t>
                      </a:r>
                      <a:r>
                        <a:rPr lang="tr-TR" dirty="0" smtClean="0"/>
                        <a:t>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HAYIR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735330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SONUÇ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smtClean="0"/>
              <a:t>1. </a:t>
            </a:r>
            <a:r>
              <a:rPr lang="tr-TR" dirty="0" err="1" smtClean="0"/>
              <a:t>CfDNA</a:t>
            </a:r>
            <a:r>
              <a:rPr lang="tr-TR" dirty="0" smtClean="0"/>
              <a:t> anormal </a:t>
            </a:r>
            <a:r>
              <a:rPr lang="tr-TR" dirty="0" err="1" smtClean="0"/>
              <a:t>plasentasyonun</a:t>
            </a:r>
            <a:r>
              <a:rPr lang="tr-TR" dirty="0" smtClean="0"/>
              <a:t> bir belirteci</a:t>
            </a:r>
          </a:p>
          <a:p>
            <a:r>
              <a:rPr lang="tr-TR" dirty="0" smtClean="0"/>
              <a:t>2. Belirteç olduğu varsayılıyor</a:t>
            </a:r>
          </a:p>
          <a:p>
            <a:pPr>
              <a:buNone/>
            </a:pPr>
            <a:r>
              <a:rPr lang="tr-TR" dirty="0" smtClean="0"/>
              <a:t>    Ancak  ↑</a:t>
            </a:r>
            <a:r>
              <a:rPr lang="tr-TR" dirty="0" err="1" smtClean="0"/>
              <a:t>cff</a:t>
            </a:r>
            <a:r>
              <a:rPr lang="tr-TR" dirty="0" smtClean="0"/>
              <a:t>-DNA‘</a:t>
            </a:r>
            <a:r>
              <a:rPr lang="tr-TR" dirty="0" err="1" smtClean="0"/>
              <a:t>nın</a:t>
            </a:r>
            <a:r>
              <a:rPr lang="tr-TR" dirty="0" smtClean="0"/>
              <a:t> </a:t>
            </a:r>
            <a:r>
              <a:rPr lang="tr-TR" dirty="0" err="1" smtClean="0"/>
              <a:t>proinflamatuar</a:t>
            </a:r>
            <a:r>
              <a:rPr lang="tr-TR" dirty="0" smtClean="0"/>
              <a:t>  etkilerine dair kanıtlar var</a:t>
            </a:r>
            <a:endParaRPr lang="tr-TR" dirty="0"/>
          </a:p>
        </p:txBody>
      </p:sp>
      <p:sp>
        <p:nvSpPr>
          <p:cNvPr id="5122" name="AutoShape 2" descr="http://wp.patheos.com.s3.amazonaws.com/blogs/formerlyfundie/files/2014/02/keep-calmSM_B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6284" y="1600200"/>
            <a:ext cx="360243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Hocam Williams Da Diyor Ki…</a:t>
            </a:r>
            <a:endParaRPr lang="tr-TR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5751716" cy="473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7" y="1484784"/>
            <a:ext cx="200952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276872"/>
            <a:ext cx="26193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Oval"/>
          <p:cNvSpPr/>
          <p:nvPr/>
        </p:nvSpPr>
        <p:spPr>
          <a:xfrm>
            <a:off x="5724128" y="1196752"/>
            <a:ext cx="3240360" cy="1800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Aşağı Ok"/>
          <p:cNvSpPr/>
          <p:nvPr/>
        </p:nvSpPr>
        <p:spPr>
          <a:xfrm>
            <a:off x="7092280" y="3068960"/>
            <a:ext cx="432048" cy="57606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Metin kutusu"/>
          <p:cNvSpPr txBox="1"/>
          <p:nvPr/>
        </p:nvSpPr>
        <p:spPr>
          <a:xfrm>
            <a:off x="6444208" y="3861048"/>
            <a:ext cx="20136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400" dirty="0" smtClean="0"/>
              <a:t>???????</a:t>
            </a:r>
            <a:endParaRPr lang="tr-T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Yanlış pozitifler</a:t>
            </a: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Sanıldığından çok</a:t>
            </a:r>
          </a:p>
          <a:p>
            <a:r>
              <a:rPr lang="tr-TR" dirty="0" smtClean="0"/>
              <a:t>Plasenta </a:t>
            </a:r>
            <a:r>
              <a:rPr lang="tr-TR" dirty="0" err="1" smtClean="0"/>
              <a:t>mosaisizm</a:t>
            </a:r>
            <a:endParaRPr lang="tr-TR" dirty="0" smtClean="0"/>
          </a:p>
          <a:p>
            <a:r>
              <a:rPr lang="tr-TR" dirty="0" smtClean="0"/>
              <a:t>Maternal </a:t>
            </a:r>
            <a:r>
              <a:rPr lang="tr-TR" dirty="0" err="1" smtClean="0"/>
              <a:t>mosaisizm</a:t>
            </a:r>
            <a:r>
              <a:rPr lang="tr-TR" dirty="0" smtClean="0"/>
              <a:t> (kanser)</a:t>
            </a:r>
          </a:p>
          <a:p>
            <a:r>
              <a:rPr lang="tr-TR" dirty="0" err="1" smtClean="0"/>
              <a:t>Vanishing</a:t>
            </a:r>
            <a:r>
              <a:rPr lang="tr-TR" dirty="0" smtClean="0"/>
              <a:t> </a:t>
            </a:r>
            <a:r>
              <a:rPr lang="tr-TR" dirty="0" err="1" smtClean="0"/>
              <a:t>twin</a:t>
            </a:r>
            <a:r>
              <a:rPr lang="tr-TR" dirty="0" smtClean="0"/>
              <a:t> </a:t>
            </a:r>
          </a:p>
          <a:p>
            <a:r>
              <a:rPr lang="tr-TR" dirty="0" smtClean="0"/>
              <a:t>Şans (</a:t>
            </a:r>
            <a:r>
              <a:rPr lang="tr-TR" dirty="0" err="1" smtClean="0"/>
              <a:t>oligonükleotid</a:t>
            </a:r>
            <a:r>
              <a:rPr lang="tr-TR" dirty="0" smtClean="0"/>
              <a:t> sekanslar, nükleotid dizilimine göre belli bir kromozoma ait olarak kabul ediliyor. Z skoruna etki edecek rastlantısal hata 1/100.000 )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Hangi Gebelik Haftasında Tarayalım ?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CfDNA</a:t>
            </a:r>
            <a:r>
              <a:rPr lang="tr-TR" dirty="0" smtClean="0"/>
              <a:t>  5.haftadan itibaren </a:t>
            </a:r>
            <a:r>
              <a:rPr lang="tr-TR" dirty="0" err="1" smtClean="0"/>
              <a:t>maternal</a:t>
            </a:r>
            <a:r>
              <a:rPr lang="tr-TR" dirty="0" smtClean="0"/>
              <a:t> kanda saptanabilir.</a:t>
            </a:r>
          </a:p>
          <a:p>
            <a:r>
              <a:rPr lang="tr-TR" dirty="0" smtClean="0"/>
              <a:t>9.hafta öncesinde </a:t>
            </a:r>
            <a:r>
              <a:rPr lang="tr-TR" dirty="0" err="1" smtClean="0"/>
              <a:t>fetal</a:t>
            </a:r>
            <a:r>
              <a:rPr lang="tr-TR" dirty="0" smtClean="0"/>
              <a:t> fraksiyon düşük.  Bu nedenle </a:t>
            </a:r>
            <a:r>
              <a:rPr lang="tr-TR" dirty="0" err="1" smtClean="0"/>
              <a:t>anöploidi</a:t>
            </a:r>
            <a:r>
              <a:rPr lang="tr-TR" dirty="0" smtClean="0"/>
              <a:t> için test başarısızlığı riski daha fazla</a:t>
            </a:r>
          </a:p>
          <a:p>
            <a:r>
              <a:rPr lang="tr-TR" dirty="0" smtClean="0"/>
              <a:t>Doğumdan hemen öncesine kadar uygun </a:t>
            </a:r>
            <a:r>
              <a:rPr lang="tr-TR" dirty="0" err="1" smtClean="0"/>
              <a:t>endikasyonda</a:t>
            </a:r>
            <a:r>
              <a:rPr lang="tr-TR" dirty="0" smtClean="0"/>
              <a:t> yapılabilir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1502</Words>
  <Application>Microsoft Office PowerPoint</Application>
  <PresentationFormat>Ekran Gösterisi (4:3)</PresentationFormat>
  <Paragraphs>294</Paragraphs>
  <Slides>69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69</vt:i4>
      </vt:variant>
    </vt:vector>
  </HeadingPairs>
  <TitlesOfParts>
    <vt:vector size="70" baseType="lpstr">
      <vt:lpstr>Ofis Teması</vt:lpstr>
      <vt:lpstr>TJOD İstanbul Anadolu Şubesi Toplantısı Perinatolog Açısından cf-DNA</vt:lpstr>
      <vt:lpstr>Cell Free DNA </vt:lpstr>
      <vt:lpstr>Testin başarısı ne?</vt:lpstr>
      <vt:lpstr>TEST Performansı</vt:lpstr>
      <vt:lpstr>TEST Performansı</vt:lpstr>
      <vt:lpstr>TEST Performansı</vt:lpstr>
      <vt:lpstr>Hocam Williams Da Diyor Ki…</vt:lpstr>
      <vt:lpstr>Yanlış pozitifler</vt:lpstr>
      <vt:lpstr>Hangi Gebelik Haftasında Tarayalım ? </vt:lpstr>
      <vt:lpstr>Fetal fraksiyon önemi</vt:lpstr>
      <vt:lpstr>Hangi Gebelik Haftasında Tarayalım ? </vt:lpstr>
      <vt:lpstr>Hangi Gebelik Haftasında Tarayalım ? </vt:lpstr>
      <vt:lpstr>Hangi Gebelik Haftasında Tarayalım ? </vt:lpstr>
      <vt:lpstr>Hangi Gebelik Haftasında Tarayalım ? </vt:lpstr>
      <vt:lpstr>Hangi Gebelik Haftasında Tarayalım ? </vt:lpstr>
      <vt:lpstr>Hangi Gebelik Haftasında Tarayalım ? SONUÇ</vt:lpstr>
      <vt:lpstr>İlk trimester kombine taramada yaş, CRL, NT, hcg, papp-a---(ağırlık, ırk, hikaye)</vt:lpstr>
      <vt:lpstr>İkizler de NIPT???</vt:lpstr>
      <vt:lpstr>Slayt 19</vt:lpstr>
      <vt:lpstr>İkizler koryonisite / amnionisite : hatırlatma</vt:lpstr>
      <vt:lpstr>İkizler de NIPT</vt:lpstr>
      <vt:lpstr>İkizler de NIPT</vt:lpstr>
      <vt:lpstr>Dikoryonik ikiz NIPT</vt:lpstr>
      <vt:lpstr>Dikoryonik ikiz NIPT</vt:lpstr>
      <vt:lpstr>Dikoryonik ikizler de NIPT:     Kromozom sayımına bağlı metodlar  </vt:lpstr>
      <vt:lpstr>Slayt 26</vt:lpstr>
      <vt:lpstr>Slayt 27</vt:lpstr>
      <vt:lpstr>İkizlerde NIPT sonuç</vt:lpstr>
      <vt:lpstr>Vanishing Twin de NIPT?</vt:lpstr>
      <vt:lpstr>Vanishing Twin de NIPT</vt:lpstr>
      <vt:lpstr>Slayt 31</vt:lpstr>
      <vt:lpstr>İkizler de NIPT: SNP bazlı yöntemler</vt:lpstr>
      <vt:lpstr>SONUÇ</vt:lpstr>
      <vt:lpstr>Slayt 34</vt:lpstr>
      <vt:lpstr>Slayt 35</vt:lpstr>
      <vt:lpstr>Slayt 36</vt:lpstr>
      <vt:lpstr>Fetal Cell Free Nükleik Asitler (DNA &amp; RNA) ve Gebelik Komplikasyonları</vt:lpstr>
      <vt:lpstr>Fetal Cell Free Nükleik Asitler (DNA &amp; RNA) ve Gebelik Komplikasyonları</vt:lpstr>
      <vt:lpstr>Preeklampsi</vt:lpstr>
      <vt:lpstr>Preeklampsi  tarama </vt:lpstr>
      <vt:lpstr>Slayt 41</vt:lpstr>
      <vt:lpstr>Slayt 42</vt:lpstr>
      <vt:lpstr>Slayt 43</vt:lpstr>
      <vt:lpstr>Cell Free DNA preeklampsi sonuç</vt:lpstr>
      <vt:lpstr>Cell Free DNA preeklampsi sonuç</vt:lpstr>
      <vt:lpstr>Cell Free DNA ve diğer gebelik komplikasyonlar</vt:lpstr>
      <vt:lpstr>Slayt 47</vt:lpstr>
      <vt:lpstr>RH tanısında cf-DNA</vt:lpstr>
      <vt:lpstr>LMWH kullanımında</vt:lpstr>
      <vt:lpstr>Teşekkürler Büyük Doğum Zekai Tahir Burak Her nerede yaşıyor ve yaşatılıyorsan </vt:lpstr>
      <vt:lpstr>Slayt 51</vt:lpstr>
      <vt:lpstr>11.soru: İkizler, vanishing twin, ovum donasyonu, LMWH kullanımında NIPT</vt:lpstr>
      <vt:lpstr>Slayt 53</vt:lpstr>
      <vt:lpstr>Slayt 54</vt:lpstr>
      <vt:lpstr>14.soru: CfDNA ile kötü perinatal akıbet arasında ilişki var mı?</vt:lpstr>
      <vt:lpstr>Fetal Cell Free Nükleik Asitler              (DNA&amp;RNA) ve Gebelik Komplikasyonları</vt:lpstr>
      <vt:lpstr>Fetal Cell Free Nükleik Asitler              (DNA&amp;RNA) ve Gebelik Komplikasyonları</vt:lpstr>
      <vt:lpstr>Dikoryonik  ikizler de NIPT:    Kromozom sayımına bağlı metodlar  </vt:lpstr>
      <vt:lpstr>Hangi Gebelik Haftasında Tarayalım? </vt:lpstr>
      <vt:lpstr>Dikoryonik  ikizler de NIPT:    Kromozom sayımına bağlı metodlar  </vt:lpstr>
      <vt:lpstr>Slayt 61</vt:lpstr>
      <vt:lpstr>Slayt 62</vt:lpstr>
      <vt:lpstr>Terminoloji</vt:lpstr>
      <vt:lpstr>Terminoloji</vt:lpstr>
      <vt:lpstr>Slayt 65</vt:lpstr>
      <vt:lpstr>Slayt 66</vt:lpstr>
      <vt:lpstr>SONUÇ</vt:lpstr>
      <vt:lpstr>Slayt 68</vt:lpstr>
      <vt:lpstr>SONUÇ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free DNA TJOD</dc:title>
  <dc:creator>TOSHİBA</dc:creator>
  <cp:lastModifiedBy>TOSHİBA</cp:lastModifiedBy>
  <cp:revision>64</cp:revision>
  <dcterms:created xsi:type="dcterms:W3CDTF">2019-12-18T13:13:17Z</dcterms:created>
  <dcterms:modified xsi:type="dcterms:W3CDTF">2019-12-21T19:43:58Z</dcterms:modified>
</cp:coreProperties>
</file>